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63"/>
  </p:notesMasterIdLst>
  <p:sldIdLst>
    <p:sldId id="256" r:id="rId2"/>
    <p:sldId id="257" r:id="rId3"/>
    <p:sldId id="285" r:id="rId4"/>
    <p:sldId id="300" r:id="rId5"/>
    <p:sldId id="328" r:id="rId6"/>
    <p:sldId id="258" r:id="rId7"/>
    <p:sldId id="265" r:id="rId8"/>
    <p:sldId id="267" r:id="rId9"/>
    <p:sldId id="268" r:id="rId10"/>
    <p:sldId id="330" r:id="rId11"/>
    <p:sldId id="286" r:id="rId12"/>
    <p:sldId id="290" r:id="rId13"/>
    <p:sldId id="291" r:id="rId14"/>
    <p:sldId id="292" r:id="rId15"/>
    <p:sldId id="331" r:id="rId16"/>
    <p:sldId id="294" r:id="rId17"/>
    <p:sldId id="295" r:id="rId18"/>
    <p:sldId id="296" r:id="rId19"/>
    <p:sldId id="297" r:id="rId20"/>
    <p:sldId id="298" r:id="rId21"/>
    <p:sldId id="356" r:id="rId22"/>
    <p:sldId id="301" r:id="rId23"/>
    <p:sldId id="273" r:id="rId24"/>
    <p:sldId id="264" r:id="rId25"/>
    <p:sldId id="302" r:id="rId26"/>
    <p:sldId id="261" r:id="rId27"/>
    <p:sldId id="303" r:id="rId28"/>
    <p:sldId id="304" r:id="rId29"/>
    <p:sldId id="305" r:id="rId30"/>
    <p:sldId id="307" r:id="rId31"/>
    <p:sldId id="308" r:id="rId32"/>
    <p:sldId id="309" r:id="rId33"/>
    <p:sldId id="332" r:id="rId34"/>
    <p:sldId id="310" r:id="rId35"/>
    <p:sldId id="333" r:id="rId36"/>
    <p:sldId id="311" r:id="rId37"/>
    <p:sldId id="312" r:id="rId38"/>
    <p:sldId id="334" r:id="rId39"/>
    <p:sldId id="335" r:id="rId40"/>
    <p:sldId id="281" r:id="rId41"/>
    <p:sldId id="282" r:id="rId42"/>
    <p:sldId id="283" r:id="rId43"/>
    <p:sldId id="284" r:id="rId44"/>
    <p:sldId id="350" r:id="rId45"/>
    <p:sldId id="351" r:id="rId46"/>
    <p:sldId id="352" r:id="rId47"/>
    <p:sldId id="337" r:id="rId48"/>
    <p:sldId id="338" r:id="rId49"/>
    <p:sldId id="339" r:id="rId50"/>
    <p:sldId id="340" r:id="rId51"/>
    <p:sldId id="341" r:id="rId52"/>
    <p:sldId id="342" r:id="rId53"/>
    <p:sldId id="343" r:id="rId54"/>
    <p:sldId id="344" r:id="rId55"/>
    <p:sldId id="345" r:id="rId56"/>
    <p:sldId id="346" r:id="rId57"/>
    <p:sldId id="347" r:id="rId58"/>
    <p:sldId id="349" r:id="rId59"/>
    <p:sldId id="348" r:id="rId60"/>
    <p:sldId id="353" r:id="rId61"/>
    <p:sldId id="354" r:id="rId62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00" autoAdjust="0"/>
    <p:restoredTop sz="94660"/>
  </p:normalViewPr>
  <p:slideViewPr>
    <p:cSldViewPr>
      <p:cViewPr varScale="1">
        <p:scale>
          <a:sx n="77" d="100"/>
          <a:sy n="77" d="100"/>
        </p:scale>
        <p:origin x="-1051" y="-77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4.wmf"/><Relationship Id="rId7" Type="http://schemas.openxmlformats.org/officeDocument/2006/relationships/image" Target="../media/image28.wmf"/><Relationship Id="rId12" Type="http://schemas.openxmlformats.org/officeDocument/2006/relationships/image" Target="../media/image33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6" Type="http://schemas.openxmlformats.org/officeDocument/2006/relationships/image" Target="../media/image27.wmf"/><Relationship Id="rId11" Type="http://schemas.openxmlformats.org/officeDocument/2006/relationships/image" Target="../media/image32.wmf"/><Relationship Id="rId5" Type="http://schemas.openxmlformats.org/officeDocument/2006/relationships/image" Target="../media/image26.wmf"/><Relationship Id="rId10" Type="http://schemas.openxmlformats.org/officeDocument/2006/relationships/image" Target="../media/image31.wmf"/><Relationship Id="rId4" Type="http://schemas.openxmlformats.org/officeDocument/2006/relationships/image" Target="../media/image25.wmf"/><Relationship Id="rId9" Type="http://schemas.openxmlformats.org/officeDocument/2006/relationships/image" Target="../media/image30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image" Target="../media/image53.wmf"/><Relationship Id="rId3" Type="http://schemas.openxmlformats.org/officeDocument/2006/relationships/image" Target="../media/image43.wmf"/><Relationship Id="rId7" Type="http://schemas.openxmlformats.org/officeDocument/2006/relationships/image" Target="../media/image47.wmf"/><Relationship Id="rId12" Type="http://schemas.openxmlformats.org/officeDocument/2006/relationships/image" Target="../media/image52.wmf"/><Relationship Id="rId17" Type="http://schemas.openxmlformats.org/officeDocument/2006/relationships/image" Target="../media/image57.wmf"/><Relationship Id="rId2" Type="http://schemas.openxmlformats.org/officeDocument/2006/relationships/image" Target="../media/image42.wmf"/><Relationship Id="rId16" Type="http://schemas.openxmlformats.org/officeDocument/2006/relationships/image" Target="../media/image56.wmf"/><Relationship Id="rId1" Type="http://schemas.openxmlformats.org/officeDocument/2006/relationships/image" Target="../media/image41.wmf"/><Relationship Id="rId6" Type="http://schemas.openxmlformats.org/officeDocument/2006/relationships/image" Target="../media/image46.wmf"/><Relationship Id="rId11" Type="http://schemas.openxmlformats.org/officeDocument/2006/relationships/image" Target="../media/image51.wmf"/><Relationship Id="rId5" Type="http://schemas.openxmlformats.org/officeDocument/2006/relationships/image" Target="../media/image45.wmf"/><Relationship Id="rId15" Type="http://schemas.openxmlformats.org/officeDocument/2006/relationships/image" Target="../media/image55.wmf"/><Relationship Id="rId10" Type="http://schemas.openxmlformats.org/officeDocument/2006/relationships/image" Target="../media/image50.wmf"/><Relationship Id="rId4" Type="http://schemas.openxmlformats.org/officeDocument/2006/relationships/image" Target="../media/image44.wmf"/><Relationship Id="rId9" Type="http://schemas.openxmlformats.org/officeDocument/2006/relationships/image" Target="../media/image49.wmf"/><Relationship Id="rId14" Type="http://schemas.openxmlformats.org/officeDocument/2006/relationships/image" Target="../media/image5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FB0A391D-D883-43E2-A3BF-32FC910AC251}" type="datetimeFigureOut">
              <a:rPr lang="ru-RU"/>
              <a:pPr>
                <a:defRPr/>
              </a:pPr>
              <a:t>26.01.2026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13888F8-95CE-4A41-BC05-F8EF2B1234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1168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675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C755C1-49DA-4E34-B99D-8509CA778AD5}" type="slidenum">
              <a:rPr lang="ru-RU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513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3962400" y="1828800"/>
            <a:ext cx="80264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4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3962400" y="4267200"/>
            <a:ext cx="80264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A344E-ECE8-4006-804E-E66E8E9F0C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4D51D-57B2-4DB8-868D-F6393CCCAC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EB442-1ED5-46BB-AE07-F9DC788BF9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51B51-E86B-488C-B991-90DD4D0B4A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DE54E-3234-481A-A047-3F375429F9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1DE71-4933-414D-A32A-1471D9E97B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358832-90EE-4B00-BEDE-52B990AABE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60E3A-DCE4-4D8D-AC20-0850436DE3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E4D90-12F1-4838-8E12-45F2BB46AF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507F0-217C-4C1D-90D3-25EF136719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457200"/>
            <a:ext cx="27432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80264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F9931-036C-425B-B753-188D75D4B9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CD99F-30F5-4592-B8B7-EFDFE3A0AC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208BD0-EB32-4A51-83DE-28EC74ED0D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109728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4000500"/>
            <a:ext cx="109728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E0891-F1BE-405F-A6A7-E19E6A00D9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r>
              <a:rPr lang="ru-RU"/>
              <a:t>Дудко О.Н.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6F49A5AB-AB48-4099-A477-516FBEE9AF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5760" cy="344"/>
          </a:xfrm>
        </p:grpSpPr>
        <p:sp>
          <p:nvSpPr>
            <p:cNvPr id="410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410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410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10972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1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&#1076;&#1086;&#1087;&#1086;&#1083;&#1085;.&#1084;&#1072;&#1090;&#1077;&#1088;/&#1089;&#1080;&#1083;&#1072;%20&#1090;&#1088;&#1077;&#1085;&#1080;&#1103;.avi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29.wmf"/><Relationship Id="rId26" Type="http://schemas.openxmlformats.org/officeDocument/2006/relationships/image" Target="../media/image33.wmf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0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26.wmf"/><Relationship Id="rId17" Type="http://schemas.openxmlformats.org/officeDocument/2006/relationships/oleObject" Target="../embeddings/oleObject8.bin"/><Relationship Id="rId25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8.wmf"/><Relationship Id="rId20" Type="http://schemas.openxmlformats.org/officeDocument/2006/relationships/image" Target="../media/image30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3.w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32.wmf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10" Type="http://schemas.openxmlformats.org/officeDocument/2006/relationships/image" Target="../media/image25.wmf"/><Relationship Id="rId19" Type="http://schemas.openxmlformats.org/officeDocument/2006/relationships/oleObject" Target="../embeddings/oleObject9.bin"/><Relationship Id="rId4" Type="http://schemas.openxmlformats.org/officeDocument/2006/relationships/image" Target="../media/image22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27.wmf"/><Relationship Id="rId22" Type="http://schemas.openxmlformats.org/officeDocument/2006/relationships/image" Target="../media/image31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13" Type="http://schemas.openxmlformats.org/officeDocument/2006/relationships/oleObject" Target="../embeddings/oleObject18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3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5.wmf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37.wmf"/><Relationship Id="rId4" Type="http://schemas.openxmlformats.org/officeDocument/2006/relationships/image" Target="../media/image34.w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39.w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24.bin"/><Relationship Id="rId18" Type="http://schemas.openxmlformats.org/officeDocument/2006/relationships/image" Target="../media/image48.wmf"/><Relationship Id="rId26" Type="http://schemas.openxmlformats.org/officeDocument/2006/relationships/image" Target="../media/image52.wmf"/><Relationship Id="rId3" Type="http://schemas.openxmlformats.org/officeDocument/2006/relationships/oleObject" Target="../embeddings/oleObject19.bin"/><Relationship Id="rId21" Type="http://schemas.openxmlformats.org/officeDocument/2006/relationships/oleObject" Target="../embeddings/oleObject28.bin"/><Relationship Id="rId34" Type="http://schemas.openxmlformats.org/officeDocument/2006/relationships/image" Target="../media/image56.wmf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45.wmf"/><Relationship Id="rId17" Type="http://schemas.openxmlformats.org/officeDocument/2006/relationships/oleObject" Target="../embeddings/oleObject26.bin"/><Relationship Id="rId25" Type="http://schemas.openxmlformats.org/officeDocument/2006/relationships/oleObject" Target="../embeddings/oleObject30.bin"/><Relationship Id="rId33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7.wmf"/><Relationship Id="rId20" Type="http://schemas.openxmlformats.org/officeDocument/2006/relationships/image" Target="../media/image49.wmf"/><Relationship Id="rId29" Type="http://schemas.openxmlformats.org/officeDocument/2006/relationships/oleObject" Target="../embeddings/oleObject32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42.wmf"/><Relationship Id="rId11" Type="http://schemas.openxmlformats.org/officeDocument/2006/relationships/oleObject" Target="../embeddings/oleObject23.bin"/><Relationship Id="rId24" Type="http://schemas.openxmlformats.org/officeDocument/2006/relationships/image" Target="../media/image51.wmf"/><Relationship Id="rId32" Type="http://schemas.openxmlformats.org/officeDocument/2006/relationships/image" Target="../media/image55.wmf"/><Relationship Id="rId5" Type="http://schemas.openxmlformats.org/officeDocument/2006/relationships/oleObject" Target="../embeddings/oleObject20.bin"/><Relationship Id="rId15" Type="http://schemas.openxmlformats.org/officeDocument/2006/relationships/oleObject" Target="../embeddings/oleObject25.bin"/><Relationship Id="rId23" Type="http://schemas.openxmlformats.org/officeDocument/2006/relationships/oleObject" Target="../embeddings/oleObject29.bin"/><Relationship Id="rId28" Type="http://schemas.openxmlformats.org/officeDocument/2006/relationships/image" Target="../media/image53.wmf"/><Relationship Id="rId36" Type="http://schemas.openxmlformats.org/officeDocument/2006/relationships/image" Target="../media/image57.wmf"/><Relationship Id="rId10" Type="http://schemas.openxmlformats.org/officeDocument/2006/relationships/image" Target="../media/image44.wmf"/><Relationship Id="rId19" Type="http://schemas.openxmlformats.org/officeDocument/2006/relationships/oleObject" Target="../embeddings/oleObject27.bin"/><Relationship Id="rId31" Type="http://schemas.openxmlformats.org/officeDocument/2006/relationships/oleObject" Target="../embeddings/oleObject33.bin"/><Relationship Id="rId4" Type="http://schemas.openxmlformats.org/officeDocument/2006/relationships/image" Target="../media/image41.w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46.wmf"/><Relationship Id="rId22" Type="http://schemas.openxmlformats.org/officeDocument/2006/relationships/image" Target="../media/image50.wmf"/><Relationship Id="rId27" Type="http://schemas.openxmlformats.org/officeDocument/2006/relationships/oleObject" Target="../embeddings/oleObject31.bin"/><Relationship Id="rId30" Type="http://schemas.openxmlformats.org/officeDocument/2006/relationships/image" Target="../media/image54.wmf"/><Relationship Id="rId35" Type="http://schemas.openxmlformats.org/officeDocument/2006/relationships/oleObject" Target="../embeddings/oleObject35.bin"/><Relationship Id="rId8" Type="http://schemas.openxmlformats.org/officeDocument/2006/relationships/image" Target="../media/image43.w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ru-RU" sz="4400" dirty="0"/>
              <a:t>Трение скольжения. Трение качения. Законы Кулона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495800" y="5300664"/>
            <a:ext cx="7288832" cy="1368425"/>
          </a:xfrm>
        </p:spPr>
        <p:txBody>
          <a:bodyPr/>
          <a:lstStyle/>
          <a:p>
            <a:pPr algn="r" eaLnBrk="1" hangingPunct="1">
              <a:lnSpc>
                <a:spcPct val="8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преподаватель КГБПОУ </a:t>
            </a:r>
          </a:p>
          <a:p>
            <a:pPr algn="r" eaLnBrk="1" hangingPunct="1">
              <a:lnSpc>
                <a:spcPct val="8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«Приморский индустриальный колледж»</a:t>
            </a:r>
          </a:p>
          <a:p>
            <a:pPr algn="r" eaLnBrk="1" hangingPunct="1">
              <a:lnSpc>
                <a:spcPct val="8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МАШУКОВА ЕЛЕНА ГЕННАДЬЕВНА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457201"/>
            <a:ext cx="8229600" cy="595313"/>
          </a:xfrm>
        </p:spPr>
        <p:txBody>
          <a:bodyPr/>
          <a:lstStyle/>
          <a:p>
            <a:pPr eaLnBrk="1" hangingPunct="1"/>
            <a:r>
              <a:rPr lang="ru-RU" sz="4000" b="1"/>
              <a:t>Актуализация знаний: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03389" y="1268413"/>
            <a:ext cx="8785225" cy="54737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3000"/>
              <a:t>Приведите примеры действия на тело нескольких сил.</a:t>
            </a:r>
          </a:p>
          <a:p>
            <a:pPr eaLnBrk="1" hangingPunct="1">
              <a:lnSpc>
                <a:spcPct val="90000"/>
              </a:lnSpc>
            </a:pPr>
            <a:r>
              <a:rPr lang="ru-RU" sz="3000"/>
              <a:t>Какую силу называют равнодействующей нескольких сил?</a:t>
            </a:r>
          </a:p>
          <a:p>
            <a:pPr eaLnBrk="1" hangingPunct="1">
              <a:lnSpc>
                <a:spcPct val="90000"/>
              </a:lnSpc>
            </a:pPr>
            <a:r>
              <a:rPr lang="ru-RU" sz="3000"/>
              <a:t>Чему равна равнодействующая двух сил, направленных по одной прямой в противоположные стороны?</a:t>
            </a:r>
          </a:p>
          <a:p>
            <a:pPr eaLnBrk="1" hangingPunct="1">
              <a:lnSpc>
                <a:spcPct val="90000"/>
              </a:lnSpc>
            </a:pPr>
            <a:r>
              <a:rPr lang="ru-RU" sz="3000"/>
              <a:t>Как будет двигаться тело под действием двух равных противоположно направленных сил?</a:t>
            </a:r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2E6E2D7-2C3F-4A9A-9512-6B904D627089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dirty="0" smtClean="0"/>
              <a:t>Перечень вопросов для изучения: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2135560" y="2276872"/>
            <a:ext cx="8229600" cy="3886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1.Понятие трения. Виды трения.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2. Трение покоя.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3. Трение скольжения.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4.Законы Кулона</a:t>
            </a:r>
            <a:r>
              <a:rPr lang="ru-RU" dirty="0" smtClean="0"/>
              <a:t>.</a:t>
            </a:r>
            <a:endParaRPr lang="ru-RU" dirty="0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AB4A602-5174-42D8-859D-D10BA8C7CAFE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1. Понятие трения. Виды трения.</a:t>
            </a:r>
          </a:p>
        </p:txBody>
      </p:sp>
      <p:sp>
        <p:nvSpPr>
          <p:cNvPr id="6147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Давно известно, что если двигать одно тело по </a:t>
            </a:r>
            <a:r>
              <a:rPr lang="ru-RU" dirty="0" smtClean="0"/>
              <a:t>поверхности другого</a:t>
            </a:r>
            <a:r>
              <a:rPr lang="ru-RU" dirty="0"/>
              <a:t>, в </a:t>
            </a:r>
            <a:r>
              <a:rPr lang="ru-RU" dirty="0" smtClean="0"/>
              <a:t> плоскости </a:t>
            </a:r>
            <a:r>
              <a:rPr lang="ru-RU" dirty="0"/>
              <a:t>соприкосновения возникает сила </a:t>
            </a:r>
            <a:r>
              <a:rPr lang="ru-RU" dirty="0" smtClean="0"/>
              <a:t>сопротивления относительному </a:t>
            </a:r>
            <a:r>
              <a:rPr lang="ru-RU" dirty="0"/>
              <a:t>скольжению этих тел. Впервые явления </a:t>
            </a:r>
            <a:r>
              <a:rPr lang="ru-RU" dirty="0" smtClean="0"/>
              <a:t>трения исследовал </a:t>
            </a:r>
            <a:r>
              <a:rPr lang="ru-RU" dirty="0"/>
              <a:t>Леонардо да Винчи.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37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1703389" y="3357564"/>
            <a:ext cx="8785225" cy="33115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3600" dirty="0"/>
              <a:t> 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Санки, скатившись с горы, движутся по горизонтальному пути неравномерно, скорость их постепенно уменьшается, и через некоторое время они останавливаются.</a:t>
            </a:r>
          </a:p>
        </p:txBody>
      </p:sp>
      <p:pic>
        <p:nvPicPr>
          <p:cNvPr id="8199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19288" y="476251"/>
            <a:ext cx="4176712" cy="2879725"/>
          </a:xfrm>
          <a:noFill/>
        </p:spPr>
      </p:pic>
      <p:sp>
        <p:nvSpPr>
          <p:cNvPr id="7172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502C46D-B51A-4E22-93EB-8AAF5A5A89F0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1992313" y="476251"/>
            <a:ext cx="8496300" cy="1584325"/>
          </a:xfrm>
        </p:spPr>
        <p:txBody>
          <a:bodyPr/>
          <a:lstStyle/>
          <a:p>
            <a:pPr algn="ctr" eaLnBrk="1" hangingPunct="1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Причиной всякого изменения скорости движения (в данном случае уменьшения) является сила. Значит, на движущееся тело действует сила.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511675" y="2133600"/>
            <a:ext cx="5976938" cy="4535488"/>
          </a:xfrm>
        </p:spPr>
        <p:txBody>
          <a:bodyPr/>
          <a:lstStyle/>
          <a:p>
            <a:pPr eaLnBrk="1" hangingPunct="1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соприкосновении одного тела с другим возникает взаимодействие, препятствующее их относительному движению, которое называют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трением.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Сила трения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обозначается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тр.</a:t>
            </a:r>
          </a:p>
        </p:txBody>
      </p:sp>
      <p:pic>
        <p:nvPicPr>
          <p:cNvPr id="15367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31951" y="4076700"/>
            <a:ext cx="2709863" cy="1822450"/>
          </a:xfrm>
          <a:noFill/>
        </p:spPr>
      </p:pic>
      <p:sp>
        <p:nvSpPr>
          <p:cNvPr id="8197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A5B0110-B7C7-4A85-8ED3-9446BF9A15D5}" type="slidenum">
              <a:rPr lang="ru-RU" smtClean="0"/>
              <a:pPr/>
              <a:t>7</a:t>
            </a:fld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1703512" y="3717032"/>
            <a:ext cx="8856984" cy="2852936"/>
          </a:xfrm>
        </p:spPr>
        <p:txBody>
          <a:bodyPr/>
          <a:lstStyle/>
          <a:p>
            <a:pPr eaLnBrk="1" hangingPunct="1"/>
            <a:r>
              <a:rPr lang="ru-RU" b="1" i="1" dirty="0" smtClean="0"/>
              <a:t>Трение –сопротивление относительному перемещению, возникающее между двумя телами в зонах </a:t>
            </a:r>
            <a:r>
              <a:rPr lang="ru-RU" b="1" i="1" dirty="0" err="1" smtClean="0"/>
              <a:t>соприкасания</a:t>
            </a:r>
            <a:r>
              <a:rPr lang="ru-RU" b="1" i="1" dirty="0" smtClean="0"/>
              <a:t> поверхностей по касательной к ним.</a:t>
            </a:r>
          </a:p>
        </p:txBody>
      </p:sp>
      <p:pic>
        <p:nvPicPr>
          <p:cNvPr id="25607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5640" y="620689"/>
            <a:ext cx="5904656" cy="3051064"/>
          </a:xfrm>
          <a:noFill/>
        </p:spPr>
      </p:pic>
      <p:sp>
        <p:nvSpPr>
          <p:cNvPr id="9220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78FE027-1617-4605-9985-CE93127283D4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457201"/>
            <a:ext cx="8229600" cy="739775"/>
          </a:xfrm>
        </p:spPr>
        <p:txBody>
          <a:bodyPr/>
          <a:lstStyle/>
          <a:p>
            <a:pPr eaLnBrk="1" hangingPunct="1"/>
            <a:r>
              <a:rPr lang="ru-RU" sz="4000" b="1"/>
              <a:t>Причины  трения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151313" y="1341438"/>
            <a:ext cx="6337300" cy="55165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dirty="0"/>
              <a:t>Даже гладкие на вид поверхности тел имеют неровности, бугорки и царапины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/>
              <a:t>Когда одно тело скользит или катится по поверхности другого, эти </a:t>
            </a:r>
            <a:r>
              <a:rPr lang="ru-RU" sz="2800" i="1" dirty="0"/>
              <a:t>неровности цепляются друг за друга,</a:t>
            </a:r>
            <a:r>
              <a:rPr lang="ru-RU" sz="2800" dirty="0"/>
              <a:t> что создаёт некоторую силу, задерживающую движение </a:t>
            </a:r>
            <a:r>
              <a:rPr lang="ru-RU" sz="2800" i="1" dirty="0"/>
              <a:t>(</a:t>
            </a:r>
            <a:r>
              <a:rPr lang="ru-RU" sz="2800" b="1" i="1" u="sng" dirty="0"/>
              <a:t>шероховатость поверхностей</a:t>
            </a:r>
            <a:r>
              <a:rPr lang="ru-RU" sz="2800" b="1" u="sng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/>
              <a:t>Другая причина – </a:t>
            </a:r>
            <a:r>
              <a:rPr lang="ru-RU" sz="2800" i="1" dirty="0"/>
              <a:t>взаимное </a:t>
            </a:r>
            <a:r>
              <a:rPr lang="ru-RU" sz="2800" b="1" i="1" dirty="0"/>
              <a:t>притяжение молекул соприкасающихся тел.</a:t>
            </a:r>
          </a:p>
        </p:txBody>
      </p:sp>
      <p:pic>
        <p:nvPicPr>
          <p:cNvPr id="26633" name="Picture 9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03389" y="1557339"/>
            <a:ext cx="1944687" cy="1800225"/>
          </a:xfrm>
          <a:noFill/>
        </p:spPr>
      </p:pic>
      <p:pic>
        <p:nvPicPr>
          <p:cNvPr id="2663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4825" y="4652963"/>
            <a:ext cx="216058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Номер слайда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77B93CE-E0CA-4295-ABC3-FA283D768474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6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576" y="293439"/>
            <a:ext cx="8229600" cy="1371600"/>
          </a:xfrm>
        </p:spPr>
        <p:txBody>
          <a:bodyPr/>
          <a:lstStyle/>
          <a:p>
            <a:pPr algn="ctr"/>
            <a:r>
              <a:rPr lang="ru-RU" altLang="ru-RU" sz="4000" b="1" dirty="0">
                <a:solidFill>
                  <a:schemeClr val="bg2"/>
                </a:solidFill>
              </a:rPr>
              <a:t>ВИДЫ ТРЕНИЯ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4365625"/>
            <a:ext cx="8686800" cy="2160588"/>
          </a:xfrm>
        </p:spPr>
        <p:txBody>
          <a:bodyPr/>
          <a:lstStyle/>
          <a:p>
            <a:r>
              <a:rPr lang="ru-RU" altLang="ru-RU" sz="1800" b="1" i="1" u="sng"/>
              <a:t>Трение  покоя</a:t>
            </a:r>
            <a:r>
              <a:rPr lang="ru-RU" altLang="ru-RU" sz="1800" b="1" i="1"/>
              <a:t> - трение двух тел при микросмещении без макросмещения.</a:t>
            </a:r>
            <a:r>
              <a:rPr lang="ru-RU" altLang="ru-RU" sz="1800" b="1"/>
              <a:t>(т.е при малом относительном перемещении тел в пределах перехода от покоя к относительному движению)</a:t>
            </a:r>
            <a:endParaRPr lang="ru-RU" altLang="ru-RU" sz="1800" b="1" i="1" u="sng"/>
          </a:p>
          <a:p>
            <a:r>
              <a:rPr lang="ru-RU" altLang="ru-RU" sz="1800" b="1" i="1" u="sng"/>
              <a:t>Трение  движения</a:t>
            </a:r>
            <a:r>
              <a:rPr lang="ru-RU" altLang="ru-RU" sz="1800" b="1" i="1"/>
              <a:t> - трение двух тел находящихся в относительном движении</a:t>
            </a:r>
            <a:r>
              <a:rPr lang="ru-RU" altLang="ru-RU" sz="1800" b="1"/>
              <a:t>.</a:t>
            </a:r>
          </a:p>
          <a:p>
            <a:r>
              <a:rPr lang="ru-RU" altLang="ru-RU" sz="1800" b="1"/>
              <a:t>В промышленности трение различают как </a:t>
            </a:r>
            <a:r>
              <a:rPr lang="ru-RU" altLang="ru-RU" sz="1800" b="1" u="sng"/>
              <a:t>сухое, полужидкостное, жидкостное.</a:t>
            </a:r>
          </a:p>
        </p:txBody>
      </p:sp>
      <p:sp>
        <p:nvSpPr>
          <p:cNvPr id="118789" name="AutoShape 5"/>
          <p:cNvSpPr>
            <a:spLocks noChangeAspect="1" noChangeArrowheads="1"/>
          </p:cNvSpPr>
          <p:nvPr/>
        </p:nvSpPr>
        <p:spPr bwMode="auto">
          <a:xfrm>
            <a:off x="1524000" y="1773238"/>
            <a:ext cx="9367838" cy="262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8791" name="Text Box 7"/>
          <p:cNvSpPr txBox="1">
            <a:spLocks noChangeArrowheads="1"/>
          </p:cNvSpPr>
          <p:nvPr/>
        </p:nvSpPr>
        <p:spPr bwMode="auto">
          <a:xfrm>
            <a:off x="5880101" y="1700214"/>
            <a:ext cx="1497013" cy="4968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</a:rPr>
              <a:t>    </a:t>
            </a:r>
            <a:r>
              <a:rPr lang="ru-RU" altLang="ru-RU" sz="2000" b="1">
                <a:solidFill>
                  <a:srgbClr val="FF0000"/>
                </a:solidFill>
                <a:latin typeface="Times New Roman" pitchFamily="18" charset="0"/>
              </a:rPr>
              <a:t>Трение</a:t>
            </a:r>
            <a:endParaRPr lang="ru-RU" altLang="ru-RU" sz="2000" b="1">
              <a:solidFill>
                <a:srgbClr val="FF0000"/>
              </a:solidFill>
            </a:endParaRPr>
          </a:p>
        </p:txBody>
      </p:sp>
      <p:sp>
        <p:nvSpPr>
          <p:cNvPr id="118792" name="Rectangle 8"/>
          <p:cNvSpPr>
            <a:spLocks noChangeArrowheads="1"/>
          </p:cNvSpPr>
          <p:nvPr/>
        </p:nvSpPr>
        <p:spPr bwMode="auto">
          <a:xfrm>
            <a:off x="3455989" y="2532063"/>
            <a:ext cx="2060575" cy="5000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8793" name="Text Box 9"/>
          <p:cNvSpPr txBox="1">
            <a:spLocks noChangeArrowheads="1"/>
          </p:cNvSpPr>
          <p:nvPr/>
        </p:nvSpPr>
        <p:spPr bwMode="auto">
          <a:xfrm>
            <a:off x="3455989" y="2532063"/>
            <a:ext cx="2060575" cy="5000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altLang="ru-RU" sz="2000">
                <a:latin typeface="Times New Roman" pitchFamily="18" charset="0"/>
              </a:rPr>
              <a:t>   </a:t>
            </a:r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</a:rPr>
              <a:t>Трение покоя</a:t>
            </a:r>
            <a:endParaRPr lang="ru-RU" altLang="ru-RU" sz="2000" b="1">
              <a:solidFill>
                <a:schemeClr val="bg2"/>
              </a:solidFill>
            </a:endParaRPr>
          </a:p>
        </p:txBody>
      </p:sp>
      <p:sp>
        <p:nvSpPr>
          <p:cNvPr id="118794" name="Rectangle 10"/>
          <p:cNvSpPr>
            <a:spLocks noChangeArrowheads="1"/>
          </p:cNvSpPr>
          <p:nvPr/>
        </p:nvSpPr>
        <p:spPr bwMode="auto">
          <a:xfrm>
            <a:off x="7259638" y="2532063"/>
            <a:ext cx="2247900" cy="5000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8795" name="Text Box 11"/>
          <p:cNvSpPr txBox="1">
            <a:spLocks noChangeArrowheads="1"/>
          </p:cNvSpPr>
          <p:nvPr/>
        </p:nvSpPr>
        <p:spPr bwMode="auto">
          <a:xfrm>
            <a:off x="7259638" y="2532063"/>
            <a:ext cx="2247900" cy="5000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</a:rPr>
              <a:t>Трение движения</a:t>
            </a:r>
            <a:endParaRPr lang="ru-RU" altLang="ru-RU" sz="2000" b="1">
              <a:solidFill>
                <a:schemeClr val="bg2"/>
              </a:solidFill>
            </a:endParaRPr>
          </a:p>
        </p:txBody>
      </p:sp>
      <p:sp>
        <p:nvSpPr>
          <p:cNvPr id="118796" name="Line 12"/>
          <p:cNvSpPr>
            <a:spLocks noChangeShapeType="1"/>
          </p:cNvSpPr>
          <p:nvPr/>
        </p:nvSpPr>
        <p:spPr bwMode="auto">
          <a:xfrm flipH="1">
            <a:off x="5334001" y="1962151"/>
            <a:ext cx="561975" cy="4984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8797" name="Line 13"/>
          <p:cNvSpPr>
            <a:spLocks noChangeShapeType="1"/>
          </p:cNvSpPr>
          <p:nvPr/>
        </p:nvSpPr>
        <p:spPr bwMode="auto">
          <a:xfrm>
            <a:off x="7423151" y="1962151"/>
            <a:ext cx="563563" cy="4984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8799" name="Text Box 15"/>
          <p:cNvSpPr txBox="1">
            <a:spLocks noChangeArrowheads="1"/>
          </p:cNvSpPr>
          <p:nvPr/>
        </p:nvSpPr>
        <p:spPr bwMode="auto">
          <a:xfrm>
            <a:off x="1774826" y="3500439"/>
            <a:ext cx="2435225" cy="7207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</a:rPr>
              <a:t>Трение скольжения</a:t>
            </a:r>
            <a:endParaRPr lang="ru-RU" altLang="ru-RU" sz="2000" b="1">
              <a:solidFill>
                <a:schemeClr val="bg2"/>
              </a:solidFill>
            </a:endParaRPr>
          </a:p>
        </p:txBody>
      </p:sp>
      <p:sp>
        <p:nvSpPr>
          <p:cNvPr id="118801" name="Text Box 17"/>
          <p:cNvSpPr txBox="1">
            <a:spLocks noChangeArrowheads="1"/>
          </p:cNvSpPr>
          <p:nvPr/>
        </p:nvSpPr>
        <p:spPr bwMode="auto">
          <a:xfrm>
            <a:off x="4583113" y="3500439"/>
            <a:ext cx="2392362" cy="7207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</a:rPr>
              <a:t>Трение качения</a:t>
            </a:r>
            <a:endParaRPr lang="ru-RU" altLang="ru-RU" sz="2000" b="1">
              <a:solidFill>
                <a:schemeClr val="bg2"/>
              </a:solidFill>
            </a:endParaRPr>
          </a:p>
        </p:txBody>
      </p:sp>
      <p:sp>
        <p:nvSpPr>
          <p:cNvPr id="118803" name="Text Box 19"/>
          <p:cNvSpPr txBox="1">
            <a:spLocks noChangeArrowheads="1"/>
          </p:cNvSpPr>
          <p:nvPr/>
        </p:nvSpPr>
        <p:spPr bwMode="auto">
          <a:xfrm>
            <a:off x="7391400" y="3500439"/>
            <a:ext cx="2762250" cy="7207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</a:rPr>
              <a:t>Трение качения с проскальзыванием</a:t>
            </a:r>
            <a:endParaRPr lang="ru-RU" altLang="ru-RU" sz="2000" b="1">
              <a:solidFill>
                <a:schemeClr val="bg2"/>
              </a:solidFill>
            </a:endParaRPr>
          </a:p>
        </p:txBody>
      </p:sp>
      <p:sp>
        <p:nvSpPr>
          <p:cNvPr id="118804" name="Line 20"/>
          <p:cNvSpPr>
            <a:spLocks noChangeShapeType="1"/>
          </p:cNvSpPr>
          <p:nvPr/>
        </p:nvSpPr>
        <p:spPr bwMode="auto">
          <a:xfrm flipH="1">
            <a:off x="3679825" y="3103564"/>
            <a:ext cx="4497388" cy="3317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8805" name="Line 21"/>
          <p:cNvSpPr>
            <a:spLocks noChangeShapeType="1"/>
          </p:cNvSpPr>
          <p:nvPr/>
        </p:nvSpPr>
        <p:spPr bwMode="auto">
          <a:xfrm flipH="1">
            <a:off x="6865939" y="3103564"/>
            <a:ext cx="1311275" cy="3317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8806" name="Line 22"/>
          <p:cNvSpPr>
            <a:spLocks noChangeShapeType="1"/>
          </p:cNvSpPr>
          <p:nvPr/>
        </p:nvSpPr>
        <p:spPr bwMode="auto">
          <a:xfrm>
            <a:off x="8185151" y="3103564"/>
            <a:ext cx="561975" cy="3317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13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1981200" y="457201"/>
            <a:ext cx="8229600" cy="1171575"/>
          </a:xfrm>
        </p:spPr>
        <p:txBody>
          <a:bodyPr/>
          <a:lstStyle/>
          <a:p>
            <a:pPr eaLnBrk="1" hangingPunct="1"/>
            <a:r>
              <a:rPr lang="ru-RU" sz="3000" b="1">
                <a:solidFill>
                  <a:srgbClr val="FF0000"/>
                </a:solidFill>
              </a:rPr>
              <a:t>Трение – явление чрезвычайно распространенное в природе и имеющее большое значение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24000" y="1700214"/>
            <a:ext cx="4572000" cy="4167187"/>
          </a:xfrm>
        </p:spPr>
        <p:txBody>
          <a:bodyPr/>
          <a:lstStyle/>
          <a:p>
            <a:pPr algn="just" eaLnBrk="1" hangingPunct="1"/>
            <a:r>
              <a:rPr lang="ru-RU" sz="2000"/>
              <a:t>На трении основана работа фрикционных и ременных передач, муфт, наклонных транспортеров, прокатных станов, тормозных устройств.</a:t>
            </a:r>
            <a:br>
              <a:rPr lang="ru-RU" sz="2000"/>
            </a:br>
            <a:r>
              <a:rPr lang="ru-RU" sz="2000"/>
              <a:t>Трение обеспечивает сцепление тел с земной поверхностью и, следовательно, работу машин, тракторов и другой транспортной самоходной техники. При отсутствии трения мы не могли бы ходить по земле, поскольку наши ноги скользили бы и разъезжались в разные стороны, как у неумелого конькобежца на гладком льду.</a:t>
            </a:r>
          </a:p>
          <a:p>
            <a:pPr eaLnBrk="1" hangingPunct="1">
              <a:buFont typeface="Wingdings" pitchFamily="2" charset="2"/>
              <a:buNone/>
            </a:pPr>
            <a:endParaRPr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72200" y="1773238"/>
            <a:ext cx="4038600" cy="4094162"/>
          </a:xfrm>
        </p:spPr>
        <p:txBody>
          <a:bodyPr/>
          <a:lstStyle/>
          <a:p>
            <a:pPr algn="just" eaLnBrk="1" hangingPunct="1"/>
            <a:r>
              <a:rPr lang="ru-RU" sz="2000" dirty="0"/>
              <a:t>Наряду с полезными свойствами, трение является во многих устройствах и механизмах вредным сопротивлением, которое отнимает львиную долю мощности и энергии у машин. Для уменьшения трения в механизмах конструкторам приходится применять различные приемы и способы, чтобы снизить непродуктивные потери энергии.</a:t>
            </a:r>
          </a:p>
          <a:p>
            <a:pPr eaLnBrk="1" hangingPunct="1">
              <a:buFont typeface="Wingdings" pitchFamily="2" charset="2"/>
              <a:buNone/>
            </a:pPr>
            <a:endParaRPr lang="ru-RU" dirty="0" smtClean="0"/>
          </a:p>
        </p:txBody>
      </p:sp>
      <p:sp>
        <p:nvSpPr>
          <p:cNvPr id="12293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5AFE127-8CC2-4EBA-BB26-3A1494E618A0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Трение покоя</a:t>
            </a:r>
          </a:p>
        </p:txBody>
      </p:sp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2065339" y="1936751"/>
            <a:ext cx="453548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rgbClr val="000000"/>
                </a:solidFill>
              </a:rPr>
              <a:t>Сила трения покоя препятствует относительному смещению соприкасающихся тел. Она растет вместе с силой, стремящейся сдвинуть тело с места.</a:t>
            </a:r>
          </a:p>
        </p:txBody>
      </p:sp>
      <p:pic>
        <p:nvPicPr>
          <p:cNvPr id="1434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0551" y="1916113"/>
            <a:ext cx="2684463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703C14E-91D2-4784-B1FD-BDAC8F77E6C5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Трение скольжения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4826" y="1981200"/>
            <a:ext cx="4176713" cy="4544144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/>
              <a:t>  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Сила, возникающая при скольжении одного тела по поверхности другого и направленная в сторону, противоположную движению, называется силой трения скольжения.</a:t>
            </a:r>
          </a:p>
        </p:txBody>
      </p:sp>
      <p:pic>
        <p:nvPicPr>
          <p:cNvPr id="15364" name="Picture 4" descr="{C83940E7-A174-497D-8D92-94B9A69FDAC5}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1074" y="2636839"/>
            <a:ext cx="4166564" cy="2664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4B7F5F1-4944-4211-A115-6B9C4A7F2220}" type="slidenum">
              <a:rPr lang="ru-RU" smtClean="0"/>
              <a:pPr/>
              <a:t>13</a:t>
            </a:fld>
            <a:endParaRPr 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Трение качения</a:t>
            </a:r>
          </a:p>
        </p:txBody>
      </p:sp>
      <p:pic>
        <p:nvPicPr>
          <p:cNvPr id="16387" name="Picture 4" descr="{A7096625-E40B-422B-BBD5-706842603821}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8214" y="1773239"/>
            <a:ext cx="286067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5591175" y="1773238"/>
            <a:ext cx="467995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rgbClr val="000000"/>
                </a:solidFill>
              </a:rPr>
              <a:t>Если тело катится по поверхности другого тела, то возникающее в месте их контакта трение называют трением качения.</a:t>
            </a:r>
            <a:r>
              <a:rPr lang="ru-RU" sz="2400"/>
              <a:t> </a:t>
            </a:r>
          </a:p>
        </p:txBody>
      </p:sp>
      <p:pic>
        <p:nvPicPr>
          <p:cNvPr id="16389" name="Picture 6" descr="bmp1c26_01_01_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83563" y="4364038"/>
            <a:ext cx="2241550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Номер слайда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EA4432D-FBAB-4571-9E83-D6D564E7602E}" type="slidenum">
              <a:rPr lang="ru-RU" smtClean="0"/>
              <a:pPr/>
              <a:t>14</a:t>
            </a:fld>
            <a:endParaRPr 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549275"/>
            <a:ext cx="9144000" cy="1371600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ru-RU" altLang="ru-RU" b="1">
                <a:solidFill>
                  <a:schemeClr val="bg2"/>
                </a:solidFill>
              </a:rPr>
              <a:t>Сила трения</a:t>
            </a:r>
            <a:br>
              <a:rPr lang="ru-RU" altLang="ru-RU" b="1">
                <a:solidFill>
                  <a:schemeClr val="bg2"/>
                </a:solidFill>
              </a:rPr>
            </a:br>
            <a:r>
              <a:rPr lang="ru-RU" altLang="ru-RU" sz="3200" b="1"/>
              <a:t>– это сила, с которой тело сопротивляется движению.</a:t>
            </a:r>
            <a:r>
              <a:rPr lang="ru-RU" altLang="ru-RU" sz="4000"/>
              <a:t> </a:t>
            </a:r>
            <a:r>
              <a:rPr lang="ru-RU" altLang="ru-RU"/>
              <a:t> </a:t>
            </a:r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2060575"/>
            <a:ext cx="8229600" cy="20955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800"/>
              <a:t>Сила трения всегда направлена в сторону, противоположную движению. </a:t>
            </a:r>
          </a:p>
          <a:p>
            <a:pPr>
              <a:lnSpc>
                <a:spcPct val="80000"/>
              </a:lnSpc>
            </a:pPr>
            <a:r>
              <a:rPr lang="ru-RU" altLang="ru-RU" sz="2800"/>
              <a:t>Сила трения покоя больше, чем сила трения движения.</a:t>
            </a:r>
            <a:endParaRPr lang="en-US" altLang="ru-RU" sz="2800" b="1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800" b="1"/>
              <a:t>                   </a:t>
            </a:r>
            <a:r>
              <a:rPr lang="en-US" altLang="ru-RU" sz="2800" b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altLang="ru-RU" sz="2800" b="1" baseline="-25000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ru-RU" altLang="ru-RU" sz="2800" b="1">
                <a:latin typeface="Times New Roman" pitchFamily="18" charset="0"/>
                <a:cs typeface="Times New Roman" pitchFamily="18" charset="0"/>
              </a:rPr>
              <a:t> покоя   &gt;  </a:t>
            </a:r>
            <a:r>
              <a:rPr lang="en-US" altLang="ru-RU" sz="2800" b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altLang="ru-RU" sz="2800" b="1" baseline="-25000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ru-RU" altLang="ru-RU" sz="2800" b="1">
                <a:latin typeface="Times New Roman" pitchFamily="18" charset="0"/>
                <a:cs typeface="Times New Roman" pitchFamily="18" charset="0"/>
              </a:rPr>
              <a:t> движения</a:t>
            </a:r>
          </a:p>
        </p:txBody>
      </p:sp>
      <p:pic>
        <p:nvPicPr>
          <p:cNvPr id="119813" name="Picture 5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" t="14984" r="77037" b="66310"/>
          <a:stretch>
            <a:fillRect/>
          </a:stretch>
        </p:blipFill>
        <p:spPr bwMode="auto">
          <a:xfrm>
            <a:off x="4656139" y="4106864"/>
            <a:ext cx="3311525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814" name="Picture 6" descr="19"/>
          <p:cNvPicPr>
            <a:picLocks noChangeAspect="1" noChangeArrowheads="1"/>
          </p:cNvPicPr>
          <p:nvPr/>
        </p:nvPicPr>
        <p:blipFill>
          <a:blip r:embed="rId2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" t="14984" r="77037" b="66310"/>
          <a:stretch>
            <a:fillRect/>
          </a:stretch>
        </p:blipFill>
        <p:spPr bwMode="auto">
          <a:xfrm>
            <a:off x="4656139" y="4076700"/>
            <a:ext cx="3311525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354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Опыты Леонардо да Винчи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27575" y="1773238"/>
            <a:ext cx="5761038" cy="461645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None/>
              <a:defRPr/>
            </a:pPr>
            <a:r>
              <a:rPr lang="ru-RU" sz="2800"/>
              <a:t>     </a:t>
            </a:r>
            <a:r>
              <a:rPr lang="ru-RU" sz="2800">
                <a:solidFill>
                  <a:srgbClr val="000000"/>
                </a:solidFill>
              </a:rPr>
              <a:t>Учёных издавна интересовало, от чего зависит сила трения. Леонардо да Винчи в 1500 году исследовал зависимость силы трения от материала, из которого изготовлены тела, от величины нагрузки на эти тела, от степени гладкости или шероховатости их поверхностей. </a:t>
            </a:r>
            <a:endParaRPr lang="ru-RU" sz="28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8436" name="Picture 4" descr="l_2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2314" y="1844675"/>
            <a:ext cx="288607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201B716-9EED-47A7-B6FA-6F287CB01EAC}" type="slidenum">
              <a:rPr lang="ru-RU" smtClean="0"/>
              <a:pPr/>
              <a:t>16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/>
              <a:t>Сравнение сил трения скольжения, качения и веса тела </a:t>
            </a:r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1847851" y="5619750"/>
            <a:ext cx="86979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4400">
                <a:solidFill>
                  <a:srgbClr val="FF0000"/>
                </a:solidFill>
              </a:rPr>
              <a:t>P</a:t>
            </a:r>
            <a:r>
              <a:rPr lang="ru-RU" sz="4400">
                <a:solidFill>
                  <a:srgbClr val="FF0000"/>
                </a:solidFill>
              </a:rPr>
              <a:t> &gt; </a:t>
            </a:r>
            <a:r>
              <a:rPr lang="en-US" sz="4400">
                <a:solidFill>
                  <a:srgbClr val="FF0000"/>
                </a:solidFill>
              </a:rPr>
              <a:t>F</a:t>
            </a:r>
            <a:r>
              <a:rPr lang="ru-RU" sz="4400">
                <a:solidFill>
                  <a:srgbClr val="FF0000"/>
                </a:solidFill>
              </a:rPr>
              <a:t> тр пок &gt; </a:t>
            </a:r>
            <a:r>
              <a:rPr lang="en-US" sz="4400">
                <a:solidFill>
                  <a:srgbClr val="FF0000"/>
                </a:solidFill>
              </a:rPr>
              <a:t>F</a:t>
            </a:r>
            <a:r>
              <a:rPr lang="ru-RU" sz="4400">
                <a:solidFill>
                  <a:srgbClr val="FF0000"/>
                </a:solidFill>
              </a:rPr>
              <a:t> тр ск &gt; </a:t>
            </a:r>
            <a:r>
              <a:rPr lang="en-US" sz="4400">
                <a:solidFill>
                  <a:srgbClr val="FF0000"/>
                </a:solidFill>
              </a:rPr>
              <a:t>F</a:t>
            </a:r>
            <a:r>
              <a:rPr lang="ru-RU" sz="4400">
                <a:solidFill>
                  <a:srgbClr val="FF0000"/>
                </a:solidFill>
              </a:rPr>
              <a:t> тр кач</a:t>
            </a:r>
          </a:p>
        </p:txBody>
      </p:sp>
      <p:pic>
        <p:nvPicPr>
          <p:cNvPr id="19460" name="Picture 6" descr="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6276" y="1844675"/>
            <a:ext cx="5472113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60A375A-88F2-41B6-A408-B6182652670B}" type="slidenum">
              <a:rPr lang="ru-RU" smtClean="0"/>
              <a:pPr/>
              <a:t>17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620714"/>
            <a:ext cx="9144000" cy="1208087"/>
          </a:xfrm>
        </p:spPr>
        <p:txBody>
          <a:bodyPr/>
          <a:lstStyle/>
          <a:p>
            <a:pPr algn="ctr" eaLnBrk="1" hangingPunct="1"/>
            <a:r>
              <a:rPr lang="ru-RU" sz="4000"/>
              <a:t>Изучение зависимости силы трения скольжения от рода трущихся поверхностей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56363" y="2349501"/>
            <a:ext cx="3960812" cy="29511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mtClean="0"/>
              <a:t>   </a:t>
            </a:r>
            <a:r>
              <a:rPr lang="ru-RU" smtClean="0">
                <a:solidFill>
                  <a:srgbClr val="FF0000"/>
                </a:solidFill>
              </a:rPr>
              <a:t>Сила трения зависит от свойств соприкасающихся тел (от рода поверхностей).</a:t>
            </a:r>
          </a:p>
        </p:txBody>
      </p:sp>
      <p:pic>
        <p:nvPicPr>
          <p:cNvPr id="20484" name="Picture 6" descr="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9650" y="2349500"/>
            <a:ext cx="40322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CFEE452-B8A7-4F1A-AF54-024406F742AB}" type="slidenum">
              <a:rPr lang="ru-RU" smtClean="0"/>
              <a:pPr/>
              <a:t>18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765175"/>
            <a:ext cx="8229600" cy="1371600"/>
          </a:xfrm>
        </p:spPr>
        <p:txBody>
          <a:bodyPr/>
          <a:lstStyle/>
          <a:p>
            <a:pPr eaLnBrk="1" hangingPunct="1"/>
            <a:r>
              <a:rPr lang="ru-RU" sz="3500"/>
              <a:t>Изучение зависимости силы трения скольжения от давления и независимости от площади трущихся поверхностей</a:t>
            </a:r>
            <a:endParaRPr lang="ru-RU" sz="3500" b="1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7850" y="2565400"/>
            <a:ext cx="3672086" cy="3455988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2800" dirty="0"/>
              <a:t>   </a:t>
            </a:r>
            <a:r>
              <a:rPr lang="ru-RU" b="1" dirty="0" smtClean="0">
                <a:solidFill>
                  <a:srgbClr val="FF0000"/>
                </a:solidFill>
              </a:rPr>
              <a:t>Сила трения зависит от силы давления и не зависит от площадей трущихся поверхностей.</a:t>
            </a:r>
          </a:p>
        </p:txBody>
      </p:sp>
      <p:pic>
        <p:nvPicPr>
          <p:cNvPr id="21508" name="Picture 6" descr="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9025" y="2781301"/>
            <a:ext cx="3370088" cy="2807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0EDDE6F-C2EC-4222-BEF8-12C517EBE2D8}" type="slidenum">
              <a:rPr lang="ru-RU" smtClean="0"/>
              <a:pPr/>
              <a:t>19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ChangeArrowheads="1"/>
          </p:cNvSpPr>
          <p:nvPr/>
        </p:nvSpPr>
        <p:spPr bwMode="auto">
          <a:xfrm>
            <a:off x="7896226" y="2060575"/>
            <a:ext cx="1655763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2351089" y="2060575"/>
            <a:ext cx="151288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/>
              <a:t>Трение:</a:t>
            </a:r>
            <a:br>
              <a:rPr lang="ru-RU" sz="4000"/>
            </a:br>
            <a:r>
              <a:rPr lang="ru-RU" sz="4000"/>
              <a:t>полезно или вредно?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351088" y="1989138"/>
            <a:ext cx="2952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rgbClr val="000000"/>
                </a:solidFill>
              </a:rPr>
              <a:t>Усилить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7896226" y="1989138"/>
            <a:ext cx="1800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rgbClr val="000000"/>
                </a:solidFill>
              </a:rPr>
              <a:t>Ослабить</a:t>
            </a:r>
          </a:p>
        </p:txBody>
      </p:sp>
      <p:sp>
        <p:nvSpPr>
          <p:cNvPr id="22535" name="Line 8"/>
          <p:cNvSpPr>
            <a:spLocks noChangeShapeType="1"/>
          </p:cNvSpPr>
          <p:nvPr/>
        </p:nvSpPr>
        <p:spPr bwMode="auto">
          <a:xfrm flipH="1">
            <a:off x="3071813" y="1628775"/>
            <a:ext cx="1439862" cy="4318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2536" name="Line 9"/>
          <p:cNvSpPr>
            <a:spLocks noChangeShapeType="1"/>
          </p:cNvSpPr>
          <p:nvPr/>
        </p:nvSpPr>
        <p:spPr bwMode="auto">
          <a:xfrm>
            <a:off x="7391400" y="1628775"/>
            <a:ext cx="1441450" cy="4318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208214" y="3284538"/>
            <a:ext cx="287972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rgbClr val="000000"/>
                </a:solidFill>
              </a:rPr>
              <a:t>Увеличить шероховатость</a:t>
            </a:r>
          </a:p>
          <a:p>
            <a:pPr>
              <a:spcBef>
                <a:spcPct val="50000"/>
              </a:spcBef>
            </a:pPr>
            <a:endParaRPr lang="ru-RU" sz="240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2400">
                <a:solidFill>
                  <a:srgbClr val="000000"/>
                </a:solidFill>
              </a:rPr>
              <a:t>Увеличить нагрузку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527801" y="2852738"/>
            <a:ext cx="388937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rgbClr val="000000"/>
                </a:solidFill>
              </a:rPr>
              <a:t>Смазка</a:t>
            </a:r>
          </a:p>
          <a:p>
            <a:pPr>
              <a:spcBef>
                <a:spcPct val="50000"/>
              </a:spcBef>
            </a:pPr>
            <a:endParaRPr lang="ru-RU" sz="240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2400">
                <a:solidFill>
                  <a:srgbClr val="000000"/>
                </a:solidFill>
              </a:rPr>
              <a:t>Подшипники: шариковые и роликовые</a:t>
            </a:r>
          </a:p>
          <a:p>
            <a:pPr>
              <a:spcBef>
                <a:spcPct val="50000"/>
              </a:spcBef>
            </a:pPr>
            <a:endParaRPr lang="ru-RU" sz="240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2400">
                <a:solidFill>
                  <a:srgbClr val="000000"/>
                </a:solidFill>
              </a:rPr>
              <a:t>Воздушная подушка</a:t>
            </a:r>
          </a:p>
        </p:txBody>
      </p:sp>
      <p:sp>
        <p:nvSpPr>
          <p:cNvPr id="22539" name="Номер слайда 10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127DE63-A7BD-45E0-A310-6DE076303EE0}" type="slidenum">
              <a:rPr lang="ru-RU" smtClean="0"/>
              <a:pPr/>
              <a:t>20</a:t>
            </a:fld>
            <a:endParaRPr 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6" grpId="0"/>
      <p:bldP spid="10250" grpId="0"/>
      <p:bldP spid="102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3389" y="260350"/>
            <a:ext cx="8785225" cy="431800"/>
          </a:xfrm>
        </p:spPr>
        <p:txBody>
          <a:bodyPr/>
          <a:lstStyle/>
          <a:p>
            <a:r>
              <a:rPr lang="ru-RU" sz="2200"/>
              <a:t>2. Использование шариковых и роликовых подшипников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631950" y="3933825"/>
            <a:ext cx="8928100" cy="863600"/>
          </a:xfrm>
        </p:spPr>
        <p:txBody>
          <a:bodyPr/>
          <a:lstStyle/>
          <a:p>
            <a:pPr indent="357188"/>
            <a:r>
              <a:rPr lang="ru-RU" sz="1800" dirty="0"/>
              <a:t>Для уменьшения трения вращающихся валов машин и станков используют подшипники, заменяющие трение скольжения трением качения. (шариковые и роликовые подшипники).</a:t>
            </a:r>
          </a:p>
        </p:txBody>
      </p:sp>
      <p:pic>
        <p:nvPicPr>
          <p:cNvPr id="5" name="Содержимое 4" descr="Рис. 128а Шариковый подшипник.jpe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95550" y="765175"/>
            <a:ext cx="2882900" cy="2882900"/>
          </a:xfrm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1026" name="Picture 2" descr="C:\Users\Goodzila\Desktop\Уроки 7 класс\Рис. 128б Роликовый подшипник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6725" y="765176"/>
            <a:ext cx="2946400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631950" y="4797425"/>
            <a:ext cx="89281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7188" algn="just"/>
            <a:r>
              <a:rPr lang="ru-RU" dirty="0">
                <a:solidFill>
                  <a:srgbClr val="000000"/>
                </a:solidFill>
              </a:rPr>
              <a:t>Внутреннее кольцо подшипника, изготовленное из твёрдой стали, насажено на вал. Наружное кольцо подшипника закреплено в корпусе машины. При вращении вала внутреннее кольцо начинает не скользить, а катиться на шариках или роликах, находящихся между кольцами. Опыт показывает, что силы трения качения значительно меньше сил трения скольжения ( износ  вращающихся частей машин значительно медленнее).</a:t>
            </a:r>
          </a:p>
        </p:txBody>
      </p:sp>
    </p:spTree>
    <p:extLst>
      <p:ext uri="{BB962C8B-B14F-4D97-AF65-F5344CB8AC3E}">
        <p14:creationId xmlns:p14="http://schemas.microsoft.com/office/powerpoint/2010/main" val="3981368811"/>
      </p:ext>
    </p:extLst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2. Трение покоя.</a:t>
            </a:r>
          </a:p>
        </p:txBody>
      </p:sp>
      <p:sp>
        <p:nvSpPr>
          <p:cNvPr id="24579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457200"/>
            <a:ext cx="3683000" cy="668338"/>
          </a:xfrm>
        </p:spPr>
        <p:txBody>
          <a:bodyPr/>
          <a:lstStyle/>
          <a:p>
            <a:pPr eaLnBrk="1" hangingPunct="1"/>
            <a:r>
              <a:rPr lang="ru-RU" sz="4000" b="1"/>
              <a:t>Трение покоя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808664" y="476250"/>
            <a:ext cx="4751387" cy="619283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/>
              <a:t>Трение </a:t>
            </a:r>
            <a:r>
              <a:rPr lang="ru-RU" sz="2800">
                <a:hlinkClick r:id="rId2" action="ppaction://hlinkfile"/>
              </a:rPr>
              <a:t>покоя </a:t>
            </a:r>
            <a:r>
              <a:rPr lang="ru-RU" sz="2800"/>
              <a:t>препятствует развязыванию шнурков, удерживает гвозди, вбитые в доску, и т.д.</a:t>
            </a:r>
          </a:p>
          <a:p>
            <a:pPr eaLnBrk="1" hangingPunct="1">
              <a:lnSpc>
                <a:spcPct val="90000"/>
              </a:lnSpc>
            </a:pPr>
            <a:r>
              <a:rPr lang="ru-RU" sz="2800"/>
              <a:t>Сила трения покоя возникает при попытке сдвинуть тело с места.</a:t>
            </a:r>
          </a:p>
          <a:p>
            <a:pPr eaLnBrk="1" hangingPunct="1">
              <a:lnSpc>
                <a:spcPct val="90000"/>
              </a:lnSpc>
            </a:pPr>
            <a:r>
              <a:rPr lang="ru-RU" sz="2800"/>
              <a:t>Сила трения покоя пропорциональна силе тяжести.</a:t>
            </a:r>
          </a:p>
          <a:p>
            <a:pPr eaLnBrk="1" hangingPunct="1">
              <a:lnSpc>
                <a:spcPct val="90000"/>
              </a:lnSpc>
            </a:pPr>
            <a:r>
              <a:rPr lang="ru-RU" sz="2800"/>
              <a:t>Для горизонтальной поверхности сила трения пропорциональна силе реакции опоры.</a:t>
            </a:r>
          </a:p>
        </p:txBody>
      </p:sp>
      <p:sp>
        <p:nvSpPr>
          <p:cNvPr id="25604" name="Rectangle 7"/>
          <p:cNvSpPr>
            <a:spLocks noChangeArrowheads="1"/>
          </p:cNvSpPr>
          <p:nvPr/>
        </p:nvSpPr>
        <p:spPr bwMode="auto">
          <a:xfrm>
            <a:off x="1976438" y="1989138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05" name="Rectangle 8"/>
          <p:cNvSpPr>
            <a:spLocks noChangeArrowheads="1"/>
          </p:cNvSpPr>
          <p:nvPr/>
        </p:nvSpPr>
        <p:spPr bwMode="auto">
          <a:xfrm>
            <a:off x="6167438" y="1989138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06" name="Rectangle 9"/>
          <p:cNvSpPr>
            <a:spLocks noChangeArrowheads="1"/>
          </p:cNvSpPr>
          <p:nvPr/>
        </p:nvSpPr>
        <p:spPr bwMode="auto">
          <a:xfrm>
            <a:off x="1992313" y="1989138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07" name="Rectangle 15"/>
          <p:cNvSpPr>
            <a:spLocks noChangeArrowheads="1"/>
          </p:cNvSpPr>
          <p:nvPr/>
        </p:nvSpPr>
        <p:spPr bwMode="auto">
          <a:xfrm>
            <a:off x="1992313" y="1989138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08" name="Rectangle 16"/>
          <p:cNvSpPr>
            <a:spLocks noChangeArrowheads="1"/>
          </p:cNvSpPr>
          <p:nvPr/>
        </p:nvSpPr>
        <p:spPr bwMode="auto">
          <a:xfrm>
            <a:off x="2003425" y="1997075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09" name="Rectangle 17"/>
          <p:cNvSpPr>
            <a:spLocks noChangeArrowheads="1"/>
          </p:cNvSpPr>
          <p:nvPr/>
        </p:nvSpPr>
        <p:spPr bwMode="auto">
          <a:xfrm>
            <a:off x="1992313" y="1989138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10" name="Rectangle 18"/>
          <p:cNvSpPr>
            <a:spLocks noChangeArrowheads="1"/>
          </p:cNvSpPr>
          <p:nvPr/>
        </p:nvSpPr>
        <p:spPr bwMode="auto">
          <a:xfrm>
            <a:off x="2003425" y="1997075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11" name="Rectangle 19"/>
          <p:cNvSpPr>
            <a:spLocks noChangeArrowheads="1"/>
          </p:cNvSpPr>
          <p:nvPr/>
        </p:nvSpPr>
        <p:spPr bwMode="auto">
          <a:xfrm>
            <a:off x="2014538" y="2005013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12" name="Rectangle 27"/>
          <p:cNvSpPr>
            <a:spLocks noChangeArrowheads="1"/>
          </p:cNvSpPr>
          <p:nvPr/>
        </p:nvSpPr>
        <p:spPr bwMode="auto">
          <a:xfrm>
            <a:off x="1992313" y="1989138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13" name="Rectangle 28"/>
          <p:cNvSpPr>
            <a:spLocks noChangeArrowheads="1"/>
          </p:cNvSpPr>
          <p:nvPr/>
        </p:nvSpPr>
        <p:spPr bwMode="auto">
          <a:xfrm>
            <a:off x="2003425" y="1997075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14" name="Rectangle 29"/>
          <p:cNvSpPr>
            <a:spLocks noChangeArrowheads="1"/>
          </p:cNvSpPr>
          <p:nvPr/>
        </p:nvSpPr>
        <p:spPr bwMode="auto">
          <a:xfrm>
            <a:off x="2014538" y="2005013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sp>
        <p:nvSpPr>
          <p:cNvPr id="25615" name="Rectangle 30"/>
          <p:cNvSpPr>
            <a:spLocks noChangeArrowheads="1"/>
          </p:cNvSpPr>
          <p:nvPr/>
        </p:nvSpPr>
        <p:spPr bwMode="auto">
          <a:xfrm>
            <a:off x="2025650" y="2012950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ru-RU" sz="2800"/>
          </a:p>
        </p:txBody>
      </p:sp>
      <p:pic>
        <p:nvPicPr>
          <p:cNvPr id="36895" name="Picture 3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12877" t="23964" r="61400" b="37071"/>
          <a:stretch>
            <a:fillRect/>
          </a:stretch>
        </p:blipFill>
        <p:spPr>
          <a:xfrm>
            <a:off x="2135189" y="4149726"/>
            <a:ext cx="3024187" cy="2519363"/>
          </a:xfrm>
        </p:spPr>
      </p:pic>
      <p:pic>
        <p:nvPicPr>
          <p:cNvPr id="36896" name="Picture 32" descr="{90007BCA-3871-48F2-B6FB-A9DF669CEBBA}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92313" y="1628775"/>
            <a:ext cx="3382962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8" name="Номер слайда 1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79E6065-8D6B-4F74-9BE1-F585C57E7352}" type="slidenum">
              <a:rPr lang="ru-RU" smtClean="0"/>
              <a:pPr/>
              <a:t>23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6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70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457201"/>
            <a:ext cx="8229600" cy="523875"/>
          </a:xfrm>
        </p:spPr>
        <p:txBody>
          <a:bodyPr/>
          <a:lstStyle/>
          <a:p>
            <a:pPr eaLnBrk="1" hangingPunct="1"/>
            <a:r>
              <a:rPr lang="ru-RU" sz="4000" b="1"/>
              <a:t>Трение покоя</a:t>
            </a:r>
          </a:p>
        </p:txBody>
      </p:sp>
      <p:pic>
        <p:nvPicPr>
          <p:cNvPr id="14343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19288" y="1196975"/>
            <a:ext cx="8280400" cy="3240088"/>
          </a:xfrm>
          <a:noFill/>
        </p:spPr>
      </p:pic>
      <p:sp>
        <p:nvSpPr>
          <p:cNvPr id="14344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1524001" y="4797425"/>
            <a:ext cx="8785225" cy="15113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4000"/>
              <a:t>  Тюки удерживаются на ленте транспортёра силой трения покоя.</a:t>
            </a:r>
          </a:p>
        </p:txBody>
      </p:sp>
      <p:sp>
        <p:nvSpPr>
          <p:cNvPr id="26629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5101EC1-8EDE-4147-AC77-A4D7709BC7A8}" type="slidenum">
              <a:rPr lang="ru-RU" smtClean="0"/>
              <a:pPr/>
              <a:t>24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3.Трение скольжения.</a:t>
            </a:r>
          </a:p>
        </p:txBody>
      </p:sp>
      <p:sp>
        <p:nvSpPr>
          <p:cNvPr id="27651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457200"/>
            <a:ext cx="8229600" cy="1892300"/>
          </a:xfrm>
        </p:spPr>
        <p:txBody>
          <a:bodyPr/>
          <a:lstStyle/>
          <a:p>
            <a:pPr eaLnBrk="1" hangingPunct="1"/>
            <a:r>
              <a:rPr lang="ru-RU" sz="2800" b="1" i="1" dirty="0">
                <a:solidFill>
                  <a:srgbClr val="FF3300"/>
                </a:solidFill>
              </a:rPr>
              <a:t>Трением скольжения называется трение движения, при котором скорости тел в точке касания различны по значению и (или) направлению.</a:t>
            </a:r>
            <a:r>
              <a:rPr lang="ru-RU" sz="2800" dirty="0">
                <a:solidFill>
                  <a:srgbClr val="FF3300"/>
                </a:solidFill>
              </a:rPr>
              <a:t/>
            </a:r>
            <a:br>
              <a:rPr lang="ru-RU" sz="2800" dirty="0">
                <a:solidFill>
                  <a:srgbClr val="FF3300"/>
                </a:solidFill>
              </a:rPr>
            </a:br>
            <a:endParaRPr lang="ru-RU" sz="2800" b="1" dirty="0">
              <a:solidFill>
                <a:srgbClr val="FF3300"/>
              </a:solidFill>
            </a:endParaRP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808663" y="2492376"/>
            <a:ext cx="4679950" cy="41767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>
                <a:latin typeface="Times New Roman" pitchFamily="18" charset="0"/>
              </a:rPr>
              <a:t>При </a:t>
            </a:r>
            <a:r>
              <a:rPr lang="ru-RU" sz="2400" i="1">
                <a:latin typeface="Times New Roman" pitchFamily="18" charset="0"/>
              </a:rPr>
              <a:t>скольжении </a:t>
            </a:r>
            <a:r>
              <a:rPr lang="ru-RU" sz="2400">
                <a:latin typeface="Times New Roman" pitchFamily="18" charset="0"/>
              </a:rPr>
              <a:t>одного тела по поверхности другого возникает трение, которое называют </a:t>
            </a:r>
            <a:r>
              <a:rPr lang="ru-RU" sz="2400" b="1">
                <a:latin typeface="Times New Roman" pitchFamily="18" charset="0"/>
              </a:rPr>
              <a:t>трением скольжения.</a:t>
            </a:r>
            <a:endParaRPr lang="ru-RU" sz="240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Пока тело покоится, сила трения возрастает пропорционально увеличению сдвигающей силе.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Когда тело начинает двигаться, сила трения уже не зависит от сдвигающей силы. </a:t>
            </a:r>
            <a:endParaRPr lang="ru-RU" sz="2400">
              <a:latin typeface="Times New Roman" pitchFamily="18" charset="0"/>
            </a:endParaRPr>
          </a:p>
        </p:txBody>
      </p:sp>
      <p:pic>
        <p:nvPicPr>
          <p:cNvPr id="11271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03388" y="4868863"/>
            <a:ext cx="3816350" cy="1079500"/>
          </a:xfrm>
          <a:noFill/>
        </p:spPr>
      </p:pic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3389" y="2276476"/>
            <a:ext cx="3671887" cy="176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Номер слайда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7CDF5ED-8BB9-411A-80D7-6E3606633476}" type="slidenum">
              <a:rPr lang="ru-RU" smtClean="0"/>
              <a:pPr/>
              <a:t>26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0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0723" name="Содержимое 2"/>
          <p:cNvSpPr>
            <a:spLocks noGrp="1"/>
          </p:cNvSpPr>
          <p:nvPr>
            <p:ph sz="half" idx="1"/>
          </p:nvPr>
        </p:nvSpPr>
        <p:spPr>
          <a:xfrm>
            <a:off x="1981200" y="1981200"/>
            <a:ext cx="8229600" cy="396875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4000" b="1">
                <a:solidFill>
                  <a:srgbClr val="FF0000"/>
                </a:solidFill>
              </a:rPr>
              <a:t>Сила трения всегда направлена в сторону, противоположную направлению относительного движения тела.</a:t>
            </a:r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38D099D-CCD7-47DB-BEDF-D78FC077C618}" type="slidenum">
              <a:rPr lang="ru-RU" smtClean="0"/>
              <a:pPr/>
              <a:t>27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4.Законы Кулона.</a:t>
            </a:r>
          </a:p>
        </p:txBody>
      </p:sp>
      <p:sp>
        <p:nvSpPr>
          <p:cNvPr id="31747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4511824" y="404664"/>
            <a:ext cx="7056784" cy="5616624"/>
          </a:xfrm>
        </p:spPr>
        <p:txBody>
          <a:bodyPr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XVIII веке французские ученые 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Гийом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Амонтон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(1663-1705)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затем 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Шарль Огюстен Кулон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(1736-1806)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провели фундаментальные исследования в области трения, и на основе их сформулировали три основных закона трения скольжения, которые обычно называют законами Кулона.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2" name="Picture 2" descr="https://geoffneilsen.files.wordpress.com/2012/06/ampe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344" y="1268760"/>
            <a:ext cx="3816672" cy="3705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AutoShape 4" descr="http://s3.amazonaws.com/s3.timetoast.com/public/uploads/photos/2933596/coulomb1.gif?1349087258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2774" name="AutoShape 6" descr="http://s3.amazonaws.com/s3.timetoast.com/public/uploads/photos/2933596/coulomb1.gif?1349087258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2776" name="Номер слайда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6A573FD-7588-477B-972F-954BB622B521}" type="slidenum">
              <a:rPr lang="ru-RU" smtClean="0"/>
              <a:pPr/>
              <a:t>29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smtClean="0"/>
              <a:t>1-й закон Кулона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3379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3500" b="1" i="1">
                <a:solidFill>
                  <a:srgbClr val="FF0000"/>
                </a:solidFill>
              </a:rPr>
              <a:t>Cила трения не зависит от величины площади трущихся поверхностей.</a:t>
            </a:r>
            <a:endParaRPr lang="ru-RU" sz="3500">
              <a:solidFill>
                <a:srgbClr val="FF0000"/>
              </a:solidFill>
            </a:endParaRPr>
          </a:p>
          <a:p>
            <a:pPr>
              <a:buFont typeface="Wingdings" pitchFamily="2" charset="2"/>
              <a:buNone/>
            </a:pPr>
            <a:endParaRPr lang="ru-RU" smtClean="0"/>
          </a:p>
        </p:txBody>
      </p:sp>
      <p:sp>
        <p:nvSpPr>
          <p:cNvPr id="33796" name="Содержимое 5"/>
          <p:cNvSpPr>
            <a:spLocks noGrp="1"/>
          </p:cNvSpPr>
          <p:nvPr>
            <p:ph sz="half" idx="2"/>
          </p:nvPr>
        </p:nvSpPr>
        <p:spPr>
          <a:xfrm>
            <a:off x="5807969" y="1268413"/>
            <a:ext cx="4680645" cy="5256931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800" dirty="0"/>
              <a:t>     </a:t>
            </a:r>
            <a:r>
              <a:rPr lang="ru-RU" sz="2200" dirty="0"/>
              <a:t>Первый закон можно объяснить с помощью следующих умозаключений. Если площадь трущихся поверхностей увеличится, то увеличится и количество сцепляющихся неровностей, но уменьшится давление на опорную поверхность, которое обратно пропорционально площади контакта тел. Поэтому сопротивление относительному перемещению останется прежним.</a:t>
            </a:r>
          </a:p>
          <a:p>
            <a:pPr>
              <a:buFont typeface="Wingdings" pitchFamily="2" charset="2"/>
              <a:buNone/>
            </a:pPr>
            <a:endParaRPr lang="ru-RU" sz="2200" dirty="0"/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695400" y="1196752"/>
            <a:ext cx="5616624" cy="4825007"/>
          </a:xfrm>
          <a:prstGeom prst="verticalScroll">
            <a:avLst/>
          </a:prstGeom>
          <a:solidFill>
            <a:schemeClr val="accent1">
              <a:alpha val="3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3798" name="Номер слайда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3EB43C5-1D6C-4913-A770-9FDD35AEAAD9}" type="slidenum">
              <a:rPr lang="ru-RU" smtClean="0"/>
              <a:pPr/>
              <a:t>30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1992313" y="692150"/>
            <a:ext cx="8229600" cy="812800"/>
          </a:xfrm>
        </p:spPr>
        <p:txBody>
          <a:bodyPr/>
          <a:lstStyle/>
          <a:p>
            <a:pPr algn="ctr"/>
            <a:r>
              <a:rPr lang="ru-RU" b="1" i="1" smtClean="0">
                <a:solidFill>
                  <a:srgbClr val="FF0000"/>
                </a:solidFill>
              </a:rPr>
              <a:t>2-й закон Кулона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34819" name="Содержимое 2"/>
          <p:cNvSpPr>
            <a:spLocks noGrp="1"/>
          </p:cNvSpPr>
          <p:nvPr>
            <p:ph sz="half" idx="1"/>
          </p:nvPr>
        </p:nvSpPr>
        <p:spPr>
          <a:xfrm>
            <a:off x="1847851" y="1196976"/>
            <a:ext cx="3851275" cy="467042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b="1" i="1" dirty="0" smtClean="0"/>
              <a:t>    </a:t>
            </a:r>
          </a:p>
          <a:p>
            <a:pPr algn="ctr">
              <a:buFont typeface="Wingdings" pitchFamily="2" charset="2"/>
              <a:buNone/>
            </a:pPr>
            <a:endParaRPr lang="ru-RU" b="1" i="1" dirty="0" smtClean="0">
              <a:solidFill>
                <a:srgbClr val="0000FF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ru-RU" b="1" i="1" dirty="0" smtClean="0">
                <a:solidFill>
                  <a:srgbClr val="0000FF"/>
                </a:solidFill>
              </a:rPr>
              <a:t>Максимальная сила трения прямо пропорциональна силе нормального давления (силе нормальной реакции связи)</a:t>
            </a:r>
            <a:endParaRPr lang="ru-RU" dirty="0" smtClean="0">
              <a:solidFill>
                <a:srgbClr val="0000FF"/>
              </a:solidFill>
            </a:endParaRPr>
          </a:p>
          <a:p>
            <a:pPr>
              <a:buFont typeface="Wingdings" pitchFamily="2" charset="2"/>
              <a:buNone/>
            </a:pPr>
            <a:endParaRPr lang="ru-RU" dirty="0" smtClean="0"/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1415480" y="1087694"/>
            <a:ext cx="4896420" cy="5077611"/>
          </a:xfrm>
          <a:prstGeom prst="verticalScroll">
            <a:avLst>
              <a:gd name="adj" fmla="val 12028"/>
            </a:avLst>
          </a:prstGeom>
          <a:solidFill>
            <a:srgbClr val="00B0F0">
              <a:alpha val="11000"/>
            </a:srgb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822" name="Номер слайда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60E1490-A219-44CE-B1CB-AEFCF6B5FDAA}" type="slidenum">
              <a:rPr lang="ru-RU" smtClean="0"/>
              <a:pPr/>
              <a:t>31</a:t>
            </a:fld>
            <a:endParaRPr lang="ru-RU" smtClean="0"/>
          </a:p>
        </p:txBody>
      </p:sp>
      <p:sp>
        <p:nvSpPr>
          <p:cNvPr id="2" name="Прямоугольник 1"/>
          <p:cNvSpPr/>
          <p:nvPr/>
        </p:nvSpPr>
        <p:spPr>
          <a:xfrm>
            <a:off x="6311900" y="2929464"/>
            <a:ext cx="316835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kern="0" dirty="0" err="1">
                <a:solidFill>
                  <a:srgbClr val="0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F</a:t>
            </a:r>
            <a:r>
              <a:rPr lang="ru-RU" sz="4400" b="1" i="1" kern="0" baseline="-25000" dirty="0" err="1">
                <a:solidFill>
                  <a:srgbClr val="0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тр</a:t>
            </a:r>
            <a:r>
              <a:rPr lang="ru-RU" sz="4400" b="1" i="1" kern="0" dirty="0">
                <a:solidFill>
                  <a:srgbClr val="0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 = </a:t>
            </a:r>
            <a:r>
              <a:rPr lang="ru-RU" sz="4400" b="1" i="1" kern="0" dirty="0" err="1">
                <a:solidFill>
                  <a:srgbClr val="0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f∙N</a:t>
            </a:r>
            <a:r>
              <a:rPr lang="ru-RU" sz="4400" b="1" kern="0" dirty="0">
                <a:solidFill>
                  <a:srgbClr val="0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0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4"/>
          <p:cNvSpPr>
            <a:spLocks noGrp="1"/>
          </p:cNvSpPr>
          <p:nvPr>
            <p:ph type="title"/>
          </p:nvPr>
        </p:nvSpPr>
        <p:spPr>
          <a:xfrm>
            <a:off x="1981199" y="1052736"/>
            <a:ext cx="8229600" cy="684188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f =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b="1" i="1" baseline="-25000" dirty="0" err="1" smtClean="0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/N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   или    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b="1" i="1" baseline="-25000" dirty="0" err="1" smtClean="0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 =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f∙N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Содержимое 5"/>
          <p:cNvSpPr>
            <a:spLocks noGrp="1"/>
          </p:cNvSpPr>
          <p:nvPr>
            <p:ph idx="1"/>
          </p:nvPr>
        </p:nvSpPr>
        <p:spPr>
          <a:xfrm>
            <a:off x="1981200" y="1981200"/>
            <a:ext cx="8435280" cy="4472136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z="2500" dirty="0"/>
              <a:t>    </a:t>
            </a:r>
            <a:r>
              <a:rPr lang="ru-RU" sz="2800" dirty="0"/>
              <a:t>Второй закон Кулона говорит о том, что если увеличится сила нормального давления или реакции, то во столько же раз возрастет максимальная сила трения. </a:t>
            </a:r>
            <a:br>
              <a:rPr lang="ru-RU" sz="2800" dirty="0"/>
            </a:br>
            <a:r>
              <a:rPr lang="ru-RU" sz="2800" dirty="0"/>
              <a:t>Поскольку зависимость эта прямо пропорциональная, можно выделить коэффициент, характеризующий ее пропорциональность. Этот коэффициент называется </a:t>
            </a:r>
            <a:r>
              <a:rPr lang="ru-RU" sz="2800" b="1" i="1" dirty="0">
                <a:solidFill>
                  <a:srgbClr val="C00000"/>
                </a:solidFill>
              </a:rPr>
              <a:t>коэффициентом трения скольжения и обозначается </a:t>
            </a:r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23593" y="692696"/>
            <a:ext cx="7489825" cy="972220"/>
          </a:xfrm>
          <a:prstGeom prst="rect">
            <a:avLst/>
          </a:prstGeom>
          <a:solidFill>
            <a:schemeClr val="bg2">
              <a:lumMod val="75000"/>
              <a:lumOff val="25000"/>
              <a:alpha val="1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5845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9DDC2BA-DB11-4A62-8F84-0CAA8F8DEFDA}" type="slidenum">
              <a:rPr lang="ru-RU" smtClean="0"/>
              <a:pPr/>
              <a:t>32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" name="Заголовок 1"/>
          <p:cNvSpPr>
            <a:spLocks noGrp="1"/>
          </p:cNvSpPr>
          <p:nvPr>
            <p:ph type="title"/>
          </p:nvPr>
        </p:nvSpPr>
        <p:spPr>
          <a:xfrm>
            <a:off x="2045155" y="260648"/>
            <a:ext cx="8229600" cy="1143000"/>
          </a:xfrm>
        </p:spPr>
        <p:txBody>
          <a:bodyPr/>
          <a:lstStyle/>
          <a:p>
            <a:r>
              <a:rPr lang="ru-RU" altLang="ru-RU" sz="2800" i="1" dirty="0">
                <a:solidFill>
                  <a:srgbClr val="000000"/>
                </a:solidFill>
              </a:rPr>
              <a:t> </a:t>
            </a:r>
            <a:r>
              <a:rPr lang="ru-RU" sz="3600" dirty="0">
                <a:solidFill>
                  <a:srgbClr val="000000"/>
                </a:solidFill>
              </a:rPr>
              <a:t>Рассмотрим состояние предельного равновесия при наличии сил трения</a:t>
            </a:r>
            <a:endParaRPr lang="ru-RU" alt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0" name="Rectangle 6"/>
          <p:cNvSpPr>
            <a:spLocks noChangeArrowheads="1"/>
          </p:cNvSpPr>
          <p:nvPr/>
        </p:nvSpPr>
        <p:spPr bwMode="auto">
          <a:xfrm>
            <a:off x="7734301" y="2576514"/>
            <a:ext cx="576263" cy="28892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41" name="Line 7"/>
          <p:cNvSpPr>
            <a:spLocks noChangeShapeType="1"/>
          </p:cNvSpPr>
          <p:nvPr/>
        </p:nvSpPr>
        <p:spPr bwMode="auto">
          <a:xfrm>
            <a:off x="7375525" y="2865438"/>
            <a:ext cx="1295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 flipV="1">
            <a:off x="8150225" y="2071688"/>
            <a:ext cx="0" cy="720725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9" name="Line 12"/>
          <p:cNvSpPr>
            <a:spLocks noChangeShapeType="1"/>
          </p:cNvSpPr>
          <p:nvPr/>
        </p:nvSpPr>
        <p:spPr bwMode="auto">
          <a:xfrm flipH="1">
            <a:off x="6650038" y="2857500"/>
            <a:ext cx="1444625" cy="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" name="Line 14"/>
          <p:cNvSpPr>
            <a:spLocks noChangeShapeType="1"/>
          </p:cNvSpPr>
          <p:nvPr/>
        </p:nvSpPr>
        <p:spPr bwMode="auto">
          <a:xfrm flipH="1">
            <a:off x="6671468" y="2087060"/>
            <a:ext cx="1444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>
            <a:off x="6671467" y="2087061"/>
            <a:ext cx="7788" cy="77837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2" name="Line 16"/>
          <p:cNvSpPr>
            <a:spLocks noChangeShapeType="1"/>
          </p:cNvSpPr>
          <p:nvPr/>
        </p:nvSpPr>
        <p:spPr bwMode="auto">
          <a:xfrm flipH="1" flipV="1">
            <a:off x="6635749" y="2087060"/>
            <a:ext cx="1516063" cy="748656"/>
          </a:xfrm>
          <a:prstGeom prst="line">
            <a:avLst/>
          </a:prstGeom>
          <a:noFill/>
          <a:ln w="38100" cmpd="dbl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ru-RU" smtClean="0">
              <a:solidFill>
                <a:srgbClr val="000000"/>
              </a:solidFill>
            </a:endParaRPr>
          </a:p>
        </p:txBody>
      </p:sp>
      <p:graphicFrame>
        <p:nvGraphicFramePr>
          <p:cNvPr id="13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4213502"/>
              </p:ext>
            </p:extLst>
          </p:nvPr>
        </p:nvGraphicFramePr>
        <p:xfrm>
          <a:off x="6679255" y="2865440"/>
          <a:ext cx="521148" cy="6524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" name="Equation" r:id="rId3" imgW="203024" imgH="253780" progId="Equation.DSMT4">
                  <p:embed/>
                </p:oleObj>
              </mc:Choice>
              <mc:Fallback>
                <p:oleObj name="Equation" r:id="rId3" imgW="203024" imgH="2537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9255" y="2865440"/>
                        <a:ext cx="521148" cy="65246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8107256"/>
              </p:ext>
            </p:extLst>
          </p:nvPr>
        </p:nvGraphicFramePr>
        <p:xfrm>
          <a:off x="6508748" y="1628801"/>
          <a:ext cx="325438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" name="Equation" r:id="rId5" imgW="152268" imgH="203024" progId="Equation.DSMT4">
                  <p:embed/>
                </p:oleObj>
              </mc:Choice>
              <mc:Fallback>
                <p:oleObj name="Equation" r:id="rId5" imgW="152268" imgH="20302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8748" y="1628801"/>
                        <a:ext cx="325438" cy="433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Овал 14"/>
          <p:cNvSpPr/>
          <p:nvPr/>
        </p:nvSpPr>
        <p:spPr>
          <a:xfrm>
            <a:off x="9078914" y="2714625"/>
            <a:ext cx="357187" cy="357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cxnSp>
        <p:nvCxnSpPr>
          <p:cNvPr id="18" name="Прямая соединительная линия 17"/>
          <p:cNvCxnSpPr>
            <a:stCxn id="15" idx="6"/>
          </p:cNvCxnSpPr>
          <p:nvPr/>
        </p:nvCxnSpPr>
        <p:spPr>
          <a:xfrm>
            <a:off x="9436100" y="2892425"/>
            <a:ext cx="0" cy="125095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1040" idx="3"/>
          </p:cNvCxnSpPr>
          <p:nvPr/>
        </p:nvCxnSpPr>
        <p:spPr>
          <a:xfrm flipV="1">
            <a:off x="8310563" y="2714625"/>
            <a:ext cx="500062" cy="63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15" idx="0"/>
          </p:cNvCxnSpPr>
          <p:nvPr/>
        </p:nvCxnSpPr>
        <p:spPr>
          <a:xfrm rot="16200000" flipV="1">
            <a:off x="9025732" y="2482057"/>
            <a:ext cx="1587" cy="463550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9167814" y="3857625"/>
            <a:ext cx="428625" cy="3571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8953501" y="4214814"/>
            <a:ext cx="785813" cy="7143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167814" y="3643313"/>
            <a:ext cx="357187" cy="2143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graphicFrame>
        <p:nvGraphicFramePr>
          <p:cNvPr id="27" name="Object 84"/>
          <p:cNvGraphicFramePr>
            <a:graphicFrameLocks noChangeAspect="1"/>
          </p:cNvGraphicFramePr>
          <p:nvPr/>
        </p:nvGraphicFramePr>
        <p:xfrm>
          <a:off x="7810500" y="2214564"/>
          <a:ext cx="287338" cy="34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" name="Equation" r:id="rId7" imgW="164957" imgH="152268" progId="Equation.DSMT4">
                  <p:embed/>
                </p:oleObj>
              </mc:Choice>
              <mc:Fallback>
                <p:oleObj name="Equation" r:id="rId7" imgW="164957" imgH="15226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0500" y="2214564"/>
                        <a:ext cx="287338" cy="344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1" name="Прямая соединительная линия 30"/>
          <p:cNvCxnSpPr/>
          <p:nvPr/>
        </p:nvCxnSpPr>
        <p:spPr>
          <a:xfrm rot="16200000" flipH="1">
            <a:off x="9007476" y="2714626"/>
            <a:ext cx="285750" cy="142875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9186070" y="2678907"/>
            <a:ext cx="214312" cy="142875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9007476" y="2643188"/>
            <a:ext cx="428625" cy="0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Овал 33"/>
          <p:cNvSpPr/>
          <p:nvPr/>
        </p:nvSpPr>
        <p:spPr>
          <a:xfrm>
            <a:off x="9221789" y="2857500"/>
            <a:ext cx="46037" cy="71438"/>
          </a:xfrm>
          <a:prstGeom prst="ellipse">
            <a:avLst/>
          </a:prstGeom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graphicFrame>
        <p:nvGraphicFramePr>
          <p:cNvPr id="64517" name="Object 6"/>
          <p:cNvGraphicFramePr>
            <a:graphicFrameLocks noChangeAspect="1"/>
          </p:cNvGraphicFramePr>
          <p:nvPr/>
        </p:nvGraphicFramePr>
        <p:xfrm>
          <a:off x="7935914" y="1643064"/>
          <a:ext cx="446087" cy="458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7" name="Формула" r:id="rId9" imgW="177569" imgH="202936" progId="Equation.3">
                  <p:embed/>
                </p:oleObj>
              </mc:Choice>
              <mc:Fallback>
                <p:oleObj name="Формула" r:id="rId9" imgW="177569" imgH="20293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35914" y="1643064"/>
                        <a:ext cx="446087" cy="458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18" name="Object 7"/>
          <p:cNvGraphicFramePr>
            <a:graphicFrameLocks noChangeAspect="1"/>
          </p:cNvGraphicFramePr>
          <p:nvPr/>
        </p:nvGraphicFramePr>
        <p:xfrm>
          <a:off x="8507414" y="2143126"/>
          <a:ext cx="51752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8" name="Формула" r:id="rId11" imgW="177646" imgH="228402" progId="Equation.3">
                  <p:embed/>
                </p:oleObj>
              </mc:Choice>
              <mc:Fallback>
                <p:oleObj name="Формула" r:id="rId11" imgW="177646" imgH="22840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7414" y="2143126"/>
                        <a:ext cx="517525" cy="542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1" name="Object 8"/>
          <p:cNvGraphicFramePr>
            <a:graphicFrameLocks noChangeAspect="1"/>
          </p:cNvGraphicFramePr>
          <p:nvPr/>
        </p:nvGraphicFramePr>
        <p:xfrm>
          <a:off x="9650414" y="3729038"/>
          <a:ext cx="517525" cy="512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" name="Формула" r:id="rId13" imgW="177569" imgH="215619" progId="Equation.3">
                  <p:embed/>
                </p:oleObj>
              </mc:Choice>
              <mc:Fallback>
                <p:oleObj name="Формула" r:id="rId13" imgW="177569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50414" y="3729038"/>
                        <a:ext cx="517525" cy="512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0" name="Object 9"/>
          <p:cNvGraphicFramePr>
            <a:graphicFrameLocks noChangeAspect="1"/>
          </p:cNvGraphicFramePr>
          <p:nvPr/>
        </p:nvGraphicFramePr>
        <p:xfrm>
          <a:off x="9596439" y="3286126"/>
          <a:ext cx="592137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" name="Формула" r:id="rId15" imgW="203024" imgH="215713" progId="Equation.3">
                  <p:embed/>
                </p:oleObj>
              </mc:Choice>
              <mc:Fallback>
                <p:oleObj name="Формула" r:id="rId15" imgW="203024" imgH="2157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96439" y="3286126"/>
                        <a:ext cx="592137" cy="51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1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4170032"/>
              </p:ext>
            </p:extLst>
          </p:nvPr>
        </p:nvGraphicFramePr>
        <p:xfrm>
          <a:off x="2020516" y="2586642"/>
          <a:ext cx="3427412" cy="1843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" name="Формула" r:id="rId17" imgW="1345616" imgH="723586" progId="Equation.3">
                  <p:embed/>
                </p:oleObj>
              </mc:Choice>
              <mc:Fallback>
                <p:oleObj name="Формула" r:id="rId17" imgW="1345616" imgH="72358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0516" y="2586642"/>
                        <a:ext cx="3427412" cy="1843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2" name="Прямая со стрелкой 41"/>
          <p:cNvCxnSpPr>
            <a:stCxn id="8" idx="0"/>
          </p:cNvCxnSpPr>
          <p:nvPr/>
        </p:nvCxnSpPr>
        <p:spPr>
          <a:xfrm>
            <a:off x="8150225" y="2792413"/>
            <a:ext cx="1588" cy="995363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452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7102874"/>
              </p:ext>
            </p:extLst>
          </p:nvPr>
        </p:nvGraphicFramePr>
        <p:xfrm>
          <a:off x="7523162" y="3508376"/>
          <a:ext cx="571500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" name="Формула" r:id="rId19" imgW="253890" imgH="190417" progId="Equation.3">
                  <p:embed/>
                </p:oleObj>
              </mc:Choice>
              <mc:Fallback>
                <p:oleObj name="Формула" r:id="rId19" imgW="253890" imgH="19041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3162" y="3508376"/>
                        <a:ext cx="571500" cy="484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3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170673"/>
              </p:ext>
            </p:extLst>
          </p:nvPr>
        </p:nvGraphicFramePr>
        <p:xfrm>
          <a:off x="2160375" y="4653136"/>
          <a:ext cx="2214562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" name="Формула" r:id="rId21" imgW="799753" imgH="241195" progId="Equation.3">
                  <p:embed/>
                </p:oleObj>
              </mc:Choice>
              <mc:Fallback>
                <p:oleObj name="Формула" r:id="rId21" imgW="799753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0375" y="4653136"/>
                        <a:ext cx="2214562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4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0665405"/>
              </p:ext>
            </p:extLst>
          </p:nvPr>
        </p:nvGraphicFramePr>
        <p:xfrm>
          <a:off x="5918362" y="4725145"/>
          <a:ext cx="2327275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4" name="Формула" r:id="rId23" imgW="838200" imgH="241300" progId="Equation.3">
                  <p:embed/>
                </p:oleObj>
              </mc:Choice>
              <mc:Fallback>
                <p:oleObj name="Формула" r:id="rId23" imgW="8382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8362" y="4725145"/>
                        <a:ext cx="2327275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5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4399173"/>
              </p:ext>
            </p:extLst>
          </p:nvPr>
        </p:nvGraphicFramePr>
        <p:xfrm>
          <a:off x="2708064" y="5661248"/>
          <a:ext cx="5962861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5" name="Формула" r:id="rId25" imgW="2184400" imgH="457200" progId="Equation.3">
                  <p:embed/>
                </p:oleObj>
              </mc:Choice>
              <mc:Fallback>
                <p:oleObj name="Формула" r:id="rId25" imgW="21844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8064" y="5661248"/>
                        <a:ext cx="5962861" cy="1071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991544" y="162880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1991544" y="1628800"/>
            <a:ext cx="288032" cy="0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151784" y="1628800"/>
            <a:ext cx="288032" cy="0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087888" y="1628800"/>
            <a:ext cx="360040" cy="0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660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000"/>
                                        <p:tgtEl>
                                          <p:spTgt spid="6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2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0"/>
                                        <p:tgtEl>
                                          <p:spTgt spid="6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64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4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4"/>
          <p:cNvSpPr>
            <a:spLocks noGrp="1"/>
          </p:cNvSpPr>
          <p:nvPr>
            <p:ph type="title"/>
          </p:nvPr>
        </p:nvSpPr>
        <p:spPr>
          <a:xfrm>
            <a:off x="1703512" y="836712"/>
            <a:ext cx="8964488" cy="2232248"/>
          </a:xfrm>
        </p:spPr>
        <p:txBody>
          <a:bodyPr/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Полная </a:t>
            </a: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предельная реакция </a:t>
            </a:r>
            <a:r>
              <a:rPr 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составляет с нормалью к опорной поверхности некоторый угол. Максимальное значение этого угла (достигает в момент начала относительного движения) называется </a:t>
            </a:r>
            <a:r>
              <a:rPr 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углом трения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обозначается </a:t>
            </a:r>
            <a:r>
              <a:rPr lang="el-GR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</p:txBody>
      </p:sp>
      <p:sp>
        <p:nvSpPr>
          <p:cNvPr id="36867" name="Текст 5"/>
          <p:cNvSpPr>
            <a:spLocks noGrp="1"/>
          </p:cNvSpPr>
          <p:nvPr>
            <p:ph type="body" sz="half" idx="1"/>
          </p:nvPr>
        </p:nvSpPr>
        <p:spPr>
          <a:xfrm>
            <a:off x="2207568" y="3501008"/>
            <a:ext cx="6912768" cy="309411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 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рисунка  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очевидно, что</a:t>
            </a:r>
          </a:p>
          <a:p>
            <a:pPr algn="ctr">
              <a:buFont typeface="Wingdings" pitchFamily="2" charset="2"/>
              <a:buNone/>
            </a:pP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 = </a:t>
            </a:r>
            <a:r>
              <a:rPr lang="ru-RU" sz="2800" b="1" i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tg</a:t>
            </a:r>
            <a:r>
              <a:rPr lang="el-GR" sz="28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 е. коэффициент трения скольжения равен тангенсу угла трения.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6870" name="Номер слайда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738D26F-6960-4BD1-A401-58B2A90673BE}" type="slidenum">
              <a:rPr lang="ru-RU" smtClean="0"/>
              <a:pPr/>
              <a:t>34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Если коэффициент трения скольжения одинаков для всех направлений движения, то множество (геометрическое место) полных реакций образует круговой конус, который называется </a:t>
            </a:r>
            <a:r>
              <a:rPr lang="ru-RU" sz="2200" b="1" i="1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конусом</a:t>
            </a:r>
            <a:r>
              <a:rPr lang="en-US" sz="2200" b="1" i="1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200" b="1" i="1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трения</a:t>
            </a:r>
            <a:endParaRPr lang="ru-RU" altLang="ru-RU" sz="3200" i="1" dirty="0">
              <a:solidFill>
                <a:srgbClr val="FF0000"/>
              </a:solidFill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2928939" y="2417763"/>
            <a:ext cx="1584325" cy="576262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082" name="Line 5"/>
          <p:cNvSpPr>
            <a:spLocks noChangeShapeType="1"/>
          </p:cNvSpPr>
          <p:nvPr/>
        </p:nvSpPr>
        <p:spPr bwMode="auto">
          <a:xfrm>
            <a:off x="3721100" y="2706688"/>
            <a:ext cx="0" cy="12239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83" name="Rectangle 6"/>
          <p:cNvSpPr>
            <a:spLocks noChangeArrowheads="1"/>
          </p:cNvSpPr>
          <p:nvPr/>
        </p:nvSpPr>
        <p:spPr bwMode="auto">
          <a:xfrm>
            <a:off x="3144838" y="3643314"/>
            <a:ext cx="1223962" cy="28733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084" name="Line 7"/>
          <p:cNvSpPr>
            <a:spLocks noChangeShapeType="1"/>
          </p:cNvSpPr>
          <p:nvPr/>
        </p:nvSpPr>
        <p:spPr bwMode="auto">
          <a:xfrm>
            <a:off x="2928938" y="3930650"/>
            <a:ext cx="1871662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 flipV="1">
            <a:off x="3721101" y="2778125"/>
            <a:ext cx="792163" cy="1081088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 flipH="1" flipV="1">
            <a:off x="2952751" y="2786064"/>
            <a:ext cx="792163" cy="1152525"/>
          </a:xfrm>
          <a:prstGeom prst="line">
            <a:avLst/>
          </a:prstGeom>
          <a:noFill/>
          <a:ln w="57150" cmpd="thinThick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17" name="Object 15"/>
          <p:cNvGraphicFramePr>
            <a:graphicFrameLocks noChangeAspect="1"/>
          </p:cNvGraphicFramePr>
          <p:nvPr/>
        </p:nvGraphicFramePr>
        <p:xfrm>
          <a:off x="2425700" y="2274888"/>
          <a:ext cx="32385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" name="Equation" r:id="rId3" imgW="152268" imgH="203024" progId="Equation.DSMT4">
                  <p:embed/>
                </p:oleObj>
              </mc:Choice>
              <mc:Fallback>
                <p:oleObj name="Equation" r:id="rId3" imgW="152268" imgH="20302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5700" y="2274888"/>
                        <a:ext cx="32385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7" name="Freeform 18"/>
          <p:cNvSpPr>
            <a:spLocks/>
          </p:cNvSpPr>
          <p:nvPr/>
        </p:nvSpPr>
        <p:spPr bwMode="auto">
          <a:xfrm>
            <a:off x="3402013" y="3298826"/>
            <a:ext cx="317500" cy="66675"/>
          </a:xfrm>
          <a:custGeom>
            <a:avLst/>
            <a:gdLst>
              <a:gd name="T0" fmla="*/ 0 w 200"/>
              <a:gd name="T1" fmla="*/ 2147483647 h 42"/>
              <a:gd name="T2" fmla="*/ 2147483647 w 200"/>
              <a:gd name="T3" fmla="*/ 2147483647 h 42"/>
              <a:gd name="T4" fmla="*/ 2147483647 w 200"/>
              <a:gd name="T5" fmla="*/ 0 h 42"/>
              <a:gd name="T6" fmla="*/ 2147483647 w 200"/>
              <a:gd name="T7" fmla="*/ 2147483647 h 42"/>
              <a:gd name="T8" fmla="*/ 2147483647 w 200"/>
              <a:gd name="T9" fmla="*/ 2147483647 h 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0"/>
              <a:gd name="T16" fmla="*/ 0 h 42"/>
              <a:gd name="T17" fmla="*/ 200 w 200"/>
              <a:gd name="T18" fmla="*/ 42 h 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0" h="42">
                <a:moveTo>
                  <a:pt x="0" y="42"/>
                </a:moveTo>
                <a:cubicBezTo>
                  <a:pt x="3" y="31"/>
                  <a:pt x="0" y="16"/>
                  <a:pt x="8" y="8"/>
                </a:cubicBezTo>
                <a:cubicBezTo>
                  <a:pt x="16" y="0"/>
                  <a:pt x="30" y="0"/>
                  <a:pt x="42" y="0"/>
                </a:cubicBezTo>
                <a:cubicBezTo>
                  <a:pt x="81" y="0"/>
                  <a:pt x="120" y="5"/>
                  <a:pt x="159" y="8"/>
                </a:cubicBezTo>
                <a:cubicBezTo>
                  <a:pt x="189" y="19"/>
                  <a:pt x="175" y="17"/>
                  <a:pt x="200" y="17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088" name="Line 20"/>
          <p:cNvSpPr>
            <a:spLocks noChangeShapeType="1"/>
          </p:cNvSpPr>
          <p:nvPr/>
        </p:nvSpPr>
        <p:spPr bwMode="auto">
          <a:xfrm flipH="1">
            <a:off x="3433764" y="3498850"/>
            <a:ext cx="142875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89" name="Freeform 22"/>
          <p:cNvSpPr>
            <a:spLocks/>
          </p:cNvSpPr>
          <p:nvPr/>
        </p:nvSpPr>
        <p:spPr bwMode="auto">
          <a:xfrm>
            <a:off x="3746501" y="3232150"/>
            <a:ext cx="212725" cy="14288"/>
          </a:xfrm>
          <a:custGeom>
            <a:avLst/>
            <a:gdLst>
              <a:gd name="T0" fmla="*/ 0 w 134"/>
              <a:gd name="T1" fmla="*/ 0 h 9"/>
              <a:gd name="T2" fmla="*/ 2147483647 w 134"/>
              <a:gd name="T3" fmla="*/ 2147483647 h 9"/>
              <a:gd name="T4" fmla="*/ 0 60000 65536"/>
              <a:gd name="T5" fmla="*/ 0 60000 65536"/>
              <a:gd name="T6" fmla="*/ 0 w 134"/>
              <a:gd name="T7" fmla="*/ 0 h 9"/>
              <a:gd name="T8" fmla="*/ 134 w 134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4" h="9">
                <a:moveTo>
                  <a:pt x="0" y="0"/>
                </a:moveTo>
                <a:cubicBezTo>
                  <a:pt x="45" y="3"/>
                  <a:pt x="134" y="9"/>
                  <a:pt x="134" y="9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3792539" y="3354388"/>
            <a:ext cx="433387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" name="Line 25"/>
          <p:cNvSpPr>
            <a:spLocks noChangeShapeType="1"/>
          </p:cNvSpPr>
          <p:nvPr/>
        </p:nvSpPr>
        <p:spPr bwMode="auto">
          <a:xfrm flipH="1">
            <a:off x="3738564" y="1857375"/>
            <a:ext cx="714375" cy="2000250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26" name="Object 26"/>
          <p:cNvGraphicFramePr>
            <a:graphicFrameLocks noChangeAspect="1"/>
          </p:cNvGraphicFramePr>
          <p:nvPr/>
        </p:nvGraphicFramePr>
        <p:xfrm>
          <a:off x="4810126" y="1857375"/>
          <a:ext cx="40957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" name="Equation" r:id="rId5" imgW="152334" imgH="241195" progId="Equation.DSMT4">
                  <p:embed/>
                </p:oleObj>
              </mc:Choice>
              <mc:Fallback>
                <p:oleObj name="Equation" r:id="rId5" imgW="152334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0126" y="1857375"/>
                        <a:ext cx="409575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Line 27"/>
          <p:cNvSpPr>
            <a:spLocks noChangeShapeType="1"/>
          </p:cNvSpPr>
          <p:nvPr/>
        </p:nvSpPr>
        <p:spPr bwMode="auto">
          <a:xfrm>
            <a:off x="4381501" y="2143125"/>
            <a:ext cx="360363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3" name="Text Box 30"/>
          <p:cNvSpPr txBox="1">
            <a:spLocks noChangeArrowheads="1"/>
          </p:cNvSpPr>
          <p:nvPr/>
        </p:nvSpPr>
        <p:spPr bwMode="auto">
          <a:xfrm>
            <a:off x="6024564" y="3643314"/>
            <a:ext cx="7762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 sz="2000"/>
          </a:p>
        </p:txBody>
      </p:sp>
      <p:sp>
        <p:nvSpPr>
          <p:cNvPr id="66590" name="TextBox 33"/>
          <p:cNvSpPr txBox="1">
            <a:spLocks noChangeArrowheads="1"/>
          </p:cNvSpPr>
          <p:nvPr/>
        </p:nvSpPr>
        <p:spPr bwMode="auto">
          <a:xfrm>
            <a:off x="3952876" y="4000501"/>
            <a:ext cx="4175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l-GR" altLang="ru-RU" sz="2800"/>
              <a:t>φ</a:t>
            </a:r>
            <a:endParaRPr lang="ru-RU" altLang="ru-RU" sz="2800"/>
          </a:p>
        </p:txBody>
      </p:sp>
      <p:graphicFrame>
        <p:nvGraphicFramePr>
          <p:cNvPr id="66566" name="Object 34"/>
          <p:cNvGraphicFramePr>
            <a:graphicFrameLocks noChangeAspect="1"/>
          </p:cNvGraphicFramePr>
          <p:nvPr/>
        </p:nvGraphicFramePr>
        <p:xfrm>
          <a:off x="6096001" y="3214688"/>
          <a:ext cx="3636963" cy="161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" name="Формула" r:id="rId7" imgW="1511300" imgH="673100" progId="Equation.3">
                  <p:embed/>
                </p:oleObj>
              </mc:Choice>
              <mc:Fallback>
                <p:oleObj name="Формула" r:id="rId7" imgW="1511300" imgH="673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1" y="3214688"/>
                        <a:ext cx="3636963" cy="161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67" name="Object 35"/>
          <p:cNvGraphicFramePr>
            <a:graphicFrameLocks noChangeAspect="1"/>
          </p:cNvGraphicFramePr>
          <p:nvPr/>
        </p:nvGraphicFramePr>
        <p:xfrm>
          <a:off x="2809876" y="4214814"/>
          <a:ext cx="828675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" name="Формула" r:id="rId9" imgW="317225" imgH="203024" progId="Equation.3">
                  <p:embed/>
                </p:oleObj>
              </mc:Choice>
              <mc:Fallback>
                <p:oleObj name="Формула" r:id="rId9" imgW="317225" imgH="20302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9876" y="4214814"/>
                        <a:ext cx="828675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5991745"/>
              </p:ext>
            </p:extLst>
          </p:nvPr>
        </p:nvGraphicFramePr>
        <p:xfrm>
          <a:off x="6823669" y="1796257"/>
          <a:ext cx="2139950" cy="1243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0" name="Формула" r:id="rId11" imgW="787400" imgH="457200" progId="Equation.3">
                  <p:embed/>
                </p:oleObj>
              </mc:Choice>
              <mc:Fallback>
                <p:oleObj name="Формула" r:id="rId11" imgW="7874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3669" y="1796257"/>
                        <a:ext cx="2139950" cy="1243012"/>
                      </a:xfrm>
                      <a:prstGeom prst="rect">
                        <a:avLst/>
                      </a:prstGeom>
                      <a:solidFill>
                        <a:schemeClr val="accent1">
                          <a:alpha val="29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1"/>
          <p:cNvGraphicFramePr>
            <a:graphicFrameLocks noChangeAspect="1"/>
          </p:cNvGraphicFramePr>
          <p:nvPr/>
        </p:nvGraphicFramePr>
        <p:xfrm>
          <a:off x="4205289" y="5286376"/>
          <a:ext cx="5622925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" name="Формула" r:id="rId13" imgW="1955800" imgH="228600" progId="Equation.3">
                  <p:embed/>
                </p:oleObj>
              </mc:Choice>
              <mc:Fallback>
                <p:oleObj name="Формула" r:id="rId13" imgW="19558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5289" y="5286376"/>
                        <a:ext cx="5622925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061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000"/>
                                        <p:tgtEl>
                                          <p:spTgt spid="66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2" grpId="0" animBg="1"/>
      <p:bldP spid="24" grpId="0" animBg="1"/>
      <p:bldP spid="25" grpId="0" animBg="1"/>
      <p:bldP spid="27" grpId="0" animBg="1"/>
      <p:bldP spid="6659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3"/>
          <p:cNvSpPr>
            <a:spLocks noGrp="1"/>
          </p:cNvSpPr>
          <p:nvPr>
            <p:ph type="title"/>
          </p:nvPr>
        </p:nvSpPr>
        <p:spPr>
          <a:xfrm>
            <a:off x="1992313" y="765175"/>
            <a:ext cx="8229600" cy="503238"/>
          </a:xfrm>
        </p:spPr>
        <p:txBody>
          <a:bodyPr/>
          <a:lstStyle/>
          <a:p>
            <a:pPr algn="ctr"/>
            <a:r>
              <a:rPr lang="ru-RU" b="1" i="1" smtClean="0">
                <a:solidFill>
                  <a:srgbClr val="FF3300"/>
                </a:solidFill>
              </a:rPr>
              <a:t>3-й закон Кулона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37891" name="Содержимое 4"/>
          <p:cNvSpPr>
            <a:spLocks noGrp="1"/>
          </p:cNvSpPr>
          <p:nvPr>
            <p:ph sz="half" idx="1"/>
          </p:nvPr>
        </p:nvSpPr>
        <p:spPr>
          <a:xfrm>
            <a:off x="1703389" y="1700214"/>
            <a:ext cx="3671887" cy="41671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i="1" smtClean="0"/>
              <a:t>   </a:t>
            </a:r>
            <a:r>
              <a:rPr lang="ru-RU" b="1" i="1" smtClean="0"/>
              <a:t>Сила трения зависит от материала тел, состояния трущихся поверхностей и рода смазки.</a:t>
            </a:r>
            <a:endParaRPr lang="ru-RU" smtClean="0"/>
          </a:p>
          <a:p>
            <a:pPr>
              <a:buFont typeface="Wingdings" pitchFamily="2" charset="2"/>
              <a:buNone/>
            </a:pPr>
            <a:endParaRPr lang="ru-RU" smtClean="0"/>
          </a:p>
        </p:txBody>
      </p:sp>
      <p:sp>
        <p:nvSpPr>
          <p:cNvPr id="37892" name="Содержимое 5"/>
          <p:cNvSpPr>
            <a:spLocks noGrp="1"/>
          </p:cNvSpPr>
          <p:nvPr>
            <p:ph sz="half" idx="2"/>
          </p:nvPr>
        </p:nvSpPr>
        <p:spPr>
          <a:xfrm>
            <a:off x="5735639" y="1052513"/>
            <a:ext cx="4681537" cy="547211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/>
              <a:t>Согласно третьему закону коэффициент трения скольжения зависит от материалов трущихся тел, степени шероховатости, рода и температуры смазки. </a:t>
            </a:r>
            <a:endParaRPr lang="en-US" sz="2400"/>
          </a:p>
          <a:p>
            <a:pPr>
              <a:buFont typeface="Wingdings" pitchFamily="2" charset="2"/>
              <a:buNone/>
            </a:pPr>
            <a:r>
              <a:rPr lang="ru-RU" sz="2400"/>
              <a:t>В зависимости от наличия между сопрягаемыми поверхностями слоя смазки трение подразделяется на два вида: трение без смазочного материала (сухое трение) и трение в условиях смазки.</a:t>
            </a:r>
          </a:p>
          <a:p>
            <a:pPr>
              <a:buFont typeface="Wingdings" pitchFamily="2" charset="2"/>
              <a:buNone/>
            </a:pPr>
            <a:endParaRPr lang="ru-RU" sz="2400"/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1524000" y="1125539"/>
            <a:ext cx="4140200" cy="4103687"/>
          </a:xfrm>
          <a:prstGeom prst="verticalScroll">
            <a:avLst/>
          </a:prstGeom>
          <a:solidFill>
            <a:srgbClr val="00FF00">
              <a:alpha val="1568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7894" name="Номер слайда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0DEB577-DB8C-453D-9C05-329D458934A2}" type="slidenum">
              <a:rPr lang="ru-RU" smtClean="0"/>
              <a:pPr/>
              <a:t>36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847850" y="836613"/>
          <a:ext cx="8280920" cy="5616618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41404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404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07643">
                <a:tc>
                  <a:txBody>
                    <a:bodyPr/>
                    <a:lstStyle/>
                    <a:p>
                      <a:pPr algn="ctr"/>
                      <a:r>
                        <a:rPr lang="ru-RU" b="1" i="0" dirty="0" smtClean="0">
                          <a:solidFill>
                            <a:srgbClr val="7030A0"/>
                          </a:solidFill>
                        </a:rPr>
                        <a:t>Материалы</a:t>
                      </a:r>
                      <a:endParaRPr lang="ru-RU" b="1" i="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dirty="0" smtClean="0">
                          <a:solidFill>
                            <a:srgbClr val="7030A0"/>
                          </a:solidFill>
                        </a:rPr>
                        <a:t>Коэффициент трения скольжения</a:t>
                      </a:r>
                      <a:endParaRPr lang="ru-RU" b="1" i="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0764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Дерево по дереву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0,2 – 0,5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0764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Металл по металлу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0,15 – 0,2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0764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Полозья деревянные по льду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0,035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0764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Сталь по льду (коньки)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0,015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5692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Шина (резина) </a:t>
                      </a:r>
                    </a:p>
                    <a:p>
                      <a:pPr algn="ctr"/>
                      <a:r>
                        <a:rPr lang="ru-RU" b="1" dirty="0" smtClean="0"/>
                        <a:t>по сухому асфальту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0,5 – 0,7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5692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Шина (резина) </a:t>
                      </a:r>
                    </a:p>
                    <a:p>
                      <a:pPr algn="ctr"/>
                      <a:r>
                        <a:rPr lang="ru-RU" b="1" dirty="0" smtClean="0"/>
                        <a:t>по мокрому асфальту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0,35 – 0,45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0764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Точильный камень по стали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0,94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65692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Подшипник скольжения </a:t>
                      </a:r>
                    </a:p>
                    <a:p>
                      <a:pPr algn="ctr"/>
                      <a:r>
                        <a:rPr lang="ru-RU" b="1" dirty="0" smtClean="0"/>
                        <a:t>(при смазке)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0,02 – 0,08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703389" y="404814"/>
            <a:ext cx="8785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FF0000"/>
                </a:solidFill>
              </a:rPr>
              <a:t>Значения коэффициентов трения скольжения для различных материалов</a:t>
            </a:r>
          </a:p>
        </p:txBody>
      </p:sp>
      <p:sp>
        <p:nvSpPr>
          <p:cNvPr id="38947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57D2F17-8E28-4810-92E9-79F755D8145C}" type="slidenum">
              <a:rPr lang="ru-RU" smtClean="0"/>
              <a:pPr/>
              <a:t>37</a:t>
            </a:fld>
            <a:endParaRPr lang="ru-RU" smtClean="0"/>
          </a:p>
        </p:txBody>
      </p:sp>
      <p:sp>
        <p:nvSpPr>
          <p:cNvPr id="38948" name="Нижний колонтитул 5"/>
          <p:cNvSpPr>
            <a:spLocks noGrp="1"/>
          </p:cNvSpPr>
          <p:nvPr>
            <p:ph type="ftr" sz="quarter" idx="10"/>
          </p:nvPr>
        </p:nvSpPr>
        <p:spPr>
          <a:xfrm>
            <a:off x="4656138" y="6400800"/>
            <a:ext cx="2895600" cy="457200"/>
          </a:xfrm>
          <a:noFill/>
        </p:spPr>
        <p:txBody>
          <a:bodyPr/>
          <a:lstStyle/>
          <a:p>
            <a:r>
              <a:rPr lang="ru-RU"/>
              <a:t>Дудко О.Н.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457201"/>
            <a:ext cx="8229600" cy="1027113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chemeClr val="bg2"/>
                </a:solidFill>
              </a:rPr>
              <a:t>Трение на наклонной плоскости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4825" y="3978276"/>
            <a:ext cx="9144000" cy="2879725"/>
          </a:xfrm>
        </p:spPr>
        <p:txBody>
          <a:bodyPr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/>
              <a:t>а) Если угол наклона плоскости  равен углу трения (α = φ), то тело, лежащее на наклонной поверхности, будет под действием собственной силы тяжести либо равномерно скользить, либо находится в покое</a:t>
            </a:r>
          </a:p>
          <a:p>
            <a:pPr>
              <a:buFont typeface="Wingdings" pitchFamily="2" charset="2"/>
              <a:buNone/>
            </a:pPr>
            <a:r>
              <a:rPr lang="ru-RU" altLang="ru-RU" sz="2400"/>
              <a:t>б)Если  α &lt; φ – тело находится в покое</a:t>
            </a:r>
          </a:p>
          <a:p>
            <a:pPr>
              <a:buFont typeface="Wingdings" pitchFamily="2" charset="2"/>
              <a:buNone/>
            </a:pPr>
            <a:r>
              <a:rPr lang="ru-RU" altLang="ru-RU" sz="2400"/>
              <a:t>в)Если  α &gt; φ – тело будет под действием собственной силы тяжести равномерно скользит</a:t>
            </a:r>
          </a:p>
          <a:p>
            <a:pPr>
              <a:buFont typeface="Wingdings" pitchFamily="2" charset="2"/>
              <a:buNone/>
            </a:pPr>
            <a:endParaRPr lang="ru-RU" altLang="ru-RU" sz="2400"/>
          </a:p>
          <a:p>
            <a:pPr>
              <a:buFont typeface="Wingdings" pitchFamily="2" charset="2"/>
              <a:buNone/>
            </a:pPr>
            <a:endParaRPr lang="ru-RU" altLang="ru-RU" sz="2400"/>
          </a:p>
          <a:p>
            <a:pPr>
              <a:buFont typeface="Wingdings" pitchFamily="2" charset="2"/>
              <a:buNone/>
            </a:pPr>
            <a:endParaRPr lang="ru-RU" altLang="ru-RU" sz="2000"/>
          </a:p>
          <a:p>
            <a:pPr>
              <a:buFont typeface="Wingdings" pitchFamily="2" charset="2"/>
              <a:buNone/>
            </a:pPr>
            <a:endParaRPr lang="ru-RU" altLang="ru-RU" sz="2000"/>
          </a:p>
          <a:p>
            <a:pPr>
              <a:buFont typeface="Wingdings" pitchFamily="2" charset="2"/>
              <a:buNone/>
            </a:pPr>
            <a:endParaRPr lang="ru-RU" altLang="ru-RU" sz="2000"/>
          </a:p>
          <a:p>
            <a:pPr>
              <a:buFont typeface="Wingdings" pitchFamily="2" charset="2"/>
              <a:buNone/>
            </a:pPr>
            <a:endParaRPr lang="ru-RU" altLang="ru-RU" sz="2000"/>
          </a:p>
        </p:txBody>
      </p:sp>
      <p:pic>
        <p:nvPicPr>
          <p:cNvPr id="129030" name="Picture 6"/>
          <p:cNvPicPr>
            <a:picLocks noChangeAspect="1" noChangeArrowheads="1"/>
          </p:cNvPicPr>
          <p:nvPr/>
        </p:nvPicPr>
        <p:blipFill>
          <a:blip r:embed="rId2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4" y="1611313"/>
            <a:ext cx="3743325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31" name="Rectangle 7"/>
          <p:cNvSpPr>
            <a:spLocks noChangeArrowheads="1"/>
          </p:cNvSpPr>
          <p:nvPr/>
        </p:nvSpPr>
        <p:spPr bwMode="auto">
          <a:xfrm>
            <a:off x="5664201" y="1992314"/>
            <a:ext cx="4722813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59436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tabLst>
                <a:tab pos="59436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tabLst>
                <a:tab pos="59436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tabLst>
                <a:tab pos="59436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tabLst>
                <a:tab pos="59436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9436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9436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9436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9436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Low"/>
            <a:r>
              <a:rPr lang="en-US" altLang="ru-RU" sz="2800" b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altLang="ru-RU" sz="2800" b="1" baseline="-25000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en-US" altLang="ru-RU" sz="2800" b="1">
                <a:latin typeface="Times New Roman" pitchFamily="18" charset="0"/>
                <a:cs typeface="Times New Roman" pitchFamily="18" charset="0"/>
              </a:rPr>
              <a:t> =f</a:t>
            </a:r>
            <a:r>
              <a:rPr lang="ru-RU" altLang="ru-RU" sz="2800" b="1" baseline="-25000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en-US" altLang="ru-RU" sz="2800" b="1">
                <a:latin typeface="Times New Roman" pitchFamily="18" charset="0"/>
                <a:cs typeface="Times New Roman" pitchFamily="18" charset="0"/>
              </a:rPr>
              <a:t> N= f</a:t>
            </a:r>
            <a:r>
              <a:rPr lang="ru-RU" altLang="ru-RU" sz="2800" b="1" baseline="-25000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en-US" altLang="ru-RU" sz="2800" b="1">
                <a:latin typeface="Times New Roman" pitchFamily="18" charset="0"/>
                <a:cs typeface="Times New Roman" pitchFamily="18" charset="0"/>
              </a:rPr>
              <a:t> G</a:t>
            </a:r>
            <a:r>
              <a:rPr lang="en-US" altLang="ru-RU" sz="2800" b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ru-RU" sz="2800" b="1">
                <a:latin typeface="Times New Roman" pitchFamily="18" charset="0"/>
                <a:cs typeface="Times New Roman" pitchFamily="18" charset="0"/>
              </a:rPr>
              <a:t>= f</a:t>
            </a:r>
            <a:r>
              <a:rPr lang="ru-RU" altLang="ru-RU" sz="2800" b="1" baseline="-25000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en-US" altLang="ru-RU" sz="2800" b="1">
                <a:latin typeface="Times New Roman" pitchFamily="18" charset="0"/>
                <a:cs typeface="Times New Roman" pitchFamily="18" charset="0"/>
              </a:rPr>
              <a:t> G cos </a:t>
            </a:r>
            <a:r>
              <a:rPr lang="en-US" altLang="ru-RU" sz="28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endParaRPr lang="ru-RU" altLang="ru-RU" sz="2800" b="1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algn="justLow"/>
            <a:endParaRPr lang="ru-RU" altLang="ru-RU" sz="2800" b="1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algn="justLow"/>
            <a:r>
              <a:rPr lang="ru-RU" alt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     </a:t>
            </a:r>
            <a:r>
              <a:rPr lang="en-US" alt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F</a:t>
            </a:r>
            <a:r>
              <a:rPr lang="ru-RU" altLang="ru-RU" sz="2800" b="1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тр</a:t>
            </a:r>
            <a:r>
              <a:rPr lang="ru-RU" alt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= </a:t>
            </a:r>
            <a:r>
              <a:rPr lang="en-US" alt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f</a:t>
            </a:r>
            <a:r>
              <a:rPr lang="ru-RU" altLang="ru-RU" sz="2800" b="1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тр</a:t>
            </a:r>
            <a:r>
              <a:rPr lang="ru-RU" alt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alt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mg cos </a:t>
            </a:r>
            <a:r>
              <a:rPr lang="ru-RU" altLang="ru-RU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endParaRPr lang="en-US" altLang="ru-RU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8627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800" i="1" dirty="0">
                <a:solidFill>
                  <a:srgbClr val="FF0000"/>
                </a:solidFill>
              </a:rPr>
              <a:t>Пример </a:t>
            </a:r>
            <a:r>
              <a:rPr lang="ru-RU" altLang="ru-RU" sz="2800" i="1" dirty="0" smtClean="0"/>
              <a:t> </a:t>
            </a:r>
            <a:r>
              <a:rPr lang="en-US" altLang="ru-RU" sz="2800" i="1" dirty="0" smtClean="0"/>
              <a:t> </a:t>
            </a:r>
            <a:r>
              <a:rPr lang="ru-RU" altLang="ru-RU" sz="2800" i="1" dirty="0"/>
              <a:t>Брус АВ весом </a:t>
            </a:r>
            <a:r>
              <a:rPr lang="en-US" altLang="ru-RU" sz="2800" i="1" dirty="0"/>
              <a:t>P</a:t>
            </a:r>
            <a:r>
              <a:rPr lang="ru-RU" altLang="ru-RU" sz="2800" i="1" dirty="0"/>
              <a:t> опирается на гладкую стену и шероховатый пол. </a:t>
            </a:r>
            <a:r>
              <a:rPr lang="en-US" altLang="ru-RU" sz="2800" i="1" dirty="0"/>
              <a:t>f=0</a:t>
            </a:r>
            <a:r>
              <a:rPr lang="ru-RU" altLang="ru-RU" sz="2800" i="1" dirty="0"/>
              <a:t>,1</a:t>
            </a:r>
            <a:r>
              <a:rPr lang="en-US" altLang="ru-RU" sz="2800" i="1" dirty="0"/>
              <a:t>5</a:t>
            </a:r>
            <a:r>
              <a:rPr lang="ru-RU" altLang="ru-RU" sz="2800" i="1" dirty="0"/>
              <a:t>.</a:t>
            </a:r>
            <a:br>
              <a:rPr lang="ru-RU" altLang="ru-RU" sz="2800" i="1" dirty="0"/>
            </a:br>
            <a:r>
              <a:rPr lang="ru-RU" altLang="ru-RU" sz="2800" i="1" dirty="0"/>
              <a:t>Определить угол </a:t>
            </a:r>
            <a:r>
              <a:rPr lang="el-GR" altLang="ru-RU" sz="2800" i="1" dirty="0"/>
              <a:t>α</a:t>
            </a:r>
            <a:r>
              <a:rPr lang="ru-RU" altLang="ru-RU" sz="2800" i="1" dirty="0"/>
              <a:t> при равновесии бруса.</a:t>
            </a:r>
            <a:endParaRPr lang="ru-RU" altLang="ru-RU" sz="2800" dirty="0"/>
          </a:p>
        </p:txBody>
      </p:sp>
      <p:sp>
        <p:nvSpPr>
          <p:cNvPr id="5" name="Прямоугольник 4"/>
          <p:cNvSpPr/>
          <p:nvPr/>
        </p:nvSpPr>
        <p:spPr>
          <a:xfrm rot="2920678">
            <a:off x="2359026" y="3240088"/>
            <a:ext cx="2000250" cy="142875"/>
          </a:xfrm>
          <a:prstGeom prst="rect">
            <a:avLst/>
          </a:prstGeom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cxnSp>
        <p:nvCxnSpPr>
          <p:cNvPr id="6" name="Прямая со стрелкой 5"/>
          <p:cNvCxnSpPr/>
          <p:nvPr/>
        </p:nvCxnSpPr>
        <p:spPr>
          <a:xfrm rot="16200000" flipV="1">
            <a:off x="1488282" y="2964657"/>
            <a:ext cx="2286000" cy="71437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2667001" y="4071939"/>
            <a:ext cx="2143125" cy="71437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2595563" y="2643189"/>
            <a:ext cx="785812" cy="1587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 flipH="1" flipV="1">
            <a:off x="3558382" y="3750470"/>
            <a:ext cx="787400" cy="1587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10800000">
            <a:off x="3238501" y="4143375"/>
            <a:ext cx="714375" cy="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5" idx="2"/>
          </p:cNvCxnSpPr>
          <p:nvPr/>
        </p:nvCxnSpPr>
        <p:spPr>
          <a:xfrm rot="10800000" flipH="1" flipV="1">
            <a:off x="3305176" y="3359151"/>
            <a:ext cx="4763" cy="4984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23" name="TextBox 34"/>
          <p:cNvSpPr txBox="1">
            <a:spLocks noChangeArrowheads="1"/>
          </p:cNvSpPr>
          <p:nvPr/>
        </p:nvSpPr>
        <p:spPr bwMode="auto">
          <a:xfrm>
            <a:off x="3452813" y="3786188"/>
            <a:ext cx="317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l-GR" altLang="ru-RU" sz="2400"/>
              <a:t>α</a:t>
            </a:r>
            <a:endParaRPr lang="ru-RU" altLang="ru-RU" sz="2400"/>
          </a:p>
        </p:txBody>
      </p:sp>
      <p:sp>
        <p:nvSpPr>
          <p:cNvPr id="4124" name="TextBox 38"/>
          <p:cNvSpPr txBox="1">
            <a:spLocks noChangeArrowheads="1"/>
          </p:cNvSpPr>
          <p:nvPr/>
        </p:nvSpPr>
        <p:spPr bwMode="auto">
          <a:xfrm>
            <a:off x="2309814" y="3929064"/>
            <a:ext cx="3635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/>
              <a:t>О</a:t>
            </a:r>
          </a:p>
        </p:txBody>
      </p:sp>
      <p:graphicFrame>
        <p:nvGraphicFramePr>
          <p:cNvPr id="67586" name="Object 2"/>
          <p:cNvGraphicFramePr>
            <a:graphicFrameLocks noChangeAspect="1"/>
          </p:cNvGraphicFramePr>
          <p:nvPr/>
        </p:nvGraphicFramePr>
        <p:xfrm>
          <a:off x="3381375" y="2214564"/>
          <a:ext cx="642938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7" name="Формула" r:id="rId3" imgW="228600" imgH="228600" progId="Equation.3">
                  <p:embed/>
                </p:oleObj>
              </mc:Choice>
              <mc:Fallback>
                <p:oleObj name="Формула" r:id="rId3" imgW="228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1375" y="2214564"/>
                        <a:ext cx="642938" cy="642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7" name="Object 3"/>
          <p:cNvGraphicFramePr>
            <a:graphicFrameLocks noChangeAspect="1"/>
          </p:cNvGraphicFramePr>
          <p:nvPr/>
        </p:nvGraphicFramePr>
        <p:xfrm>
          <a:off x="4095750" y="3214689"/>
          <a:ext cx="642938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8" name="Формула" r:id="rId5" imgW="228600" imgH="228600" progId="Equation.3">
                  <p:embed/>
                </p:oleObj>
              </mc:Choice>
              <mc:Fallback>
                <p:oleObj name="Формула" r:id="rId5" imgW="228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5750" y="3214689"/>
                        <a:ext cx="642938" cy="642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8" name="Object 4"/>
          <p:cNvGraphicFramePr>
            <a:graphicFrameLocks noChangeAspect="1"/>
          </p:cNvGraphicFramePr>
          <p:nvPr/>
        </p:nvGraphicFramePr>
        <p:xfrm>
          <a:off x="2738439" y="3357564"/>
          <a:ext cx="511175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9" name="Формула" r:id="rId7" imgW="164957" imgH="190335" progId="Equation.3">
                  <p:embed/>
                </p:oleObj>
              </mc:Choice>
              <mc:Fallback>
                <p:oleObj name="Формула" r:id="rId7" imgW="164957" imgH="19033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8439" y="3357564"/>
                        <a:ext cx="511175" cy="52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9" name="Object 5"/>
          <p:cNvGraphicFramePr>
            <a:graphicFrameLocks noChangeAspect="1"/>
          </p:cNvGraphicFramePr>
          <p:nvPr/>
        </p:nvGraphicFramePr>
        <p:xfrm>
          <a:off x="3381375" y="4243389"/>
          <a:ext cx="452438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0" name="Формула" r:id="rId9" imgW="190500" imgH="228600" progId="Equation.3">
                  <p:embed/>
                </p:oleObj>
              </mc:Choice>
              <mc:Fallback>
                <p:oleObj name="Формула" r:id="rId9" imgW="1905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1375" y="4243389"/>
                        <a:ext cx="452438" cy="542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" name="Object 6"/>
          <p:cNvGraphicFramePr>
            <a:graphicFrameLocks noChangeAspect="1"/>
          </p:cNvGraphicFramePr>
          <p:nvPr/>
        </p:nvGraphicFramePr>
        <p:xfrm>
          <a:off x="2095500" y="1643064"/>
          <a:ext cx="42703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1" name="Формула" r:id="rId11" imgW="139579" imgH="164957" progId="Equation.3">
                  <p:embed/>
                </p:oleObj>
              </mc:Choice>
              <mc:Fallback>
                <p:oleObj name="Формула" r:id="rId11" imgW="139579" imgH="16495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5500" y="1643064"/>
                        <a:ext cx="42703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3" name="Object 7"/>
          <p:cNvGraphicFramePr>
            <a:graphicFrameLocks noChangeAspect="1"/>
          </p:cNvGraphicFramePr>
          <p:nvPr/>
        </p:nvGraphicFramePr>
        <p:xfrm>
          <a:off x="4524375" y="4071939"/>
          <a:ext cx="420688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2" name="Формула" r:id="rId13" imgW="126835" imgH="139518" progId="Equation.3">
                  <p:embed/>
                </p:oleObj>
              </mc:Choice>
              <mc:Fallback>
                <p:oleObj name="Формула" r:id="rId13" imgW="126835" imgH="139518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4375" y="4071939"/>
                        <a:ext cx="420688" cy="49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4872981"/>
              </p:ext>
            </p:extLst>
          </p:nvPr>
        </p:nvGraphicFramePr>
        <p:xfrm>
          <a:off x="5735960" y="1802844"/>
          <a:ext cx="3451820" cy="1420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3" name="Формула" r:id="rId15" imgW="1498600" imgH="698500" progId="Equation.3">
                  <p:embed/>
                </p:oleObj>
              </mc:Choice>
              <mc:Fallback>
                <p:oleObj name="Формула" r:id="rId15" imgW="1498600" imgH="6985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5960" y="1802844"/>
                        <a:ext cx="3451820" cy="1420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3976244"/>
              </p:ext>
            </p:extLst>
          </p:nvPr>
        </p:nvGraphicFramePr>
        <p:xfrm>
          <a:off x="5303912" y="3311525"/>
          <a:ext cx="4857750" cy="102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4" name="Формула" r:id="rId17" imgW="2286000" imgH="482600" progId="Equation.3">
                  <p:embed/>
                </p:oleObj>
              </mc:Choice>
              <mc:Fallback>
                <p:oleObj name="Формула" r:id="rId17" imgW="2286000" imgH="482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3912" y="3311525"/>
                        <a:ext cx="4857750" cy="1025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6226824"/>
              </p:ext>
            </p:extLst>
          </p:nvPr>
        </p:nvGraphicFramePr>
        <p:xfrm>
          <a:off x="5435294" y="4394204"/>
          <a:ext cx="3759200" cy="130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5" name="Формула" r:id="rId19" imgW="1905000" imgH="660400" progId="Equation.3">
                  <p:embed/>
                </p:oleObj>
              </mc:Choice>
              <mc:Fallback>
                <p:oleObj name="Формула" r:id="rId19" imgW="1905000" imgH="660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294" y="4394204"/>
                        <a:ext cx="3759200" cy="1303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7" name="Object 11"/>
          <p:cNvGraphicFramePr>
            <a:graphicFrameLocks noChangeAspect="1"/>
          </p:cNvGraphicFramePr>
          <p:nvPr/>
        </p:nvGraphicFramePr>
        <p:xfrm>
          <a:off x="6038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6" name="Формула" r:id="rId21" imgW="114151" imgH="215619" progId="Equation.3">
                  <p:embed/>
                </p:oleObj>
              </mc:Choice>
              <mc:Fallback>
                <p:oleObj name="Формула" r:id="rId21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8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1469284"/>
              </p:ext>
            </p:extLst>
          </p:nvPr>
        </p:nvGraphicFramePr>
        <p:xfrm>
          <a:off x="8904312" y="3922311"/>
          <a:ext cx="136207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7" name="Формула" r:id="rId23" imgW="571252" imgH="241195" progId="Equation.3">
                  <p:embed/>
                </p:oleObj>
              </mc:Choice>
              <mc:Fallback>
                <p:oleObj name="Формула" r:id="rId23" imgW="571252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04312" y="3922311"/>
                        <a:ext cx="1362075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9" name="Object 13"/>
          <p:cNvGraphicFramePr>
            <a:graphicFrameLocks noChangeAspect="1"/>
          </p:cNvGraphicFramePr>
          <p:nvPr/>
        </p:nvGraphicFramePr>
        <p:xfrm>
          <a:off x="2238375" y="2376488"/>
          <a:ext cx="285750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8" name="Формула" r:id="rId25" imgW="152268" imgH="164957" progId="Equation.3">
                  <p:embed/>
                </p:oleObj>
              </mc:Choice>
              <mc:Fallback>
                <p:oleObj name="Формула" r:id="rId25" imgW="152268" imgH="16495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8375" y="2376488"/>
                        <a:ext cx="285750" cy="360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10" name="Object 14"/>
          <p:cNvGraphicFramePr>
            <a:graphicFrameLocks noChangeAspect="1"/>
          </p:cNvGraphicFramePr>
          <p:nvPr/>
        </p:nvGraphicFramePr>
        <p:xfrm>
          <a:off x="3952875" y="4143376"/>
          <a:ext cx="300038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9" name="Формула" r:id="rId27" imgW="152268" imgH="164957" progId="Equation.3">
                  <p:embed/>
                </p:oleObj>
              </mc:Choice>
              <mc:Fallback>
                <p:oleObj name="Формула" r:id="rId27" imgW="152268" imgH="16495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75" y="4143376"/>
                        <a:ext cx="300038" cy="379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475864"/>
              </p:ext>
            </p:extLst>
          </p:nvPr>
        </p:nvGraphicFramePr>
        <p:xfrm>
          <a:off x="1884363" y="5733256"/>
          <a:ext cx="17272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0" name="Формула" r:id="rId29" imgW="710891" imgH="241195" progId="Equation.3">
                  <p:embed/>
                </p:oleObj>
              </mc:Choice>
              <mc:Fallback>
                <p:oleObj name="Формула" r:id="rId29" imgW="710891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4363" y="5733256"/>
                        <a:ext cx="1727200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2821195"/>
              </p:ext>
            </p:extLst>
          </p:nvPr>
        </p:nvGraphicFramePr>
        <p:xfrm>
          <a:off x="4073175" y="5661248"/>
          <a:ext cx="1576388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1" name="Формула" r:id="rId31" imgW="571252" imgH="241195" progId="Equation.3">
                  <p:embed/>
                </p:oleObj>
              </mc:Choice>
              <mc:Fallback>
                <p:oleObj name="Формула" r:id="rId31" imgW="571252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3175" y="5661248"/>
                        <a:ext cx="1576388" cy="665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7651975"/>
              </p:ext>
            </p:extLst>
          </p:nvPr>
        </p:nvGraphicFramePr>
        <p:xfrm>
          <a:off x="6312025" y="5949280"/>
          <a:ext cx="36861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2" name="Формула" r:id="rId33" imgW="1638300" imgH="228600" progId="Equation.3">
                  <p:embed/>
                </p:oleObj>
              </mc:Choice>
              <mc:Fallback>
                <p:oleObj name="Формула" r:id="rId33" imgW="16383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2025" y="5949280"/>
                        <a:ext cx="3686175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18"/>
          <p:cNvGraphicFramePr>
            <a:graphicFrameLocks noChangeAspect="1"/>
          </p:cNvGraphicFramePr>
          <p:nvPr/>
        </p:nvGraphicFramePr>
        <p:xfrm>
          <a:off x="2166939" y="4786313"/>
          <a:ext cx="2530475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" name="Формула" r:id="rId35" imgW="1231366" imgH="203112" progId="Equation.3">
                  <p:embed/>
                </p:oleObj>
              </mc:Choice>
              <mc:Fallback>
                <p:oleObj name="Формула" r:id="rId35" imgW="1231366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6939" y="4786313"/>
                        <a:ext cx="2530475" cy="417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081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0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457201"/>
            <a:ext cx="8229600" cy="595313"/>
          </a:xfrm>
        </p:spPr>
        <p:txBody>
          <a:bodyPr/>
          <a:lstStyle/>
          <a:p>
            <a:pPr algn="ctr" eaLnBrk="1" hangingPunct="1"/>
            <a:r>
              <a:rPr lang="ru-RU" sz="4000">
                <a:solidFill>
                  <a:srgbClr val="FF3300"/>
                </a:solidFill>
              </a:rPr>
              <a:t>Запомни!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03389" y="1196975"/>
            <a:ext cx="8785225" cy="554513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mtClean="0"/>
              <a:t>Сила трения (</a:t>
            </a:r>
            <a:r>
              <a:rPr lang="en-US" b="1" smtClean="0"/>
              <a:t>F</a:t>
            </a:r>
            <a:r>
              <a:rPr lang="ru-RU" sz="1800" b="1" baseline="-25000"/>
              <a:t>тр</a:t>
            </a:r>
            <a:r>
              <a:rPr lang="ru-RU" baseline="-25000" smtClean="0"/>
              <a:t>.</a:t>
            </a:r>
            <a:r>
              <a:rPr lang="ru-RU" smtClean="0"/>
              <a:t>) возникает на поверхности соприкосновения прижатых друг к другу тел при относительном перемещении их и препятствует их взаимному перемещению.</a:t>
            </a:r>
          </a:p>
          <a:p>
            <a:pPr eaLnBrk="1" hangingPunct="1">
              <a:lnSpc>
                <a:spcPct val="90000"/>
              </a:lnSpc>
            </a:pPr>
            <a:r>
              <a:rPr lang="ru-RU" b="1" i="1" smtClean="0"/>
              <a:t>Причины силы трения: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/>
              <a:t>Шероховатость поверхностей соприкасающихся тел.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/>
              <a:t>Межмолекулярное притяжение, действующее в местах контакта трущихся тел.</a:t>
            </a:r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5A58F16-4BC2-43C8-862F-FA48554321E8}" type="slidenum">
              <a:rPr lang="ru-RU" smtClean="0"/>
              <a:pPr/>
              <a:t>40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1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457201"/>
            <a:ext cx="8229600" cy="595313"/>
          </a:xfrm>
        </p:spPr>
        <p:txBody>
          <a:bodyPr/>
          <a:lstStyle/>
          <a:p>
            <a:pPr algn="ctr" eaLnBrk="1" hangingPunct="1"/>
            <a:r>
              <a:rPr lang="ru-RU" sz="4000">
                <a:solidFill>
                  <a:srgbClr val="FF3300"/>
                </a:solidFill>
              </a:rPr>
              <a:t>Запомни!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03389" y="1196975"/>
            <a:ext cx="8785225" cy="5545138"/>
          </a:xfrm>
        </p:spPr>
        <p:txBody>
          <a:bodyPr/>
          <a:lstStyle/>
          <a:p>
            <a:pPr eaLnBrk="1" hangingPunct="1"/>
            <a:r>
              <a:rPr lang="ru-RU" b="1" i="1" smtClean="0"/>
              <a:t>Виды сил трения: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mtClean="0"/>
              <a:t>1.Сила </a:t>
            </a:r>
            <a:r>
              <a:rPr lang="ru-RU" b="1" smtClean="0"/>
              <a:t>трения покоя</a:t>
            </a:r>
            <a:r>
              <a:rPr lang="ru-RU" smtClean="0"/>
              <a:t> возникает при попытке сдвинуть тело с места.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mtClean="0"/>
              <a:t>2.При </a:t>
            </a:r>
            <a:r>
              <a:rPr lang="ru-RU" i="1" smtClean="0"/>
              <a:t>скольжении</a:t>
            </a:r>
            <a:r>
              <a:rPr lang="ru-RU" smtClean="0"/>
              <a:t> одного тела по поверхности другого возникает трение, которое называют </a:t>
            </a:r>
            <a:r>
              <a:rPr lang="ru-RU" b="1" smtClean="0"/>
              <a:t>трением скольжения.</a:t>
            </a:r>
            <a:endParaRPr lang="ru-RU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mtClean="0"/>
              <a:t>3.Если одно тело не скользит, а </a:t>
            </a:r>
            <a:r>
              <a:rPr lang="ru-RU" i="1" smtClean="0"/>
              <a:t>катится </a:t>
            </a:r>
            <a:r>
              <a:rPr lang="ru-RU" smtClean="0"/>
              <a:t>по поверхности другого, то трение, возникающее при этом, называют </a:t>
            </a:r>
            <a:r>
              <a:rPr lang="ru-RU" b="1" smtClean="0"/>
              <a:t>трением качения.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b="1" i="1" smtClean="0"/>
              <a:t>                   </a:t>
            </a:r>
            <a:r>
              <a:rPr lang="en-US" b="1" i="1" smtClean="0"/>
              <a:t>F</a:t>
            </a:r>
            <a:r>
              <a:rPr lang="ru-RU" sz="1800" b="1" i="1" baseline="-25000"/>
              <a:t>тр.покоя </a:t>
            </a:r>
            <a:r>
              <a:rPr lang="en-US" b="1" i="1" smtClean="0">
                <a:cs typeface="Arial" charset="0"/>
              </a:rPr>
              <a:t>&gt;</a:t>
            </a:r>
            <a:r>
              <a:rPr lang="ru-RU" b="1" i="1" smtClean="0">
                <a:cs typeface="Arial" charset="0"/>
              </a:rPr>
              <a:t> </a:t>
            </a:r>
            <a:r>
              <a:rPr lang="en-US" b="1" i="1" smtClean="0">
                <a:cs typeface="Arial" charset="0"/>
              </a:rPr>
              <a:t>F</a:t>
            </a:r>
            <a:r>
              <a:rPr lang="ru-RU" sz="1800" b="1" i="1" baseline="-25000">
                <a:cs typeface="Arial" charset="0"/>
              </a:rPr>
              <a:t>тр.скольжения</a:t>
            </a:r>
            <a:r>
              <a:rPr lang="ru-RU" b="1" i="1" smtClean="0">
                <a:cs typeface="Arial" charset="0"/>
              </a:rPr>
              <a:t> </a:t>
            </a:r>
            <a:r>
              <a:rPr lang="en-US" b="1" i="1" smtClean="0">
                <a:cs typeface="Arial" charset="0"/>
              </a:rPr>
              <a:t>&gt;</a:t>
            </a:r>
            <a:r>
              <a:rPr lang="ru-RU" b="1" i="1" smtClean="0">
                <a:cs typeface="Arial" charset="0"/>
              </a:rPr>
              <a:t> </a:t>
            </a:r>
            <a:r>
              <a:rPr lang="en-US" b="1" i="1" smtClean="0">
                <a:cs typeface="Arial" charset="0"/>
              </a:rPr>
              <a:t>F</a:t>
            </a:r>
            <a:r>
              <a:rPr lang="ru-RU" sz="1800" b="1" i="1" baseline="-25000">
                <a:cs typeface="Arial" charset="0"/>
              </a:rPr>
              <a:t>тр.качения</a:t>
            </a:r>
            <a:endParaRPr lang="en-US" sz="1800" b="1" i="1" baseline="-25000">
              <a:cs typeface="Arial" charset="0"/>
            </a:endParaRPr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4139CEA-B498-4EC1-8EC9-8DE9DD734B22}" type="slidenum">
              <a:rPr lang="ru-RU" smtClean="0"/>
              <a:pPr/>
              <a:t>41</a:t>
            </a:fld>
            <a:endParaRPr lang="ru-RU" smtClean="0"/>
          </a:p>
        </p:txBody>
      </p:sp>
      <p:sp>
        <p:nvSpPr>
          <p:cNvPr id="50181" name="Нижний колонтитул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ru-RU"/>
              <a:t>Дудко О.Н.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457201"/>
            <a:ext cx="8229600" cy="595313"/>
          </a:xfrm>
        </p:spPr>
        <p:txBody>
          <a:bodyPr/>
          <a:lstStyle/>
          <a:p>
            <a:pPr algn="ctr" eaLnBrk="1" hangingPunct="1"/>
            <a:r>
              <a:rPr lang="ru-RU" sz="4000">
                <a:solidFill>
                  <a:srgbClr val="FF3300"/>
                </a:solidFill>
              </a:rPr>
              <a:t>Запомни!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1951" y="1268413"/>
            <a:ext cx="8856663" cy="5473700"/>
          </a:xfrm>
        </p:spPr>
        <p:txBody>
          <a:bodyPr/>
          <a:lstStyle/>
          <a:p>
            <a:pPr eaLnBrk="1" hangingPunct="1"/>
            <a:r>
              <a:rPr lang="ru-RU" dirty="0" smtClean="0"/>
              <a:t>Измеряя силу, с которой динамометр действует на тело при его равномерном движении, мы измеряем силу трения.</a:t>
            </a:r>
          </a:p>
          <a:p>
            <a:pPr eaLnBrk="1" hangingPunct="1">
              <a:lnSpc>
                <a:spcPct val="90000"/>
              </a:lnSpc>
            </a:pPr>
            <a:r>
              <a:rPr lang="ru-RU" dirty="0" smtClean="0"/>
              <a:t>Сила трения покоя пропорциональна силе тяжести: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b="1" dirty="0" smtClean="0"/>
              <a:t>                            </a:t>
            </a:r>
            <a:r>
              <a:rPr lang="en-US" sz="4800" b="1" dirty="0"/>
              <a:t>F</a:t>
            </a:r>
            <a:r>
              <a:rPr lang="ru-RU" sz="2400" b="1" baseline="-25000" dirty="0"/>
              <a:t>тр.</a:t>
            </a:r>
            <a:r>
              <a:rPr lang="ru-RU" sz="4800" b="1" dirty="0"/>
              <a:t> = 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4800" b="1" dirty="0">
                <a:cs typeface="Arial" charset="0"/>
              </a:rPr>
              <a:t>·N</a:t>
            </a:r>
          </a:p>
          <a:p>
            <a:pPr eaLnBrk="1" hangingPunct="1">
              <a:lnSpc>
                <a:spcPct val="90000"/>
              </a:lnSpc>
            </a:pPr>
            <a:r>
              <a:rPr lang="ru-RU" dirty="0" smtClean="0"/>
              <a:t>Сила трения скольжения пропорциональна силе тяжести: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b="1" dirty="0" smtClean="0"/>
              <a:t>                             </a:t>
            </a:r>
            <a:r>
              <a:rPr lang="en-US" sz="4400" b="1" dirty="0"/>
              <a:t>F</a:t>
            </a:r>
            <a:r>
              <a:rPr lang="ru-RU" sz="2400" b="1" baseline="-25000" dirty="0"/>
              <a:t>тр.</a:t>
            </a:r>
            <a:r>
              <a:rPr lang="ru-RU" sz="4400" b="1" dirty="0"/>
              <a:t> = </a:t>
            </a:r>
            <a:r>
              <a:rPr lang="en-US" sz="4400" b="1" dirty="0" err="1"/>
              <a:t>f·N</a:t>
            </a:r>
            <a:endParaRPr lang="ru-RU" sz="4400" dirty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745B3D1-E150-4E08-9697-F2C6E15903D9}" type="slidenum">
              <a:rPr lang="ru-RU" smtClean="0"/>
              <a:pPr/>
              <a:t>42</a:t>
            </a:fld>
            <a:endParaRPr lang="ru-RU" smtClean="0"/>
          </a:p>
        </p:txBody>
      </p:sp>
      <p:sp>
        <p:nvSpPr>
          <p:cNvPr id="51205" name="Нижний колонтитул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ru-RU"/>
              <a:t>Дудко О.Н.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9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457201"/>
            <a:ext cx="8229600" cy="595313"/>
          </a:xfrm>
        </p:spPr>
        <p:txBody>
          <a:bodyPr/>
          <a:lstStyle/>
          <a:p>
            <a:pPr algn="ctr" eaLnBrk="1" hangingPunct="1"/>
            <a:r>
              <a:rPr lang="ru-RU" sz="4000">
                <a:solidFill>
                  <a:srgbClr val="FF3300"/>
                </a:solidFill>
              </a:rPr>
              <a:t>Запомни!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03389" y="1196975"/>
            <a:ext cx="8785225" cy="5545138"/>
          </a:xfrm>
        </p:spPr>
        <p:txBody>
          <a:bodyPr/>
          <a:lstStyle/>
          <a:p>
            <a:pPr eaLnBrk="1" hangingPunct="1"/>
            <a:r>
              <a:rPr lang="ru-RU" sz="3600" dirty="0"/>
              <a:t>Сила </a:t>
            </a:r>
            <a:r>
              <a:rPr lang="ru-RU" sz="3600" b="1" i="1" dirty="0"/>
              <a:t>трения качения</a:t>
            </a:r>
            <a:r>
              <a:rPr lang="ru-RU" sz="3600" dirty="0"/>
              <a:t> определяется по формуле: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                        </a:t>
            </a:r>
            <a:r>
              <a:rPr lang="en-US" sz="4400" b="1" dirty="0"/>
              <a:t>F</a:t>
            </a:r>
            <a:r>
              <a:rPr lang="ru-RU" b="1" baseline="-25000" dirty="0" smtClean="0"/>
              <a:t>к</a:t>
            </a:r>
            <a:r>
              <a:rPr lang="en-US" sz="4400" b="1" dirty="0"/>
              <a:t> </a:t>
            </a:r>
            <a:r>
              <a:rPr lang="ru-RU" sz="4400" b="1" dirty="0"/>
              <a:t>= </a:t>
            </a:r>
            <a:r>
              <a:rPr lang="en-US" sz="4400" b="1" dirty="0" err="1"/>
              <a:t>f·P</a:t>
            </a:r>
            <a:r>
              <a:rPr lang="en-US" sz="4400" b="1" dirty="0"/>
              <a:t>/R</a:t>
            </a:r>
            <a:endParaRPr lang="ru-RU" sz="4400" b="1" dirty="0"/>
          </a:p>
          <a:p>
            <a:pPr eaLnBrk="1" hangingPunct="1"/>
            <a:r>
              <a:rPr lang="ru-RU" sz="3600" dirty="0"/>
              <a:t>При движении твёрдых тел в жидкости возникает сила </a:t>
            </a:r>
            <a:r>
              <a:rPr lang="ru-RU" sz="3600" b="1" i="1" dirty="0"/>
              <a:t>вязкого трения</a:t>
            </a:r>
          </a:p>
          <a:p>
            <a:pPr eaLnBrk="1" hangingPunct="1"/>
            <a:r>
              <a:rPr lang="ru-RU" sz="3600" dirty="0"/>
              <a:t>Величина вязкого трения зависит от формы тела, рода жидкости и скорости движения тела.</a:t>
            </a:r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0832B06-3EA2-483C-8972-848CCD702A28}" type="slidenum">
              <a:rPr lang="ru-RU" smtClean="0"/>
              <a:pPr/>
              <a:t>43</a:t>
            </a:fld>
            <a:endParaRPr lang="ru-RU" smtClean="0"/>
          </a:p>
        </p:txBody>
      </p:sp>
      <p:sp>
        <p:nvSpPr>
          <p:cNvPr id="52229" name="Нижний колонтитул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ru-RU"/>
              <a:t>Дудко О.Н.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457201"/>
            <a:ext cx="8229600" cy="739775"/>
          </a:xfrm>
        </p:spPr>
        <p:txBody>
          <a:bodyPr/>
          <a:lstStyle/>
          <a:p>
            <a:pPr eaLnBrk="1" hangingPunct="1"/>
            <a:r>
              <a:rPr lang="ru-RU" sz="4000" b="1"/>
              <a:t>Домашнее задание: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4825" y="1412876"/>
            <a:ext cx="8642350" cy="52562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>
                <a:latin typeface="Calisto MT" pitchFamily="18" charset="0"/>
              </a:rPr>
              <a:t>Задачи на смекалку: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>
                <a:latin typeface="Calisto MT" pitchFamily="18" charset="0"/>
              </a:rPr>
              <a:t>1.На столе лежит стопка книг. Что легче: вытянуть книгу, придерживая (не приподнимая!) остальные, или привести в движение всю стопку, потянув за нижнюю книжку?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>
                <a:latin typeface="Calisto MT" pitchFamily="18" charset="0"/>
              </a:rPr>
              <a:t>2.К стенке дома прислонена лестница. Человек поднимается по лестнице. В некоторый момент времени концы лестницы начинают соскальзывать вдоль стенки дома. Почему это может произойти?</a:t>
            </a:r>
            <a:endParaRPr lang="en-US" sz="2800">
              <a:latin typeface="Calisto MT" pitchFamily="18" charset="0"/>
            </a:endParaRPr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F20038A-6AE4-45FD-ADF3-D3AE7584B1AE}" type="slidenum">
              <a:rPr lang="ru-RU" smtClean="0"/>
              <a:pPr/>
              <a:t>44</a:t>
            </a:fld>
            <a:endParaRPr lang="ru-RU" smtClean="0"/>
          </a:p>
        </p:txBody>
      </p:sp>
      <p:sp>
        <p:nvSpPr>
          <p:cNvPr id="62469" name="Нижний колонтитул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ru-RU"/>
              <a:t>Дудко О.Н.</a:t>
            </a:r>
          </a:p>
        </p:txBody>
      </p:sp>
    </p:spTree>
    <p:extLst>
      <p:ext uri="{BB962C8B-B14F-4D97-AF65-F5344CB8AC3E}">
        <p14:creationId xmlns:p14="http://schemas.microsoft.com/office/powerpoint/2010/main" val="58337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Шевели мозгами…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1" y="1981201"/>
            <a:ext cx="3609975" cy="45434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  <a:defRPr/>
            </a:pPr>
            <a:r>
              <a:rPr lang="ru-RU" sz="2000"/>
              <a:t>       </a:t>
            </a:r>
            <a:r>
              <a:rPr lang="ru-RU" sz="28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Автомашина с прицепом должна перевезти тяжелый груз. Куда его выгоднее поместить: в кузов автомашины или в прицеп? Почему?</a:t>
            </a:r>
          </a:p>
        </p:txBody>
      </p:sp>
      <p:pic>
        <p:nvPicPr>
          <p:cNvPr id="63492" name="Рисунок 6" descr="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75" y="2143125"/>
            <a:ext cx="4762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694018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476250"/>
            <a:ext cx="8424862" cy="668338"/>
          </a:xfrm>
        </p:spPr>
        <p:txBody>
          <a:bodyPr/>
          <a:lstStyle/>
          <a:p>
            <a:pPr eaLnBrk="1" hangingPunct="1"/>
            <a:r>
              <a:rPr lang="ru-RU" sz="3600" b="1"/>
              <a:t>Домашние опыты с катушкой ниток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4825" y="1412876"/>
            <a:ext cx="8713788" cy="52562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600"/>
              <a:t>Возьмите обычную катушку ниток и размотайте её на 30-40 </a:t>
            </a:r>
            <a:r>
              <a:rPr lang="ru-RU" sz="2600" i="1"/>
              <a:t>см</a:t>
            </a:r>
            <a:r>
              <a:rPr lang="ru-RU" sz="260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600"/>
              <a:t>Взявшись за конец нити, потяните катушку на себя под очень небольшим углом к горизонтальной поверхности. Катушка послушно «поползёт» к вам.</a:t>
            </a:r>
          </a:p>
          <a:p>
            <a:pPr eaLnBrk="1" hangingPunct="1">
              <a:lnSpc>
                <a:spcPct val="90000"/>
              </a:lnSpc>
            </a:pPr>
            <a:r>
              <a:rPr lang="ru-RU" sz="2600"/>
              <a:t>Чуть увеличьте гол между ниткой и горизонталью и повторите опыт. Изменилось ли что-нибудь?</a:t>
            </a:r>
          </a:p>
          <a:p>
            <a:pPr eaLnBrk="1" hangingPunct="1">
              <a:lnSpc>
                <a:spcPct val="90000"/>
              </a:lnSpc>
            </a:pPr>
            <a:r>
              <a:rPr lang="ru-RU" sz="2600"/>
              <a:t>Повторите опыт несколько раз, увеличивая угол направления прикладываемой силы. Наступит момент, когда катушка перестанет катится к вам, остановится и даже покатится в обратную сторону, разматывая нить.</a:t>
            </a:r>
          </a:p>
          <a:p>
            <a:pPr eaLnBrk="1" hangingPunct="1">
              <a:lnSpc>
                <a:spcPct val="90000"/>
              </a:lnSpc>
            </a:pPr>
            <a:r>
              <a:rPr lang="ru-RU" sz="2600"/>
              <a:t>Попытайтесь объяснить полученный эффект.</a:t>
            </a:r>
          </a:p>
        </p:txBody>
      </p:sp>
      <p:sp>
        <p:nvSpPr>
          <p:cNvPr id="64516" name="Номер слайда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B6189BA-C999-4B4B-B4DB-C211AF62584B}" type="slidenum">
              <a:rPr lang="ru-RU" smtClean="0"/>
              <a:pPr/>
              <a:t>46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0381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0" y="457200"/>
            <a:ext cx="8784976" cy="1603648"/>
          </a:xfrm>
        </p:spPr>
        <p:txBody>
          <a:bodyPr/>
          <a:lstStyle/>
          <a:p>
            <a:r>
              <a:rPr lang="ru-RU" sz="3600" b="1" dirty="0">
                <a:solidFill>
                  <a:srgbClr val="FF0000"/>
                </a:solidFill>
              </a:rPr>
              <a:t>Задача</a:t>
            </a:r>
            <a:r>
              <a:rPr lang="ru-RU" sz="3600" dirty="0"/>
              <a:t>: определить, при каком значении силы </a:t>
            </a:r>
            <a:r>
              <a:rPr lang="en-US" sz="3600" dirty="0"/>
              <a:t>F</a:t>
            </a:r>
            <a:r>
              <a:rPr lang="ru-RU" sz="3600" dirty="0"/>
              <a:t> вал в тормозном устройстве не будет вращаться.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47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47712" y="3714696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</p:spTree>
    <p:extLst>
      <p:ext uri="{BB962C8B-B14F-4D97-AF65-F5344CB8AC3E}">
        <p14:creationId xmlns:p14="http://schemas.microsoft.com/office/powerpoint/2010/main" val="214610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0" y="457200"/>
            <a:ext cx="8784976" cy="1963688"/>
          </a:xfrm>
        </p:spPr>
        <p:txBody>
          <a:bodyPr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Дано: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=1100мм;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b=500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мм; с=100мм;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R=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125мм; 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=5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Н·м</a:t>
            </a:r>
            <a:r>
              <a:rPr lang="ru-RU" sz="3600" dirty="0"/>
              <a:t>; </a:t>
            </a:r>
            <a:r>
              <a:rPr lang="en-US" sz="3600" i="1" dirty="0">
                <a:latin typeface="Cambria" panose="02040503050406030204" pitchFamily="18" charset="0"/>
                <a:ea typeface="Cambria" panose="02040503050406030204" pitchFamily="18" charset="0"/>
              </a:rPr>
              <a:t>f=</a:t>
            </a:r>
            <a:r>
              <a:rPr lang="ru-RU" sz="28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0,3      АВ - рычаг</a:t>
            </a:r>
            <a:br>
              <a:rPr lang="ru-RU" sz="28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Найти : </a:t>
            </a:r>
            <a:r>
              <a:rPr lang="en-US" sz="32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</a:t>
            </a:r>
            <a:r>
              <a:rPr lang="ru-RU" sz="32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- ?</a:t>
            </a:r>
            <a:endParaRPr lang="ru-RU" sz="3200" i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48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39437" y="3724606"/>
            <a:ext cx="2410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775520" y="4075695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170142" y="3897053"/>
            <a:ext cx="1205779" cy="28003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492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476672"/>
            <a:ext cx="9144000" cy="1728192"/>
          </a:xfrm>
        </p:spPr>
        <p:txBody>
          <a:bodyPr/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Точка С – точка соприкосновения 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шкива и колодки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 остановки шкива-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М(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x)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=М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валу</a:t>
            </a:r>
            <a:endParaRPr lang="ru-RU" sz="3200" i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49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11709" y="3746197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775520" y="4075695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170142" y="3897053"/>
            <a:ext cx="1205779" cy="28003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16428" y="4077072"/>
            <a:ext cx="144015" cy="140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312024" y="1628800"/>
            <a:ext cx="2952328" cy="648072"/>
          </a:xfrm>
          <a:prstGeom prst="rect">
            <a:avLst/>
          </a:prstGeom>
          <a:solidFill>
            <a:srgbClr val="7030A0">
              <a:alpha val="1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58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2208" y="476672"/>
            <a:ext cx="9144000" cy="1296144"/>
          </a:xfrm>
        </p:spPr>
        <p:txBody>
          <a:bodyPr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Куда направлена сила трения,</a:t>
            </a:r>
            <a:br>
              <a:rPr lang="ru-RU" sz="32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действующая на шкив?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50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5920" y="3821624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775520" y="4075695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170142" y="3897053"/>
            <a:ext cx="1205779" cy="28003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77097" y="4132188"/>
            <a:ext cx="117727" cy="8979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98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2208" y="476672"/>
            <a:ext cx="9144000" cy="1296144"/>
          </a:xfrm>
        </p:spPr>
        <p:txBody>
          <a:bodyPr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Куда направлена сила трения,</a:t>
            </a:r>
            <a:br>
              <a:rPr lang="ru-RU" sz="32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действующая на шкив?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51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47712" y="3789041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775520" y="4075695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170142" y="3897053"/>
            <a:ext cx="1205779" cy="28003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51154" y="4132188"/>
            <a:ext cx="117727" cy="8979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663952" y="4177083"/>
            <a:ext cx="1512168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74954" y="4275789"/>
            <a:ext cx="1106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893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2208" y="188640"/>
            <a:ext cx="9144000" cy="1440160"/>
          </a:xfrm>
        </p:spPr>
        <p:txBody>
          <a:bodyPr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Как определить момент силы трения, действующей на шкив?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52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5920" y="3827923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775520" y="4075695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170142" y="3897053"/>
            <a:ext cx="1205779" cy="28003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62728" y="4132188"/>
            <a:ext cx="117727" cy="8979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663952" y="4177083"/>
            <a:ext cx="1512168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74954" y="4275789"/>
            <a:ext cx="1106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8218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1552208" y="188640"/>
                <a:ext cx="9144000" cy="2160240"/>
              </a:xfrm>
            </p:spPr>
            <p:txBody>
              <a:bodyPr/>
              <a:lstStyle/>
              <a:p>
                <a:pPr algn="ctr"/>
                <a:r>
                  <a:rPr lang="ru-RU" sz="32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М(</a:t>
                </a:r>
                <a:r>
                  <a:rPr lang="en-US" sz="32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ru-RU" sz="2800" b="1" i="1" dirty="0" err="1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тр</a:t>
                </a:r>
                <a:r>
                  <a:rPr lang="ru-RU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i="1" dirty="0" err="1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ма</a:t>
                </a:r>
                <a:r>
                  <a:rPr lang="en-US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32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ru-RU" sz="32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32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ru-RU" sz="2800" b="1" i="1" dirty="0" err="1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тр</a:t>
                </a:r>
                <a:r>
                  <a:rPr lang="ru-RU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·</a:t>
                </a:r>
                <a:r>
                  <a:rPr lang="en-US" sz="32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R</a:t>
                </a:r>
                <a:br>
                  <a:rPr lang="en-US" sz="32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</a:br>
                <a:r>
                  <a:rPr lang="ru-RU" sz="32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условие равновесия: М </a:t>
                </a:r>
                <a:r>
                  <a:rPr lang="ru-RU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на валу</a:t>
                </a:r>
                <a:r>
                  <a:rPr lang="ru-RU" sz="32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36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ru-RU" sz="2800" b="1" i="1" dirty="0" err="1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тр</a:t>
                </a:r>
                <a:r>
                  <a:rPr lang="ru-RU" sz="32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·</a:t>
                </a:r>
                <a:r>
                  <a:rPr lang="en-US" sz="36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ru-RU" sz="36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/>
                </a:r>
                <a:br>
                  <a:rPr lang="ru-RU" sz="36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</a:br>
                <a:r>
                  <a:rPr lang="en-US" sz="36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ru-RU" sz="2800" b="1" i="1" dirty="0" err="1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тр</a:t>
                </a:r>
                <a:r>
                  <a:rPr lang="en-US" sz="36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36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000" b="1" i="1" dirty="0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 b="1" i="1" dirty="0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𝑴</m:t>
                        </m:r>
                      </m:num>
                      <m:den>
                        <m:r>
                          <a:rPr lang="en-US" sz="4000" b="1" i="1" dirty="0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𝑹</m:t>
                        </m:r>
                      </m:den>
                    </m:f>
                  </m:oMath>
                </a14:m>
                <a:r>
                  <a:rPr lang="en-US" sz="40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b="1" i="1" dirty="0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 b="1" i="1" dirty="0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sz="4000" b="1" i="1" dirty="0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  <m:r>
                          <a:rPr lang="en-US" sz="4000" b="1" i="1" dirty="0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4000" b="1" i="1" dirty="0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𝟏𝟐𝟓</m:t>
                        </m:r>
                      </m:den>
                    </m:f>
                  </m:oMath>
                </a14:m>
                <a:r>
                  <a:rPr lang="en-US" sz="40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=40</a:t>
                </a:r>
                <a:r>
                  <a:rPr lang="ru-RU" sz="40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н</a:t>
                </a: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552208" y="188640"/>
                <a:ext cx="9144000" cy="2160240"/>
              </a:xfrm>
              <a:blipFill>
                <a:blip r:embed="rId2"/>
                <a:stretch>
                  <a:fillRect t="-1695" b="-16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53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93431" y="3821624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775520" y="4075695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170142" y="3897053"/>
            <a:ext cx="1205779" cy="28003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63953" y="4177083"/>
            <a:ext cx="117727" cy="8979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663952" y="4177083"/>
            <a:ext cx="1512168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74954" y="4275789"/>
            <a:ext cx="1106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420036" y="836712"/>
            <a:ext cx="3204356" cy="576064"/>
          </a:xfrm>
          <a:prstGeom prst="rect">
            <a:avLst/>
          </a:prstGeom>
          <a:solidFill>
            <a:srgbClr val="7030A0">
              <a:alpha val="1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89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2208" y="188640"/>
            <a:ext cx="9144000" cy="1862916"/>
          </a:xfrm>
        </p:spPr>
        <p:txBody>
          <a:bodyPr/>
          <a:lstStyle/>
          <a:p>
            <a:pPr algn="ctr"/>
            <a:r>
              <a:rPr lang="ru-RU" sz="3200" b="1" i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В точке С со стороны колодки на шкив действует сила нормального давление </a:t>
            </a:r>
            <a:r>
              <a:rPr lang="en-US" sz="3200" b="1" i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Nc</a:t>
            </a:r>
            <a:endParaRPr lang="ru-RU" sz="4000" b="1" i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54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9641" y="3844903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775520" y="4075695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170142" y="3897053"/>
            <a:ext cx="1205779" cy="28003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50163" y="4122043"/>
            <a:ext cx="117727" cy="8979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648814" y="4177083"/>
            <a:ext cx="1512168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74954" y="4275789"/>
            <a:ext cx="1106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18" name="Прямая со стрелкой 17"/>
          <p:cNvCxnSpPr>
            <a:endCxn id="4" idx="0"/>
          </p:cNvCxnSpPr>
          <p:nvPr/>
        </p:nvCxnSpPr>
        <p:spPr>
          <a:xfrm>
            <a:off x="5709026" y="3631419"/>
            <a:ext cx="1" cy="490624"/>
          </a:xfrm>
          <a:prstGeom prst="straightConnector1">
            <a:avLst/>
          </a:prstGeom>
          <a:ln w="349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5709026" y="2420888"/>
            <a:ext cx="1451956" cy="1476164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8029255" y="2051556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Nc</a:t>
            </a:r>
            <a:endParaRPr lang="ru-RU" dirty="0"/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7160982" y="2420888"/>
            <a:ext cx="1137798" cy="0"/>
          </a:xfrm>
          <a:prstGeom prst="line">
            <a:avLst/>
          </a:prstGeom>
          <a:ln w="19050">
            <a:solidFill>
              <a:schemeClr val="accent5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234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1552208" y="188640"/>
                <a:ext cx="9144000" cy="2232249"/>
              </a:xfrm>
            </p:spPr>
            <p:txBody>
              <a:bodyPr/>
              <a:lstStyle/>
              <a:p>
                <a:pPr algn="ctr"/>
                <a:r>
                  <a:rPr lang="ru-RU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В точке С со стороны колодки на шкив действует сила нормального давление </a:t>
                </a:r>
                <a:r>
                  <a:rPr lang="en-US" sz="2800" b="1" i="1" dirty="0" err="1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Nc</a:t>
                </a:r>
                <a:r>
                  <a:rPr lang="ru-RU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.</a:t>
                </a:r>
                <a:br>
                  <a:rPr lang="ru-RU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</a:br>
                <a:r>
                  <a:rPr lang="ru-RU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По закону Кулона : </a:t>
                </a:r>
                <a:r>
                  <a:rPr lang="en-US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ru-RU" sz="2800" b="1" i="1" dirty="0" err="1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тр</a:t>
                </a:r>
                <a:r>
                  <a:rPr lang="ru-RU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2800" b="1" i="1" dirty="0" err="1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f·Nc</a:t>
                </a:r>
                <a:r>
                  <a:rPr lang="en-US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/>
                </a:r>
                <a:br>
                  <a:rPr lang="en-US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</a:br>
                <a:r>
                  <a:rPr lang="en-US" sz="2800" b="1" i="1" dirty="0" err="1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Nc</a:t>
                </a:r>
                <a:r>
                  <a:rPr lang="en-US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𝑭</m:t>
                        </m:r>
                        <m:r>
                          <a:rPr lang="ru-RU" sz="2800" b="1" i="1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тр</m:t>
                        </m:r>
                      </m:num>
                      <m:den>
                        <m:r>
                          <a:rPr lang="en-US" sz="2800" b="1" i="1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𝒇</m:t>
                        </m:r>
                      </m:den>
                    </m:f>
                  </m:oMath>
                </a14:m>
                <a:r>
                  <a:rPr lang="en-US" sz="2800" b="1" i="1" dirty="0">
                    <a:latin typeface="Times New Roman" panose="020206030504050203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𝟒𝟎</m:t>
                        </m:r>
                      </m:num>
                      <m:den>
                        <m:r>
                          <a:rPr lang="en-US" sz="2800" b="1" i="1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  <m:r>
                          <a:rPr lang="en-US" sz="2800" b="1" i="1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1" i="1">
                            <a:latin typeface="Cambria Math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  <m:r>
                      <a:rPr lang="en-US" sz="2800" b="1" i="1">
                        <a:latin typeface="Cambria Math"/>
                        <a:ea typeface="Cambria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latin typeface="Cambria Math"/>
                        <a:ea typeface="Cambria" panose="02040503050406030204" pitchFamily="18" charset="0"/>
                        <a:cs typeface="Times New Roman" panose="02020603050405020304" pitchFamily="18" charset="0"/>
                      </a:rPr>
                      <m:t>𝟏𝟑𝟑</m:t>
                    </m:r>
                    <m:r>
                      <a:rPr lang="en-US" sz="2800" b="1" i="1">
                        <a:latin typeface="Cambria Math"/>
                        <a:ea typeface="Cambria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800" b="1" i="1">
                        <a:latin typeface="Cambria Math"/>
                        <a:ea typeface="Cambria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ru-RU" sz="2800" b="1" i="1">
                        <a:latin typeface="Cambria Math"/>
                        <a:ea typeface="Cambria" panose="02040503050406030204" pitchFamily="18" charset="0"/>
                        <a:cs typeface="Times New Roman" panose="02020603050405020304" pitchFamily="18" charset="0"/>
                      </a:rPr>
                      <m:t>Н</m:t>
                    </m:r>
                  </m:oMath>
                </a14:m>
                <a:endParaRPr lang="ru-RU" sz="2800" b="1" i="1" dirty="0">
                  <a:latin typeface="Times New Roman" panose="020206030504050203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552208" y="188640"/>
                <a:ext cx="9144000" cy="2232249"/>
              </a:xfrm>
              <a:blipFill>
                <a:blip r:embed="rId2"/>
                <a:stretch>
                  <a:fillRect l="-1133" r="-20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55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9641" y="3844903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775520" y="4075695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170142" y="3897053"/>
            <a:ext cx="1205779" cy="28003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50163" y="4122043"/>
            <a:ext cx="117727" cy="8979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648814" y="4177083"/>
            <a:ext cx="1512168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74954" y="4275789"/>
            <a:ext cx="1106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18" name="Прямая со стрелкой 17"/>
          <p:cNvCxnSpPr>
            <a:endCxn id="4" idx="0"/>
          </p:cNvCxnSpPr>
          <p:nvPr/>
        </p:nvCxnSpPr>
        <p:spPr>
          <a:xfrm>
            <a:off x="5709026" y="3631419"/>
            <a:ext cx="1" cy="490624"/>
          </a:xfrm>
          <a:prstGeom prst="straightConnector1">
            <a:avLst/>
          </a:prstGeom>
          <a:ln w="349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5605929" y="3631419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Nc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170141" y="1628800"/>
            <a:ext cx="4100524" cy="792088"/>
          </a:xfrm>
          <a:prstGeom prst="rect">
            <a:avLst/>
          </a:prstGeom>
          <a:solidFill>
            <a:srgbClr val="7030A0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90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1956" y="332657"/>
            <a:ext cx="9144000" cy="2088233"/>
          </a:xfrm>
        </p:spPr>
        <p:txBody>
          <a:bodyPr/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Чтобы определить силу </a:t>
            </a:r>
            <a:r>
              <a:rPr lang="en-US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</a:t>
            </a:r>
            <a:r>
              <a:rPr lang="ru-RU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необходимо рассмотреть равновесие рычага. На рычаг со стороны шкива действует противоположная сила </a:t>
            </a:r>
            <a:r>
              <a:rPr lang="en-US" sz="2800" b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Nc</a:t>
            </a:r>
            <a:r>
              <a:rPr lang="ru-RU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на колодку действует сила трения =силе трения на шкиве, но противоположно направлена.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56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9641" y="3844903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507361" y="3829513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051091" y="3844902"/>
            <a:ext cx="1328551" cy="1183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50163" y="4122043"/>
            <a:ext cx="117727" cy="8979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648814" y="4177083"/>
            <a:ext cx="1512168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74954" y="4275789"/>
            <a:ext cx="1106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18" name="Прямая со стрелкой 17"/>
          <p:cNvCxnSpPr>
            <a:endCxn id="4" idx="0"/>
          </p:cNvCxnSpPr>
          <p:nvPr/>
        </p:nvCxnSpPr>
        <p:spPr>
          <a:xfrm>
            <a:off x="5709026" y="3631419"/>
            <a:ext cx="1" cy="490624"/>
          </a:xfrm>
          <a:prstGeom prst="straightConnector1">
            <a:avLst/>
          </a:prstGeom>
          <a:ln w="349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5605929" y="3631419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Nc</a:t>
            </a:r>
            <a:endParaRPr lang="ru-RU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5709025" y="4537359"/>
            <a:ext cx="0" cy="547826"/>
          </a:xfrm>
          <a:prstGeom prst="straightConnector1">
            <a:avLst/>
          </a:prstGeom>
          <a:ln w="3492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788030" y="447584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N’c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66" y="2813361"/>
            <a:ext cx="328613" cy="71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4" name="Прямая со стрелкой 23"/>
          <p:cNvCxnSpPr/>
          <p:nvPr/>
        </p:nvCxnSpPr>
        <p:spPr>
          <a:xfrm flipH="1">
            <a:off x="4170142" y="4158058"/>
            <a:ext cx="1546527" cy="888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3985263" y="4160094"/>
            <a:ext cx="10915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</a:t>
            </a:r>
          </a:p>
        </p:txBody>
      </p:sp>
    </p:spTree>
    <p:extLst>
      <p:ext uri="{BB962C8B-B14F-4D97-AF65-F5344CB8AC3E}">
        <p14:creationId xmlns:p14="http://schemas.microsoft.com/office/powerpoint/2010/main" val="357885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1956" y="332658"/>
            <a:ext cx="9144000" cy="1656183"/>
          </a:xfrm>
        </p:spPr>
        <p:txBody>
          <a:bodyPr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Составим </a:t>
            </a:r>
            <a:r>
              <a:rPr lang="ru-RU" sz="2800" b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уравнение равновесия </a:t>
            </a:r>
            <a:r>
              <a:rPr lang="ru-RU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рычага для моментов сил относительно точка А, указав реакции в ШНО.</a:t>
            </a:r>
            <a:br>
              <a:rPr lang="ru-RU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57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9641" y="3844903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507361" y="3829513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051091" y="3844902"/>
            <a:ext cx="1328551" cy="1183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50163" y="4122043"/>
            <a:ext cx="117727" cy="8979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648814" y="4177083"/>
            <a:ext cx="1512168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74954" y="4275789"/>
            <a:ext cx="1106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18" name="Прямая со стрелкой 17"/>
          <p:cNvCxnSpPr>
            <a:endCxn id="4" idx="0"/>
          </p:cNvCxnSpPr>
          <p:nvPr/>
        </p:nvCxnSpPr>
        <p:spPr>
          <a:xfrm>
            <a:off x="5709026" y="3631419"/>
            <a:ext cx="1" cy="490624"/>
          </a:xfrm>
          <a:prstGeom prst="straightConnector1">
            <a:avLst/>
          </a:prstGeom>
          <a:ln w="349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5605929" y="3631419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Nc</a:t>
            </a:r>
            <a:endParaRPr lang="ru-RU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5709025" y="4537359"/>
            <a:ext cx="0" cy="547826"/>
          </a:xfrm>
          <a:prstGeom prst="straightConnector1">
            <a:avLst/>
          </a:prstGeom>
          <a:ln w="3492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788030" y="447584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N’c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66" y="2813361"/>
            <a:ext cx="328613" cy="71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4" name="Прямая со стрелкой 23"/>
          <p:cNvCxnSpPr/>
          <p:nvPr/>
        </p:nvCxnSpPr>
        <p:spPr>
          <a:xfrm flipH="1">
            <a:off x="4170142" y="4158058"/>
            <a:ext cx="1546527" cy="888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3985263" y="4160094"/>
            <a:ext cx="10915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</a:t>
            </a:r>
          </a:p>
        </p:txBody>
      </p:sp>
    </p:spTree>
    <p:extLst>
      <p:ext uri="{BB962C8B-B14F-4D97-AF65-F5344CB8AC3E}">
        <p14:creationId xmlns:p14="http://schemas.microsoft.com/office/powerpoint/2010/main" val="70320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1956" y="332658"/>
            <a:ext cx="9144000" cy="1656183"/>
          </a:xfrm>
        </p:spPr>
        <p:txBody>
          <a:bodyPr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Составим уравнение равновесия для рычага для моментов сил относительно точка А, указав реакции в ШНО.</a:t>
            </a:r>
            <a:br>
              <a:rPr lang="ru-RU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58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9641" y="3844903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507361" y="3829513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051091" y="3844902"/>
            <a:ext cx="1328551" cy="1183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50163" y="4122043"/>
            <a:ext cx="117727" cy="8979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648814" y="4177083"/>
            <a:ext cx="1512168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74954" y="4275789"/>
            <a:ext cx="1106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18" name="Прямая со стрелкой 17"/>
          <p:cNvCxnSpPr>
            <a:endCxn id="4" idx="0"/>
          </p:cNvCxnSpPr>
          <p:nvPr/>
        </p:nvCxnSpPr>
        <p:spPr>
          <a:xfrm>
            <a:off x="5709026" y="3631419"/>
            <a:ext cx="1" cy="490624"/>
          </a:xfrm>
          <a:prstGeom prst="straightConnector1">
            <a:avLst/>
          </a:prstGeom>
          <a:ln w="349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5605929" y="3631419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Nc</a:t>
            </a:r>
            <a:endParaRPr lang="ru-RU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5709025" y="4537359"/>
            <a:ext cx="0" cy="547826"/>
          </a:xfrm>
          <a:prstGeom prst="straightConnector1">
            <a:avLst/>
          </a:prstGeom>
          <a:ln w="3492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788030" y="447584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N’c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66" y="2813361"/>
            <a:ext cx="328613" cy="71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4" name="Прямая со стрелкой 23"/>
          <p:cNvCxnSpPr/>
          <p:nvPr/>
        </p:nvCxnSpPr>
        <p:spPr>
          <a:xfrm flipH="1">
            <a:off x="4170142" y="4158058"/>
            <a:ext cx="1546527" cy="888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3985263" y="4160094"/>
            <a:ext cx="10915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</a:t>
            </a:r>
          </a:p>
        </p:txBody>
      </p:sp>
      <p:grpSp>
        <p:nvGrpSpPr>
          <p:cNvPr id="28" name="Группа 27"/>
          <p:cNvGrpSpPr/>
          <p:nvPr/>
        </p:nvGrpSpPr>
        <p:grpSpPr>
          <a:xfrm>
            <a:off x="8335744" y="2526380"/>
            <a:ext cx="1000616" cy="1112343"/>
            <a:chOff x="6811744" y="2526379"/>
            <a:chExt cx="1000616" cy="1112343"/>
          </a:xfrm>
        </p:grpSpPr>
        <p:cxnSp>
          <p:nvCxnSpPr>
            <p:cNvPr id="17" name="Прямая со стрелкой 16"/>
            <p:cNvCxnSpPr/>
            <p:nvPr/>
          </p:nvCxnSpPr>
          <p:spPr>
            <a:xfrm flipV="1">
              <a:off x="6811744" y="2526379"/>
              <a:ext cx="0" cy="1105040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 стрелкой 22"/>
            <p:cNvCxnSpPr/>
            <p:nvPr/>
          </p:nvCxnSpPr>
          <p:spPr>
            <a:xfrm flipV="1">
              <a:off x="6811744" y="3631419"/>
              <a:ext cx="1000616" cy="7303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/>
          <p:cNvSpPr txBox="1"/>
          <p:nvPr/>
        </p:nvSpPr>
        <p:spPr>
          <a:xfrm>
            <a:off x="8385534" y="2341713"/>
            <a:ext cx="611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120337" y="3215920"/>
            <a:ext cx="611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23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1956" y="332658"/>
            <a:ext cx="9144000" cy="1152127"/>
          </a:xfrm>
        </p:spPr>
        <p:txBody>
          <a:bodyPr/>
          <a:lstStyle/>
          <a:p>
            <a:pPr algn="ctr"/>
            <a:r>
              <a:rPr lang="el-GR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Σ</a:t>
            </a:r>
            <a:r>
              <a:rPr lang="ru-RU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А = </a:t>
            </a:r>
            <a:r>
              <a:rPr lang="en-US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F·(</a:t>
            </a:r>
            <a:r>
              <a:rPr lang="en-US" sz="2800" b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a+b</a:t>
            </a:r>
            <a:r>
              <a:rPr lang="en-US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) </a:t>
            </a:r>
            <a:r>
              <a:rPr lang="en-US" sz="20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– </a:t>
            </a:r>
            <a:r>
              <a:rPr lang="en-US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</a:t>
            </a:r>
            <a:r>
              <a:rPr lang="en-US" sz="2800" b="1" baseline="300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/</a:t>
            </a:r>
            <a:r>
              <a:rPr lang="en-US" sz="2000" b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c·</a:t>
            </a:r>
            <a:r>
              <a:rPr lang="en-US" sz="2800" b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</a:t>
            </a:r>
            <a:r>
              <a:rPr lang="en-US" sz="20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</a:t>
            </a:r>
            <a:r>
              <a:rPr lang="ru-RU" sz="1800" b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тр</a:t>
            </a:r>
            <a:r>
              <a:rPr lang="ru-RU" sz="1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кол </a:t>
            </a:r>
            <a:r>
              <a:rPr lang="ru-RU" sz="20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·</a:t>
            </a:r>
            <a:r>
              <a:rPr lang="ru-RU" sz="28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= 0</a:t>
            </a:r>
            <a:r>
              <a:rPr lang="en-US" sz="20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F=………………….</a:t>
            </a:r>
            <a:endParaRPr lang="ru-RU" sz="3200" b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59</a:t>
            </a:fld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 bwMode="auto">
          <a:xfrm>
            <a:off x="3791745" y="2420888"/>
            <a:ext cx="4584469" cy="378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2597" y="2526380"/>
            <a:ext cx="3275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F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8184232" y="371703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7981283" y="3488405"/>
            <a:ext cx="634997" cy="688679"/>
            <a:chOff x="6457282" y="3488404"/>
            <a:chExt cx="634997" cy="68867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761" t="76901" r="14289" b="15711"/>
            <a:stretch/>
          </p:blipFill>
          <p:spPr bwMode="auto">
            <a:xfrm>
              <a:off x="6457282" y="3683196"/>
              <a:ext cx="634997" cy="4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6876256" y="3488404"/>
              <a:ext cx="216023" cy="300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762657" y="332737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5744" y="316975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9641" y="3844903"/>
            <a:ext cx="38824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/>
              <a:t>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4898" y="6007890"/>
            <a:ext cx="3731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Тормозной шкив насажен на вал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(О) (ШНО)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6312024" y="5301208"/>
            <a:ext cx="1440160" cy="706682"/>
          </a:xfrm>
          <a:prstGeom prst="straightConnector1">
            <a:avLst/>
          </a:prstGeom>
          <a:ln w="2222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507361" y="3829513"/>
            <a:ext cx="2662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Тормозная колодка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4051091" y="3844902"/>
            <a:ext cx="1328551" cy="1183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5650163" y="4122043"/>
            <a:ext cx="117727" cy="8979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648814" y="4177083"/>
            <a:ext cx="1512168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74954" y="4275789"/>
            <a:ext cx="1106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18" name="Прямая со стрелкой 17"/>
          <p:cNvCxnSpPr>
            <a:endCxn id="4" idx="0"/>
          </p:cNvCxnSpPr>
          <p:nvPr/>
        </p:nvCxnSpPr>
        <p:spPr>
          <a:xfrm>
            <a:off x="5709026" y="3631419"/>
            <a:ext cx="1" cy="490624"/>
          </a:xfrm>
          <a:prstGeom prst="straightConnector1">
            <a:avLst/>
          </a:prstGeom>
          <a:ln w="349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5605929" y="3631419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Nc</a:t>
            </a:r>
            <a:endParaRPr lang="ru-RU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5709025" y="4537359"/>
            <a:ext cx="0" cy="547826"/>
          </a:xfrm>
          <a:prstGeom prst="straightConnector1">
            <a:avLst/>
          </a:prstGeom>
          <a:ln w="3492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788030" y="447584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N’c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66" y="2813361"/>
            <a:ext cx="328613" cy="71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4" name="Прямая со стрелкой 23"/>
          <p:cNvCxnSpPr/>
          <p:nvPr/>
        </p:nvCxnSpPr>
        <p:spPr>
          <a:xfrm flipH="1">
            <a:off x="4170142" y="4158058"/>
            <a:ext cx="1546527" cy="888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3985263" y="4160094"/>
            <a:ext cx="10915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</a:t>
            </a:r>
          </a:p>
        </p:txBody>
      </p:sp>
    </p:spTree>
    <p:extLst>
      <p:ext uri="{BB962C8B-B14F-4D97-AF65-F5344CB8AC3E}">
        <p14:creationId xmlns:p14="http://schemas.microsoft.com/office/powerpoint/2010/main" val="71939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1315616"/>
          </a:xfrm>
        </p:spPr>
        <p:txBody>
          <a:bodyPr/>
          <a:lstStyle/>
          <a:p>
            <a:pPr algn="ctr"/>
            <a:r>
              <a:rPr lang="ru-RU" dirty="0" smtClean="0"/>
              <a:t>Самостоятельно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 вариант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60</a:t>
            </a:fld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872" y="2060848"/>
            <a:ext cx="4898808" cy="3786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75520" y="2420888"/>
            <a:ext cx="23762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 Р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10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мм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1200 мм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b= 800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мм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= 150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мм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 = 7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Н·м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= 0,2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73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2 вариант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14D51D-57B2-4DB8-868D-F6393CCCACAE}" type="slidenum">
              <a:rPr lang="ru-RU" smtClean="0"/>
              <a:pPr>
                <a:defRPr/>
              </a:pPr>
              <a:t>61</a:t>
            </a:fld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2132857"/>
            <a:ext cx="5248428" cy="399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19536" y="2492896"/>
            <a:ext cx="21602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Найти Р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15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мм</a:t>
            </a:r>
          </a:p>
          <a:p>
            <a:pPr lvl="0"/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450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мм</a:t>
            </a:r>
          </a:p>
          <a:p>
            <a:pPr lvl="0"/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c= 750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мм</a:t>
            </a:r>
          </a:p>
          <a:p>
            <a:pPr lvl="0"/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 = 150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мм</a:t>
            </a:r>
          </a:p>
          <a:p>
            <a:pPr lvl="0"/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 = 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Н·м</a:t>
            </a:r>
            <a:endParaRPr lang="ru-RU" sz="3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 = 0,2</a:t>
            </a:r>
            <a:endParaRPr lang="ru-RU" sz="3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38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ксел">
  <a:themeElements>
    <a:clrScheme name="Пиксел 9">
      <a:dk1>
        <a:srgbClr val="000000"/>
      </a:dk1>
      <a:lt1>
        <a:srgbClr val="FFFFFF"/>
      </a:lt1>
      <a:dk2>
        <a:srgbClr val="000000"/>
      </a:dk2>
      <a:lt2>
        <a:srgbClr val="440044"/>
      </a:lt2>
      <a:accent1>
        <a:srgbClr val="FFCCCC"/>
      </a:accent1>
      <a:accent2>
        <a:srgbClr val="790571"/>
      </a:accent2>
      <a:accent3>
        <a:srgbClr val="FFFFFF"/>
      </a:accent3>
      <a:accent4>
        <a:srgbClr val="000000"/>
      </a:accent4>
      <a:accent5>
        <a:srgbClr val="FFE2E2"/>
      </a:accent5>
      <a:accent6>
        <a:srgbClr val="6D0466"/>
      </a:accent6>
      <a:hlink>
        <a:srgbClr val="993366"/>
      </a:hlink>
      <a:folHlink>
        <a:srgbClr val="9F839F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1500</TotalTime>
  <Words>2246</Words>
  <Application>Microsoft Office PowerPoint</Application>
  <PresentationFormat>Произвольный</PresentationFormat>
  <Paragraphs>374</Paragraphs>
  <Slides>61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61</vt:i4>
      </vt:variant>
    </vt:vector>
  </HeadingPairs>
  <TitlesOfParts>
    <vt:vector size="64" baseType="lpstr">
      <vt:lpstr>Пиксел</vt:lpstr>
      <vt:lpstr>Equation</vt:lpstr>
      <vt:lpstr>Формула</vt:lpstr>
      <vt:lpstr>Трение скольжения. Трение качения. Законы Кулона</vt:lpstr>
      <vt:lpstr>Актуализация знаний:</vt:lpstr>
      <vt:lpstr>Перечень вопросов для изучения:</vt:lpstr>
      <vt:lpstr>1. Понятие трения. Виды трения.</vt:lpstr>
      <vt:lpstr>Презентация PowerPoint</vt:lpstr>
      <vt:lpstr>Презентация PowerPoint</vt:lpstr>
      <vt:lpstr>Причиной всякого изменения скорости движения (в данном случае уменьшения) является сила. Значит, на движущееся тело действует сила.</vt:lpstr>
      <vt:lpstr>Презентация PowerPoint</vt:lpstr>
      <vt:lpstr>Причины  трения</vt:lpstr>
      <vt:lpstr>ВИДЫ ТРЕНИЯ</vt:lpstr>
      <vt:lpstr>Трение – явление чрезвычайно распространенное в природе и имеющее большое значение</vt:lpstr>
      <vt:lpstr>Трение покоя</vt:lpstr>
      <vt:lpstr>Трение скольжения</vt:lpstr>
      <vt:lpstr>Трение качения</vt:lpstr>
      <vt:lpstr>Сила трения – это сила, с которой тело сопротивляется движению.  </vt:lpstr>
      <vt:lpstr>Опыты Леонардо да Винчи</vt:lpstr>
      <vt:lpstr>Сравнение сил трения скольжения, качения и веса тела </vt:lpstr>
      <vt:lpstr>Изучение зависимости силы трения скольжения от рода трущихся поверхностей</vt:lpstr>
      <vt:lpstr>Изучение зависимости силы трения скольжения от давления и независимости от площади трущихся поверхностей</vt:lpstr>
      <vt:lpstr>Трение: полезно или вредно?</vt:lpstr>
      <vt:lpstr>2. Использование шариковых и роликовых подшипников</vt:lpstr>
      <vt:lpstr>2. Трение покоя.</vt:lpstr>
      <vt:lpstr>Трение покоя</vt:lpstr>
      <vt:lpstr>Трение покоя</vt:lpstr>
      <vt:lpstr>3.Трение скольжения.</vt:lpstr>
      <vt:lpstr>Трением скольжения называется трение движения, при котором скорости тел в точке касания различны по значению и (или) направлению. </vt:lpstr>
      <vt:lpstr>Презентация PowerPoint</vt:lpstr>
      <vt:lpstr>4.Законы Кулона.</vt:lpstr>
      <vt:lpstr>В XVIII веке французские ученые Гийом Амонтон (1663-1705), а затем Шарль Огюстен Кулон (1736-1806) провели фундаментальные исследования в области трения, и на основе их сформулировали три основных закона трения скольжения, которые обычно называют законами Кулона. </vt:lpstr>
      <vt:lpstr>1-й закон Кулона </vt:lpstr>
      <vt:lpstr>2-й закон Кулона </vt:lpstr>
      <vt:lpstr>f = Fтр/N    или    Fтр = f∙N </vt:lpstr>
      <vt:lpstr> Рассмотрим состояние предельного равновесия при наличии сил трения</vt:lpstr>
      <vt:lpstr>Полная предельная реакция R составляет с нормалью к опорной поверхности некоторый угол. Максимальное значение этого угла (достигает в момент начала относительного движения) называется углом трения и обозначается α. </vt:lpstr>
      <vt:lpstr>Если коэффициент трения скольжения одинаков для всех направлений движения, то множество (геометрическое место) полных реакций образует круговой конус, который называется конусом трения</vt:lpstr>
      <vt:lpstr>3-й закон Кулона </vt:lpstr>
      <vt:lpstr>Презентация PowerPoint</vt:lpstr>
      <vt:lpstr>Трение на наклонной плоскости</vt:lpstr>
      <vt:lpstr>Пример   Брус АВ весом P опирается на гладкую стену и шероховатый пол. f=0,15. Определить угол α при равновесии бруса.</vt:lpstr>
      <vt:lpstr>Запомни!</vt:lpstr>
      <vt:lpstr>Запомни!</vt:lpstr>
      <vt:lpstr>Запомни!</vt:lpstr>
      <vt:lpstr>Запомни!</vt:lpstr>
      <vt:lpstr>Домашнее задание:</vt:lpstr>
      <vt:lpstr>Шевели мозгами…</vt:lpstr>
      <vt:lpstr>Домашние опыты с катушкой ниток</vt:lpstr>
      <vt:lpstr>Задача: определить, при каком значении силы F вал в тормозном устройстве не будет вращаться.</vt:lpstr>
      <vt:lpstr>Дано: a=1100мм; b=500мм; с=100мм; R=125мм; М=5 Н·м; f=0,3      АВ - рычаг Найти : F - ?</vt:lpstr>
      <vt:lpstr>Точка С – точка соприкосновения  шкива и колодки Условие остановки шкива- М(Fтр маx)=М на валу</vt:lpstr>
      <vt:lpstr>Куда направлена сила трения,  действующая на шкив?</vt:lpstr>
      <vt:lpstr>Куда направлена сила трения,  действующая на шкив?</vt:lpstr>
      <vt:lpstr>Как определить момент силы трения, действующей на шкив?</vt:lpstr>
      <vt:lpstr>М(Fтр маx)= Fтр·R условие равновесия: М на валу=Fтр·R Fтр = M/R =5/(0,125)=40н</vt:lpstr>
      <vt:lpstr>В точке С со стороны колодки на шкив действует сила нормального давление Nc</vt:lpstr>
      <vt:lpstr>В точке С со стороны колодки на шкив действует сила нормального давление Nc. По закону Кулона : Fтр=f·Nc Nc = Fтр/f = 40/(0,3)=133,3Н</vt:lpstr>
      <vt:lpstr>Чтобы определить силу F необходимо рассмотреть равновесие рычага. На рычаг со стороны шкива действует противоположная сила Nc, на колодку действует сила трения =силе трения на шкиве, но противоположно направлена.</vt:lpstr>
      <vt:lpstr>Составим уравнение равновесия рычага для моментов сил относительно точка А, указав реакции в ШНО. </vt:lpstr>
      <vt:lpstr>Составим уравнение равновесия для рычага для моментов сил относительно точка А, указав реакции в ШНО. </vt:lpstr>
      <vt:lpstr>ΣМА = F·(a+b) – N/c·a – Fтр кол ·с = 0 F=………………….</vt:lpstr>
      <vt:lpstr>Самостоятельно  1 вариант</vt:lpstr>
      <vt:lpstr>2 вариант</vt:lpstr>
    </vt:vector>
  </TitlesOfParts>
  <Company>HomeLab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Связь между силой тяжести и массой.</dc:title>
  <dc:creator>User</dc:creator>
  <cp:lastModifiedBy>USER</cp:lastModifiedBy>
  <cp:revision>64</cp:revision>
  <dcterms:created xsi:type="dcterms:W3CDTF">2009-10-04T16:36:20Z</dcterms:created>
  <dcterms:modified xsi:type="dcterms:W3CDTF">2026-01-26T09:54:25Z</dcterms:modified>
</cp:coreProperties>
</file>