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Pinyon Script"/>
      <p:regular r:id="rId33"/>
    </p:embeddedFont>
    <p:embeddedFont>
      <p:font typeface="Constantia"/>
      <p:regular r:id="rId34"/>
      <p:bold r:id="rId35"/>
      <p:italic r:id="rId36"/>
      <p:boldItalic r:id="rId37"/>
    </p:embeddedFont>
    <p:embeddedFont>
      <p:font typeface="Arimo"/>
      <p:regular r:id="rId38"/>
      <p:bold r:id="rId39"/>
      <p:italic r:id="rId40"/>
      <p:boldItalic r:id="rId41"/>
    </p:embeddedFont>
    <p:embeddedFont>
      <p:font typeface="Tahoma"/>
      <p:regular r:id="rId42"/>
      <p:bold r:id="rId43"/>
    </p:embeddedFont>
    <p:embeddedFont>
      <p:font typeface="Libre Baskerville"/>
      <p:regular r:id="rId44"/>
      <p:bold r:id="rId45"/>
      <p:italic r:id="rId46"/>
    </p:embeddedFont>
    <p:embeddedFont>
      <p:font typeface="Book Antiqu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85DA932-9561-4235-A899-8C2C92652902}">
  <a:tblStyle styleId="{685DA932-9561-4235-A899-8C2C92652902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italic.fntdata"/><Relationship Id="rId42" Type="http://schemas.openxmlformats.org/officeDocument/2006/relationships/font" Target="fonts/Tahoma-regular.fntdata"/><Relationship Id="rId41" Type="http://schemas.openxmlformats.org/officeDocument/2006/relationships/font" Target="fonts/Arimo-boldItalic.fntdata"/><Relationship Id="rId44" Type="http://schemas.openxmlformats.org/officeDocument/2006/relationships/font" Target="fonts/LibreBaskerville-regular.fntdata"/><Relationship Id="rId43" Type="http://schemas.openxmlformats.org/officeDocument/2006/relationships/font" Target="fonts/Tahoma-bold.fntdata"/><Relationship Id="rId46" Type="http://schemas.openxmlformats.org/officeDocument/2006/relationships/font" Target="fonts/LibreBaskerville-italic.fntdata"/><Relationship Id="rId45" Type="http://schemas.openxmlformats.org/officeDocument/2006/relationships/font" Target="fonts/LibreBaskervill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ookAntiqua-bold.fntdata"/><Relationship Id="rId47" Type="http://schemas.openxmlformats.org/officeDocument/2006/relationships/font" Target="fonts/BookAntiqua-regular.fntdata"/><Relationship Id="rId49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PinyonScript-regular.fntdata"/><Relationship Id="rId32" Type="http://schemas.openxmlformats.org/officeDocument/2006/relationships/slide" Target="slides/slide27.xml"/><Relationship Id="rId35" Type="http://schemas.openxmlformats.org/officeDocument/2006/relationships/font" Target="fonts/Constantia-bold.fntdata"/><Relationship Id="rId34" Type="http://schemas.openxmlformats.org/officeDocument/2006/relationships/font" Target="fonts/Constantia-regular.fntdata"/><Relationship Id="rId37" Type="http://schemas.openxmlformats.org/officeDocument/2006/relationships/font" Target="fonts/Constantia-boldItalic.fntdata"/><Relationship Id="rId36" Type="http://schemas.openxmlformats.org/officeDocument/2006/relationships/font" Target="fonts/Constantia-italic.fntdata"/><Relationship Id="rId39" Type="http://schemas.openxmlformats.org/officeDocument/2006/relationships/font" Target="fonts/Arimo-bold.fntdata"/><Relationship Id="rId38" Type="http://schemas.openxmlformats.org/officeDocument/2006/relationships/font" Target="fonts/Arim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Заголовок раздела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 слайд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Заголовок и таблица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альный заголовок и текст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Рисунок с подписью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Объект с подписью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838200" y="457200"/>
            <a:ext cx="77724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ru-RU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94" name="Shape 94"/>
          <p:cNvSpPr txBox="1"/>
          <p:nvPr/>
        </p:nvSpPr>
        <p:spPr>
          <a:xfrm>
            <a:off x="3429000" y="4343400"/>
            <a:ext cx="5029199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Вас приветствует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учительница математики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МБОУ «Урмарская СОШ им.Г.Е.Егорова»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1" lang="ru-RU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Александрова Зоя Ивановна</a:t>
            </a:r>
          </a:p>
        </p:txBody>
      </p:sp>
      <p:sp>
        <p:nvSpPr>
          <p:cNvPr id="95" name="Shape 95"/>
          <p:cNvSpPr/>
          <p:nvPr/>
        </p:nvSpPr>
        <p:spPr>
          <a:xfrm>
            <a:off x="36511" y="560387"/>
            <a:ext cx="9144000" cy="151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F4"/>
              </a:buClr>
              <a:buSzPct val="25000"/>
              <a:buFont typeface="Arial"/>
              <a:buNone/>
            </a:pPr>
            <a:r>
              <a:rPr b="1" i="0" lang="ru-RU" sz="5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Математика вокруг нас</a:t>
            </a:r>
          </a:p>
        </p:txBody>
      </p:sp>
      <p:pic>
        <p:nvPicPr>
          <p:cNvPr descr="Зоя Ивановна1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429000"/>
            <a:ext cx="2362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876800" y="2133600"/>
            <a:ext cx="3962399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Моим дорогим учителям </a:t>
            </a:r>
            <a:r>
              <a:rPr b="0" i="0" lang="ru-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Моргаушской средней школы</a:t>
            </a:r>
            <a: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сегодняшний урок посвящается …</a:t>
            </a:r>
            <a:b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990600" y="457200"/>
            <a:ext cx="65532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ru-RU" sz="4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Физкультминутка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219200" y="1484312"/>
            <a:ext cx="7086600" cy="461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6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Мы сидели и писали,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Мышцы тела все устали.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А теперь тихонько встали,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Подтянулись и зевнули,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Спинки дружно все прогнули,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Повернулись вправо, влево-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40AC2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rgbClr val="240AC2"/>
                </a:solidFill>
                <a:latin typeface="Arial"/>
                <a:ea typeface="Arial"/>
                <a:cs typeface="Arial"/>
                <a:sym typeface="Arial"/>
              </a:rPr>
              <a:t>     Стало гибким наше тело.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240AC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2819400"/>
            <a:ext cx="8229600" cy="330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Два участка земли одинаковой площади обнесены забором. Первый участок имеет форму квадрата со стороной 20м, а второй участок имеет форму прямоугольника, длина которого 25м. На каком участке забор длиннее и на сколько?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1)20*20=400;   2)400:25=16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3) Р=4*20=80  4) Р=2*(25+16)=82    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5) 82-80=2(м)     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Ответ: на втором участке длиннее на 2 м 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zgorod1_3.jpg" id="184" name="Shape 18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648199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233312.wmf"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304800"/>
            <a:ext cx="2895600" cy="2330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bor-potfolio (6)" id="186" name="Shape 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304800"/>
            <a:ext cx="3809999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4572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38200" lvl="0" marL="838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1.    Согласны ли вы с утверждением  </a:t>
            </a:r>
            <a:r>
              <a:rPr b="0" i="0" lang="ru-RU" sz="2400" u="none" cap="none" strike="noStrike">
                <a:solidFill>
                  <a:srgbClr val="2306FA"/>
                </a:solidFill>
                <a:latin typeface="Arial"/>
                <a:ea typeface="Arial"/>
                <a:cs typeface="Arial"/>
                <a:sym typeface="Arial"/>
              </a:rPr>
              <a:t>«Если участки имеют равные площади , то они огорожены заборами одинаковой длины?»</a:t>
            </a:r>
            <a: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Подтвердите свое мнение примерами</a:t>
            </a:r>
            <a:r>
              <a:rPr b="0" i="0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838200" y="2667000"/>
            <a:ext cx="7619999" cy="3276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P=2*(a + b)           S=a*b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S=1200м²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209800" y="152400"/>
            <a:ext cx="5257799" cy="698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 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33400" y="1066800"/>
            <a:ext cx="8153399" cy="1930399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2306FA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35921">
              <a:schemeClr val="lt2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Работа1.</a:t>
            </a:r>
            <a:r>
              <a:rPr b="1" i="0" lang="ru-RU" sz="20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Исследование прямоугольников данной  площади</a:t>
            </a:r>
            <a:r>
              <a:rPr b="1" i="0" lang="ru-RU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Какой величины должна быть длина и ширина участка     площадью   12 соток, чтобы   поставить изгородь  с наименьшими расходами?  (т.е наименьшей длины?)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914400" y="3124200"/>
            <a:ext cx="23622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S=1200м²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49262" y="3071811"/>
            <a:ext cx="236536" cy="869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 Antiqua"/>
              <a:buNone/>
            </a:pP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428625" y="4038600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 Antiqua"/>
              <a:buNone/>
            </a:pPr>
            <a:r>
              <a:rPr b="0" i="0" lang="ru-RU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</a:t>
            </a: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581400" y="3429000"/>
            <a:ext cx="4038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ook Antiqua"/>
              <a:buNone/>
            </a:pPr>
            <a:r>
              <a:rPr b="0" i="0" lang="ru-RU" sz="1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P=2*(a + b)</a:t>
            </a:r>
            <a:r>
              <a:rPr b="0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S=a*b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1524000" y="6858000"/>
            <a:ext cx="731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204" name="Shape 204"/>
          <p:cNvGraphicFramePr/>
          <p:nvPr/>
        </p:nvGraphicFramePr>
        <p:xfrm>
          <a:off x="1714500" y="42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243000"/>
                <a:gridCol w="1243000"/>
                <a:gridCol w="1243000"/>
                <a:gridCol w="1243000"/>
                <a:gridCol w="1243000"/>
              </a:tblGrid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 cap="none" strike="noStrik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5" name="Shape 205"/>
          <p:cNvSpPr/>
          <p:nvPr/>
        </p:nvSpPr>
        <p:spPr>
          <a:xfrm>
            <a:off x="1371600" y="207962"/>
            <a:ext cx="6419850" cy="92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5000"/>
              <a:buFont typeface="Arial"/>
              <a:buNone/>
            </a:pPr>
            <a:r>
              <a:rPr b="1" i="0" lang="ru-RU" sz="44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Наши исследования</a:t>
            </a:r>
          </a:p>
        </p:txBody>
      </p:sp>
      <p:graphicFrame>
        <p:nvGraphicFramePr>
          <p:cNvPr id="206" name="Shape 206"/>
          <p:cNvGraphicFramePr/>
          <p:nvPr/>
        </p:nvGraphicFramePr>
        <p:xfrm>
          <a:off x="2971800" y="426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243000"/>
                <a:gridCol w="1243000"/>
                <a:gridCol w="1243000"/>
              </a:tblGrid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7" name="Shape 207"/>
          <p:cNvGraphicFramePr/>
          <p:nvPr/>
        </p:nvGraphicFramePr>
        <p:xfrm>
          <a:off x="2971800" y="487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219200"/>
                <a:gridCol w="1266825"/>
                <a:gridCol w="1243000"/>
              </a:tblGrid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8" name="Shape 208"/>
          <p:cNvGraphicFramePr/>
          <p:nvPr/>
        </p:nvGraphicFramePr>
        <p:xfrm>
          <a:off x="2971800" y="541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243000"/>
                <a:gridCol w="1243000"/>
                <a:gridCol w="1243000"/>
              </a:tblGrid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           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400" u="none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4294967295" type="ctrTitle"/>
          </p:nvPr>
        </p:nvSpPr>
        <p:spPr>
          <a:xfrm>
            <a:off x="4724400" y="2822575"/>
            <a:ext cx="4175125" cy="36750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252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РЕШИВ ЭТУ ЗАДАЧУ ИЗ УЧЕБНИКА ПО АЛГЕБРЕ, МНЕ ЗАХОТЕЛОСЬ УЗНАТЬ, ВО СКОЛЬКО ОБОЙДЕТСЯ ИЗГОРОДЬ НА УЧАСТОК ЗЕМЛИ 50 НА 30 МЕТРОВ</a:t>
            </a:r>
          </a:p>
        </p:txBody>
      </p:sp>
      <p:sp>
        <p:nvSpPr>
          <p:cNvPr id="214" name="Shape 214"/>
          <p:cNvSpPr txBox="1"/>
          <p:nvPr>
            <p:ph idx="4294967295" type="subTitle"/>
          </p:nvPr>
        </p:nvSpPr>
        <p:spPr>
          <a:xfrm>
            <a:off x="285750" y="381000"/>
            <a:ext cx="8501061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№1288</a:t>
            </a:r>
          </a:p>
          <a:p>
            <a:pPr indent="-609600" lvl="0" marL="6096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Согласны ли вы с утверждением </a:t>
            </a:r>
            <a:r>
              <a:rPr b="0" i="0" lang="ru-RU" sz="2400" u="none">
                <a:solidFill>
                  <a:srgbClr val="2306FA"/>
                </a:solidFill>
                <a:latin typeface="Arial"/>
                <a:ea typeface="Arial"/>
                <a:cs typeface="Arial"/>
                <a:sym typeface="Arial"/>
              </a:rPr>
              <a:t>«Если участки огорожены заборами одинаковой длины ,то площади этих участков равны?»</a:t>
            </a: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Подтвердите свое мнение примерами.</a:t>
            </a:r>
          </a:p>
        </p:txBody>
      </p:sp>
      <p:pic>
        <p:nvPicPr>
          <p:cNvPr descr="участок под картошку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0"/>
            <a:ext cx="7467600" cy="408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667000" y="0"/>
            <a:ext cx="4267199" cy="685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B2B2B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Arial"/>
              </a:rPr>
              <a:t>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33400" y="1219200"/>
            <a:ext cx="8229600" cy="180657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folHlink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ru-RU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2</a:t>
            </a:r>
            <a:r>
              <a:rPr b="1" i="0" lang="ru-RU" sz="240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b="1" i="0" lang="ru-RU" sz="2400" u="none">
                <a:solidFill>
                  <a:srgbClr val="2306F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  площади прямоугольника  данного периметра.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Допустим длина изгороди </a:t>
            </a:r>
            <a:r>
              <a:rPr b="1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P=</a:t>
            </a: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160 м. Какую площадь может    иметь участок?    </a:t>
            </a:r>
            <a:r>
              <a:rPr b="1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</a:t>
            </a:r>
            <a:r>
              <a:rPr b="1" i="0" lang="ru-RU" sz="2800" u="non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P=</a:t>
            </a:r>
            <a:r>
              <a:rPr b="1" i="0" lang="ru-RU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2*(</a:t>
            </a:r>
            <a:r>
              <a:rPr b="1" i="0" lang="ru-RU" sz="2800" u="none">
                <a:solidFill>
                  <a:schemeClr val="accent2"/>
                </a:solidFill>
                <a:latin typeface="Book Antiqua"/>
                <a:ea typeface="Book Antiqua"/>
                <a:cs typeface="Book Antiqua"/>
                <a:sym typeface="Book Antiqua"/>
              </a:rPr>
              <a:t>a + b) ;     S=a * b</a:t>
            </a:r>
          </a:p>
        </p:txBody>
      </p:sp>
      <p:graphicFrame>
        <p:nvGraphicFramePr>
          <p:cNvPr id="222" name="Shape 222"/>
          <p:cNvGraphicFramePr/>
          <p:nvPr/>
        </p:nvGraphicFramePr>
        <p:xfrm>
          <a:off x="1357312" y="34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7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P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7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a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7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b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7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23" name="Shape 223"/>
          <p:cNvSpPr/>
          <p:nvPr/>
        </p:nvSpPr>
        <p:spPr>
          <a:xfrm>
            <a:off x="3127375" y="201611"/>
            <a:ext cx="5553074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F3F7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B9F3F7"/>
                </a:solidFill>
                <a:latin typeface="Arial"/>
                <a:ea typeface="Arial"/>
                <a:cs typeface="Arial"/>
                <a:sym typeface="Arial"/>
              </a:rPr>
              <a:t>Исследование продолжается</a:t>
            </a:r>
          </a:p>
        </p:txBody>
      </p:sp>
      <p:graphicFrame>
        <p:nvGraphicFramePr>
          <p:cNvPr id="224" name="Shape 224"/>
          <p:cNvGraphicFramePr/>
          <p:nvPr/>
        </p:nvGraphicFramePr>
        <p:xfrm>
          <a:off x="2438400" y="487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079500"/>
                <a:gridCol w="1079500"/>
                <a:gridCol w="1079500"/>
                <a:gridCol w="1079500"/>
              </a:tblGrid>
              <a:tr h="72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5" name="Shape 225"/>
          <p:cNvGraphicFramePr/>
          <p:nvPr/>
        </p:nvGraphicFramePr>
        <p:xfrm>
          <a:off x="2438400" y="556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1079500"/>
                <a:gridCol w="1079500"/>
                <a:gridCol w="1079500"/>
                <a:gridCol w="1079500"/>
              </a:tblGrid>
              <a:tr h="76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1200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1375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Book Antiqua"/>
                        <a:buNone/>
                      </a:pPr>
                      <a:r>
                        <a:rPr b="1" i="0" lang="ru-RU" sz="2000" u="non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1575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524000" y="0"/>
            <a:ext cx="6019799" cy="962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000099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  <a:solidFill>
                  <a:srgbClr val="33CCFF"/>
                </a:solidFill>
                <a:latin typeface="Impact"/>
              </a:rPr>
              <a:t> 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04800" y="2209800"/>
            <a:ext cx="8001000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ru-RU" sz="3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Мы пришли к замечательному выводу: если  участок  прямоугольной формы является </a:t>
            </a:r>
            <a:r>
              <a:rPr b="1" i="1" lang="ru-RU" sz="32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квадратом</a:t>
            </a:r>
            <a:r>
              <a:rPr b="1" i="1" lang="ru-RU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0" lang="ru-RU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то он имеет наибольшую площадь с наименьшим периметром!!!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81000"/>
            <a:ext cx="6735762" cy="1301749"/>
          </a:xfrm>
          <a:prstGeom prst="rect">
            <a:avLst/>
          </a:prstGeom>
          <a:noFill/>
          <a:ln cap="flat" cmpd="sng" w="9525">
            <a:solidFill>
              <a:srgbClr val="2306FA"/>
            </a:solidFill>
            <a:prstDash val="solid"/>
            <a:miter lim="800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219200" y="2971800"/>
            <a:ext cx="7072312" cy="3643312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BCBCBC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Shape 238"/>
          <p:cNvCxnSpPr/>
          <p:nvPr/>
        </p:nvCxnSpPr>
        <p:spPr>
          <a:xfrm rot="5400000">
            <a:off x="-858836" y="4500561"/>
            <a:ext cx="3716336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lg" w="lg" type="stealth"/>
            <a:tailEnd len="lg" w="lg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9" name="Shape 239"/>
          <p:cNvCxnSpPr/>
          <p:nvPr/>
        </p:nvCxnSpPr>
        <p:spPr>
          <a:xfrm>
            <a:off x="1143000" y="2500311"/>
            <a:ext cx="7143749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lg" w="lg" type="stealth"/>
            <a:tailEnd len="lg" w="lg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240" name="Shape 240"/>
          <p:cNvSpPr/>
          <p:nvPr/>
        </p:nvSpPr>
        <p:spPr>
          <a:xfrm>
            <a:off x="3121025" y="1463675"/>
            <a:ext cx="2938462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5000"/>
              <a:buFont typeface="Arial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50 м</a:t>
            </a:r>
          </a:p>
        </p:txBody>
      </p:sp>
      <p:sp>
        <p:nvSpPr>
          <p:cNvPr id="241" name="Shape 241"/>
          <p:cNvSpPr/>
          <p:nvPr/>
        </p:nvSpPr>
        <p:spPr>
          <a:xfrm>
            <a:off x="-212725" y="3140075"/>
            <a:ext cx="1139825" cy="238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5000"/>
              <a:buFont typeface="Arial"/>
              <a:buNone/>
            </a:pPr>
            <a:r>
              <a:rPr b="1" i="0" lang="ru-RU" sz="54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30 м</a:t>
            </a:r>
          </a:p>
        </p:txBody>
      </p:sp>
      <p:sp>
        <p:nvSpPr>
          <p:cNvPr id="242" name="Shape 242"/>
          <p:cNvSpPr txBox="1"/>
          <p:nvPr>
            <p:ph idx="4294967295" type="ctrTitle"/>
          </p:nvPr>
        </p:nvSpPr>
        <p:spPr>
          <a:xfrm>
            <a:off x="2882900" y="-6350"/>
            <a:ext cx="6316662" cy="18589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Р=2*(50+30)=160М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300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071562" y="621506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071562" y="2928936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071562" y="3286125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071562" y="364331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71562" y="478631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071562" y="5143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071562" y="5500687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071562" y="5857875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8143875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143875" y="2928936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143875" y="335756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071562" y="4429125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143875" y="3714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143875" y="4071937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43875" y="621506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143875" y="5857875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8143875" y="5500687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8143875" y="5143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143875" y="4786312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8143875" y="4429125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200025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2428875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85750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286125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371475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4214812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457200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000625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5357812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571500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072187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071562" y="4071937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6500812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6929436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7358061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7715250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643437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5072062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5500687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6000750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4214812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3786187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6429375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929436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7358061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7786686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357312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714500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2071686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2500311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928936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3357562" y="628650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500187" y="2571750"/>
            <a:ext cx="214312" cy="21431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?id=18512346-55-72&amp;n=21"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571500"/>
            <a:ext cx="2322511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2928936" y="3581400"/>
            <a:ext cx="3286124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Во саду ли, в огороде ль,  Мы поставим изгородь… 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595561" y="3106736"/>
            <a:ext cx="9985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25000"/>
              <a:buFont typeface="Arial"/>
              <a:buNone/>
            </a:pPr>
            <a:r>
              <a:rPr b="0" i="0" lang="ru-RU" sz="1800" u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Проект: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етка-рабица"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447800"/>
            <a:ext cx="3481387" cy="26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4294967295" type="ctrTitle"/>
          </p:nvPr>
        </p:nvSpPr>
        <p:spPr>
          <a:xfrm>
            <a:off x="133350" y="73025"/>
            <a:ext cx="7785100" cy="16954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432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ПОКУПАЕМ  СЕТКУ -РАБИЦУ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85750" y="1714500"/>
            <a:ext cx="4357686" cy="1493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ru-RU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Сетка - рабица ячейка 60*60мм, диаметр проволоки 1,8мм, ширина 1,5м, </a:t>
            </a: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рулоне 10м</a:t>
            </a:r>
            <a:r>
              <a:rPr b="0" i="0" lang="ru-RU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цене </a:t>
            </a:r>
            <a:r>
              <a:rPr b="1" i="0" lang="ru-RU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850руб./</a:t>
            </a:r>
            <a:r>
              <a:rPr b="0" i="0" lang="ru-RU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рулон 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5500687" y="2928936"/>
            <a:ext cx="1785937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?id=71478187-35-72&amp;n=21"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929062"/>
            <a:ext cx="3567111" cy="26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4876800" y="4095750"/>
            <a:ext cx="3657600" cy="247650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850*16=13600руб.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4294967295" type="ctrTitle"/>
          </p:nvPr>
        </p:nvSpPr>
        <p:spPr>
          <a:xfrm>
            <a:off x="993775" y="0"/>
            <a:ext cx="7443787" cy="13954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ПОКУПАЕМ ТРУБУ </a:t>
            </a:r>
          </a:p>
        </p:txBody>
      </p:sp>
      <p:sp>
        <p:nvSpPr>
          <p:cNvPr id="315" name="Shape 315"/>
          <p:cNvSpPr txBox="1"/>
          <p:nvPr>
            <p:ph idx="4294967295" type="subTitle"/>
          </p:nvPr>
        </p:nvSpPr>
        <p:spPr>
          <a:xfrm>
            <a:off x="571500" y="1295400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Труба б.у 2.2м по цене 250 руб.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 столба ,поставим их через каждые 3 м 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6-tub-ru.yandex.net/i?id=525998420-37-72&amp;n=21"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95600"/>
            <a:ext cx="388620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4816475" y="2968625"/>
            <a:ext cx="3559175" cy="2767012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250*54=13500руб.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4294967295" type="ctrTitle"/>
          </p:nvPr>
        </p:nvSpPr>
        <p:spPr>
          <a:xfrm>
            <a:off x="228600" y="381000"/>
            <a:ext cx="86868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inyon Script"/>
              <a:buNone/>
            </a:pP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Математике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должн</a:t>
            </a:r>
            <a:r>
              <a:rPr b="1" i="1" lang="ru-RU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Ы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учить 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в школе еще</a:t>
            </a:r>
            <a:b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с той целью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чтобы познания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здесь приобретаемые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были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достаточными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для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обыкновенных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потребностей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в</a:t>
            </a:r>
            <a:r>
              <a:rPr b="1" i="1" lang="ru-RU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 жизни. </a:t>
            </a:r>
            <a:br>
              <a:rPr b="1" i="1" lang="ru-RU" sz="28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</a:br>
            <a:r>
              <a:rPr b="1" i="1" lang="ru-RU" sz="24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						</a:t>
            </a:r>
            <a:r>
              <a:rPr b="1" i="1" lang="ru-RU" sz="1600" u="none" cap="none" strike="noStrike">
                <a:solidFill>
                  <a:schemeClr val="dk2"/>
                </a:solidFill>
                <a:latin typeface="Pinyon Script"/>
                <a:ea typeface="Pinyon Script"/>
                <a:cs typeface="Pinyon Script"/>
                <a:sym typeface="Pinyon Script"/>
              </a:rPr>
              <a:t>Н</a:t>
            </a:r>
            <a:r>
              <a:rPr b="1" i="1" lang="ru-RU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1" lang="ru-RU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1" lang="ru-RU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Лобачевский</a:t>
            </a:r>
          </a:p>
        </p:txBody>
      </p:sp>
      <p:sp>
        <p:nvSpPr>
          <p:cNvPr id="103" name="Shape 103"/>
          <p:cNvSpPr txBox="1"/>
          <p:nvPr>
            <p:ph idx="4294967295" type="subTitle"/>
          </p:nvPr>
        </p:nvSpPr>
        <p:spPr>
          <a:xfrm>
            <a:off x="3124200" y="2971800"/>
            <a:ext cx="5562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25000"/>
              <a:buFont typeface="Libre Baskerville"/>
              <a:buNone/>
            </a:pPr>
            <a:r>
              <a:rPr b="1" i="1" lang="ru-RU" sz="3200" u="none" cap="none" strike="noStrike">
                <a:solidFill>
                  <a:srgbClr val="FF993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Цели  урока: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Повторение:  площадь и 	периметр      прямоугольника, сложение и вычитание  десятичных дробей.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Применение полученных знаний на уроке : в решении задач, в исследовании, составлении проекта.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09600" y="4038600"/>
            <a:ext cx="2209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429000"/>
            <a:ext cx="1828800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4294967295" type="ctrTitle"/>
          </p:nvPr>
        </p:nvSpPr>
        <p:spPr>
          <a:xfrm>
            <a:off x="914400" y="609600"/>
            <a:ext cx="7418387" cy="1590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324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ПОКУПАЕМ ПРОВОЛОКУ ЧТОБЫ НАТЯНУТЬ В ТРИ РЯДА </a:t>
            </a:r>
          </a:p>
        </p:txBody>
      </p:sp>
      <p:sp>
        <p:nvSpPr>
          <p:cNvPr id="323" name="Shape 323"/>
          <p:cNvSpPr txBox="1"/>
          <p:nvPr>
            <p:ph idx="4294967295" type="subTitle"/>
          </p:nvPr>
        </p:nvSpPr>
        <p:spPr>
          <a:xfrm>
            <a:off x="142875" y="3071811"/>
            <a:ext cx="3714750" cy="233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Метр проволоки стоит 8 руб. нам примерно нужно 500 метров  получается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222268"/>
              </a:buClr>
              <a:buSzPct val="25000"/>
              <a:buFont typeface="Arial"/>
              <a:buNone/>
            </a:pPr>
            <a:r>
              <a:rPr b="0" i="0" lang="ru-RU" sz="3000" u="none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4000рублей</a:t>
            </a:r>
            <a:r>
              <a:rPr b="0" i="0" lang="ru-RU" sz="3000" u="none">
                <a:solidFill>
                  <a:srgbClr val="222268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r>
              <a:rPr b="0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Проволока мягкая, термообработанная в ассортименте"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7" y="2571750"/>
            <a:ext cx="42862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4294967295" type="ctrTitle"/>
          </p:nvPr>
        </p:nvSpPr>
        <p:spPr>
          <a:xfrm>
            <a:off x="596900" y="96836"/>
            <a:ext cx="7961312" cy="1890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ПОКУПАЕМ ЦЕМЕНТ И ГРАВМАССУ</a:t>
            </a:r>
          </a:p>
        </p:txBody>
      </p:sp>
      <p:sp>
        <p:nvSpPr>
          <p:cNvPr id="330" name="Shape 330"/>
          <p:cNvSpPr txBox="1"/>
          <p:nvPr>
            <p:ph idx="4294967295" type="subTitle"/>
          </p:nvPr>
        </p:nvSpPr>
        <p:spPr>
          <a:xfrm>
            <a:off x="381000" y="2286000"/>
            <a:ext cx="44195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Покупаем цемент 3 мешка по 50 кг</a:t>
            </a: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b="0" i="0" lang="ru-RU" sz="2400" u="none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Гравмасса 50 кг за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руб , нам нужно 14 мешков (13 кг под каждый столб) </a:t>
            </a:r>
            <a:r>
              <a:rPr b="0" i="0" lang="ru-RU" sz="24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b="0" i="0" lang="ru-RU" sz="2400" u="none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Гравмассу и цемент мы купим в магазине строй товаров .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Гравмасса валом и в мешках"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962400"/>
            <a:ext cx="3352799" cy="2509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d-stroitel73.ru/sites/stroitel.nashko.ru/files/users/td-stroitel/cement_50_kg_ulyanovsk.jpeg" id="332" name="Shape 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1676400"/>
            <a:ext cx="2981325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4294967295" type="ctrTitle"/>
          </p:nvPr>
        </p:nvSpPr>
        <p:spPr>
          <a:xfrm>
            <a:off x="633412" y="-433387"/>
            <a:ext cx="6016624" cy="18478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EEF1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C9EEF1"/>
                </a:solidFill>
                <a:latin typeface="Arial"/>
                <a:ea typeface="Arial"/>
                <a:cs typeface="Arial"/>
                <a:sym typeface="Arial"/>
              </a:rPr>
              <a:t>ОБЩАЯ СУММА</a:t>
            </a:r>
          </a:p>
        </p:txBody>
      </p:sp>
      <p:sp>
        <p:nvSpPr>
          <p:cNvPr id="338" name="Shape 338"/>
          <p:cNvSpPr txBox="1"/>
          <p:nvPr>
            <p:ph idx="4294967295" type="subTitle"/>
          </p:nvPr>
        </p:nvSpPr>
        <p:spPr>
          <a:xfrm>
            <a:off x="457200" y="3143250"/>
            <a:ext cx="8305799" cy="321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40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b="0" i="0" lang="ru-RU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13600 руб. сетка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13500 руб.труба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4000 руб. проволока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510 руб.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цемент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ru-RU" sz="280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1400 руб. гравмасса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33010 руб.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Shape 339"/>
          <p:cNvCxnSpPr/>
          <p:nvPr/>
        </p:nvCxnSpPr>
        <p:spPr>
          <a:xfrm>
            <a:off x="3429000" y="5715000"/>
            <a:ext cx="2286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pic>
        <p:nvPicPr>
          <p:cNvPr descr="i?id=419312793-54-72&amp;n=21"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3581400"/>
            <a:ext cx="2925761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?id=80542690-22-72&amp;n=21" id="341" name="Shape 3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5" y="1371600"/>
            <a:ext cx="321468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?id=20999715-47-72&amp;n=21" id="342" name="Shape 3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0" y="1143000"/>
            <a:ext cx="5072061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0"/>
            <a:ext cx="8385174" cy="69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25000"/>
              <a:buFont typeface="Arimo"/>
              <a:buNone/>
            </a:pPr>
            <a:r>
              <a:rPr b="1" i="0" lang="ru-RU" sz="4000" u="none" cap="none" strike="noStrike">
                <a:solidFill>
                  <a:srgbClr val="996633"/>
                </a:solidFill>
                <a:latin typeface="Arimo"/>
                <a:ea typeface="Arimo"/>
                <a:cs typeface="Arimo"/>
                <a:sym typeface="Arimo"/>
              </a:rPr>
              <a:t>Тест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152400" y="836612"/>
            <a:ext cx="8693150" cy="5868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1). На пальто израсходовали 3,2м ткани, а на костюм-2,63 м. Сколько ткани  израсходовали на пальто и костюм вместе?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а) 34,63м;   б) 2,95м ;  м) 5,83м ;   к)  5,65м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2)Сколько будет восемь в квадрате?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л) 16  ;      п) 24 ;    о) 64  ;       р) 49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 У стола  квадратной формы отпилили один угол .Сколько углов осталось?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а)  0         с)  1        л)  5        м)  3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4)  Решите уравнение  18,4- Х = 12,4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а)  30,8      б)  0,6     к) 16        о)  6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5)  Найти периметр прямоугольника, у которого длина  4,2м,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ширина- 5,8м.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а)  10      д)  20       п)  24,36       х) 16,04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6)  Найти площадь квадрата, если его  сторона равна 7м.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д)  28      е)  14        ц)  49           я)  56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7)   Год рождения земляка лётчика – космонавта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Андрияна Григорьевича Николаева.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а) 1905        к)  2001        ы)  1929        ю)  1961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381000" y="1143000"/>
            <a:ext cx="81533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1" sz="8000" u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0" i="1" lang="ru-RU" sz="80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Молодцы!!!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179386" y="260350"/>
            <a:ext cx="4176711" cy="640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5638800" y="457200"/>
            <a:ext cx="31241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0" i="1" lang="ru-RU" sz="28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Профессии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людьми каких профессий   мы с вами встретились?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Кассир вокзала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Диспетчер АТП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Кредитный инспектор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Садовод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Строитель- Дорожник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Проектировщик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Продавец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Бухгалтер…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descr="F:\задачи на совм раб для фестиваля\i.jpeg"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2000"/>
            <a:ext cx="4724400" cy="51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838200" y="381000"/>
            <a:ext cx="7619999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Без упорного  умственного труда никто не может</a:t>
            </a:r>
            <a:b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далеко продвинуться  в математике. Но каждый, кому знакома радость познания, кто увидел красоту математики,</a:t>
            </a:r>
            <a:b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не будет жалеть  затраченных усилий.</a:t>
            </a:r>
            <a:b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Галилео Галилей.</a:t>
            </a:r>
            <a:br>
              <a:rPr b="0" i="0" lang="ru-R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66" name="Shape 366"/>
          <p:cNvSpPr txBox="1"/>
          <p:nvPr/>
        </p:nvSpPr>
        <p:spPr>
          <a:xfrm>
            <a:off x="685800" y="2057400"/>
            <a:ext cx="5029199" cy="421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 водить корабли,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в небо взлетать,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Надо многое знать,    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Надо много уметь.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 врачом, моряком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лётчиком стать,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Надо прежде всего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Математику знать.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на свете нет профессий,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заметьте-ка,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бы вам не пригодилась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Математика!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438400"/>
            <a:ext cx="3429000" cy="297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ctrTitle"/>
          </p:nvPr>
        </p:nvSpPr>
        <p:spPr>
          <a:xfrm>
            <a:off x="304800" y="3810000"/>
            <a:ext cx="865981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mo"/>
              <a:buNone/>
            </a:pPr>
            <a:r>
              <a:rPr b="0" i="0" lang="ru-RU" sz="18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Благодарит за урок</a:t>
            </a:r>
            <a:br>
              <a:rPr b="1" i="0" lang="ru-RU" sz="18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ru-RU" sz="18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и желает вам успеха учительница математики</a:t>
            </a:r>
            <a:br>
              <a:rPr b="1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800" u="none" cap="none" strike="noStrik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rPr>
              <a:t> МБОУ«Урмарская СОШ им. Г.Е.Егорова»</a:t>
            </a:r>
            <a: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Александрова (Осипова) Зоя Ивановна</a:t>
            </a:r>
          </a:p>
        </p:txBody>
      </p:sp>
      <p:sp>
        <p:nvSpPr>
          <p:cNvPr id="373" name="Shape 373"/>
          <p:cNvSpPr txBox="1"/>
          <p:nvPr>
            <p:ph idx="1" type="subTitle"/>
          </p:nvPr>
        </p:nvSpPr>
        <p:spPr>
          <a:xfrm>
            <a:off x="1371600" y="5181600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Выпускница</a:t>
            </a: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(1974 года)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Моргаушской средней школы</a:t>
            </a:r>
          </a:p>
        </p:txBody>
      </p:sp>
      <p:pic>
        <p:nvPicPr>
          <p:cNvPr descr="C:\СМЕШНОЕ ФОТО\скачки\солнце.jpg"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57200"/>
            <a:ext cx="64769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2133600" y="5791200"/>
            <a:ext cx="685799" cy="6857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6477000" y="5791200"/>
            <a:ext cx="685799" cy="6857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200400" y="5867400"/>
            <a:ext cx="2819400" cy="533399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03.03.2016 г.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4294967295" type="title"/>
          </p:nvPr>
        </p:nvSpPr>
        <p:spPr>
          <a:xfrm>
            <a:off x="457200" y="0"/>
            <a:ext cx="5708649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ru-R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ru-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Готовы ли  вы к уроку?</a:t>
            </a:r>
            <a:r>
              <a:rPr b="0" i="0" lang="ru-RU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111" name="Shape 111"/>
          <p:cNvSpPr txBox="1"/>
          <p:nvPr>
            <p:ph idx="4294967295" type="body"/>
          </p:nvPr>
        </p:nvSpPr>
        <p:spPr>
          <a:xfrm>
            <a:off x="381000" y="609600"/>
            <a:ext cx="60833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-271462" lvl="0" marL="27146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какой области наук не присуждают Нобелевскую премию ?                           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Последняя буква в названии столицы Чувашской республики.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4-я буква в названии вашего села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Замкнутая линия, описываемая грифелем циркуля.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углов у треугольника?                                                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Ученик, который учится на круглые пятерки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вершин у куба?                                                                                        Предпоследняя буква в слове «отдых».                                                                   </a:t>
            </a: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2714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2714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6248400" y="762000"/>
            <a:ext cx="2016124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атематика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486400" y="1524000"/>
            <a:ext cx="18002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Чебокс</a:t>
            </a:r>
            <a:r>
              <a:rPr b="0" i="0" lang="ru-RU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ар</a:t>
            </a:r>
            <a:r>
              <a:rPr b="0" i="0" lang="ru-RU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ы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400800" y="2438400"/>
            <a:ext cx="1006474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радус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400800" y="3124200"/>
            <a:ext cx="1108074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кружность</a:t>
            </a:r>
            <a:r>
              <a:rPr b="0" i="0" lang="ru-RU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400800" y="3962400"/>
            <a:ext cx="10667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ри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477000" y="4572000"/>
            <a:ext cx="1106487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тношение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477000" y="5105400"/>
            <a:ext cx="12954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осемь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477000" y="5562600"/>
            <a:ext cx="1152525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ru-RU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Ы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778625" y="3470275"/>
            <a:ext cx="13890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фагор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705600" y="2590800"/>
            <a:ext cx="13890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личник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248400" y="5791200"/>
            <a:ext cx="1682749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химед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705600" y="4419600"/>
            <a:ext cx="17145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b="0" i="0" lang="ru-RU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оганн Кеплер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28600" y="5943600"/>
            <a:ext cx="6324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ahoma"/>
              <a:buNone/>
            </a:pPr>
            <a:r>
              <a:rPr b="0" i="0" lang="ru-RU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МЫ    ГОТОВЫ!    </a:t>
            </a:r>
          </a:p>
        </p:txBody>
      </p:sp>
      <p:pic>
        <p:nvPicPr>
          <p:cNvPr descr="E:\Картинки\IMG\VOL98\MIL85024.JPG"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00062"/>
            <a:ext cx="17526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57200" y="333375"/>
            <a:ext cx="8305799" cy="5746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1" i="0" lang="ru-RU" sz="40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ru-RU" sz="400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Задачи на каждом шагу…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04800" y="1219200"/>
            <a:ext cx="6324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ru-RU" sz="240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</a:t>
            </a:r>
            <a:r>
              <a:rPr b="1" i="1" lang="ru-RU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r>
              <a:rPr b="1" i="1" lang="ru-RU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супермаркете проходит рекламная 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   акция: покупая  две  шоколадки, покупатель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   получает третью шоколадку в подарок. 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 Шоколадка стоит </a:t>
            </a:r>
            <a:r>
              <a:rPr b="1" i="1" lang="ru-RU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35</a:t>
            </a: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руб. Какое  наибольшее  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nstantia"/>
              <a:buNone/>
            </a:pP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число  шоколадок   можно получить за </a:t>
            </a:r>
            <a:r>
              <a:rPr b="1" i="1" lang="ru-RU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b="1" i="1" lang="ru-RU" sz="20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руб.?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ru-RU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r>
              <a:rPr b="1" i="0" lang="ru-RU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ешение:200:35=5(ост25руб) ,  5+2=7шок.               Ответ:7.</a:t>
            </a:r>
          </a:p>
          <a:p>
            <a:pPr indent="-271462" lvl="0" marL="2714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ru-RU" sz="2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590800" y="3810000"/>
            <a:ext cx="6096000" cy="25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b="1" i="0" lang="ru-RU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Косметический набор стоит 700 рублей . В честь праздника магазин «Магнит» объявил акцию : скидка составляет 1/4 стоимости набора. Сколько стоит набор во время  распродажи?                                                                                  </a:t>
            </a:r>
            <a:r>
              <a:rPr b="0" i="0" lang="ru-RU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(525руб)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</a:p>
        </p:txBody>
      </p:sp>
      <p:pic>
        <p:nvPicPr>
          <p:cNvPr descr="Shokolad-Nuts-Orehovyy-Tyuning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838200"/>
            <a:ext cx="24383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-Color-Lip-Gloss-Eyeshadow-Blusher-Makeup-Cosmetic-Palette-H0034A-Eshow"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4343400"/>
            <a:ext cx="22097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755650" y="381000"/>
            <a:ext cx="7632699" cy="13192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Arial"/>
              <a:buNone/>
            </a:pPr>
            <a:r>
              <a:rPr b="1" i="0" lang="ru-RU" sz="46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ru-RU" sz="24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Рост мальчика составляет  3/7 роста</a:t>
            </a:r>
            <a:br>
              <a:rPr b="1" i="0" lang="ru-RU" sz="24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4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   страуса. Какой  высоты страус (на фото),</a:t>
            </a:r>
            <a:br>
              <a:rPr b="1" i="0" lang="ru-RU" sz="24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400" u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    если   рост   мальчика равен 90 см?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09800"/>
            <a:ext cx="73913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304800" y="609600"/>
            <a:ext cx="8229600" cy="551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Какой ширины должно быть шоссе,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чтобы по нему могли проехать 2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грузовые машины шириной 2,75 м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каждая, а между грузовиками должен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оставаться    промежуток 0,6м и по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краям дороги – полосы по 0,5м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Масса изюма составляет 6/25 массы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винограда, из которого он получен.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Сколько получится изюма из 75 ц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винограда?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(7,1 м)      (18ц)</a:t>
            </a:r>
          </a:p>
        </p:txBody>
      </p:sp>
      <p:pic>
        <p:nvPicPr>
          <p:cNvPr descr="0_a998e_abe4e1c5_XL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124200"/>
            <a:ext cx="22860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91666_html_bc15438"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4648200"/>
            <a:ext cx="2362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gry-vdorogu"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457200"/>
            <a:ext cx="272415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381000" y="533400"/>
            <a:ext cx="82296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Стоимость проезда в электричке составляет 164 рубля, школьникам предоставляется скидка-пол цены. Сколько рублей будет стоить проезд для двух взрослых и 15 школьников?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оздоровительном лагере находятся 260 детей и 16 воспитателей. Автобус  марки «ПАЗ, школьный» имеет 24 посадочных места. Сколько таких автобусов требуется, чтобы перевезти всех детей и всех воспитателей из лагеря в город за один рейс?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ru-RU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( 1558руб)</a:t>
            </a:r>
            <a:r>
              <a:rPr b="0" i="0" lang="ru-RU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ru-RU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(12автобусов)</a:t>
            </a:r>
          </a:p>
        </p:txBody>
      </p:sp>
      <p:pic>
        <p:nvPicPr>
          <p:cNvPr descr="tn_190828_124f23d8c29a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057400"/>
            <a:ext cx="601979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183328.wmf"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5334000"/>
            <a:ext cx="251459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4294967295" type="title"/>
          </p:nvPr>
        </p:nvSpPr>
        <p:spPr>
          <a:xfrm>
            <a:off x="434975" y="152400"/>
            <a:ext cx="82518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b="1" i="1" lang="ru-RU" sz="4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Блиц-опрос.</a:t>
            </a:r>
          </a:p>
        </p:txBody>
      </p:sp>
      <p:sp>
        <p:nvSpPr>
          <p:cNvPr id="162" name="Shape 162"/>
          <p:cNvSpPr txBox="1"/>
          <p:nvPr>
            <p:ph idx="4294967295" type="body"/>
          </p:nvPr>
        </p:nvSpPr>
        <p:spPr>
          <a:xfrm>
            <a:off x="228600" y="1295400"/>
            <a:ext cx="4190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800" u="non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Как найти периметр   квадрата?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Arial"/>
              <a:buChar char="•"/>
            </a:pPr>
            <a:r>
              <a:rPr b="0" i="0" lang="ru-RU" sz="2800" u="non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 Как найти площадь квадрата?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>
              <a:solidFill>
                <a:srgbClr val="9966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Arial"/>
              <a:buChar char="•"/>
            </a:pPr>
            <a:r>
              <a:rPr b="0" i="0" lang="ru-RU" sz="2800" u="non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 Как найти периметр прямоугольника?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Arial"/>
              <a:buChar char="•"/>
            </a:pPr>
            <a:r>
              <a:rPr b="0" i="0" lang="ru-RU" sz="2800" u="none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 Как найти площадь прямоугольника?</a:t>
            </a:r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4572000" y="1125537"/>
            <a:ext cx="4287836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3907"/>
              </a:buClr>
              <a:buSzPct val="100000"/>
              <a:buFont typeface="Arial"/>
              <a:buChar char="•"/>
            </a:pPr>
            <a:r>
              <a:rPr b="0" i="0" lang="ru-RU" sz="2800" u="non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  <a:t>Р =4 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73907"/>
              </a:buClr>
              <a:buSzPct val="100000"/>
              <a:buFont typeface="Arial"/>
              <a:buChar char="•"/>
            </a:pPr>
            <a:r>
              <a:rPr b="0" i="0" lang="ru-RU" sz="3200" u="non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  <a:t>S = а²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73907"/>
              </a:buClr>
              <a:buSzPct val="100000"/>
              <a:buFont typeface="Arial"/>
              <a:buChar char="•"/>
            </a:pPr>
            <a:r>
              <a:rPr b="0" i="0" lang="ru-RU" sz="3200" u="non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  <a:t>Р = 2 ( а + в 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73907"/>
              </a:buClr>
              <a:buSzPct val="100000"/>
              <a:buFont typeface="Arial"/>
              <a:buChar char="•"/>
            </a:pPr>
            <a:r>
              <a:rPr b="0" i="0" lang="ru-RU" sz="3200" u="non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  <a:t>S = а * в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D739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D18196_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0"/>
            <a:ext cx="2514599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162800" y="1371600"/>
            <a:ext cx="1143000" cy="1066799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0D0D0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381000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таблице перепутаны соответствующие значения стороны  квадрата, его  периметра и  площади.</a:t>
            </a:r>
            <a:b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Найдите правильное соответствие.</a:t>
            </a:r>
            <a:b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800" u="none" cap="none" strike="noStrik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  <a:t>Р =4 а;   S = а²</a:t>
            </a:r>
            <a:br>
              <a:rPr b="0" i="0" lang="ru-RU" sz="2800" u="none" cap="none" strike="noStrike">
                <a:solidFill>
                  <a:srgbClr val="D7390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а</a:t>
            </a:r>
            <a:br>
              <a:rPr b="0" i="0" lang="ru-RU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А может поиграем?     </a:t>
            </a:r>
          </a:p>
        </p:txBody>
      </p:sp>
      <p:graphicFrame>
        <p:nvGraphicFramePr>
          <p:cNvPr id="171" name="Shape 171"/>
          <p:cNvGraphicFramePr/>
          <p:nvPr/>
        </p:nvGraphicFramePr>
        <p:xfrm>
          <a:off x="762000" y="350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{685DA932-9561-4235-A899-8C2C92652902}</a:tableStyleId>
              </a:tblPr>
              <a:tblGrid>
                <a:gridCol w="533400"/>
                <a:gridCol w="685800"/>
                <a:gridCol w="685800"/>
                <a:gridCol w="976300"/>
                <a:gridCol w="720725"/>
                <a:gridCol w="722300"/>
                <a:gridCol w="719125"/>
                <a:gridCol w="720725"/>
                <a:gridCol w="720725"/>
                <a:gridCol w="719125"/>
                <a:gridCol w="644525"/>
              </a:tblGrid>
              <a:tr h="76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а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ru-RU" sz="2800" u="none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72" name="Shape 172"/>
          <p:cNvSpPr txBox="1"/>
          <p:nvPr/>
        </p:nvSpPr>
        <p:spPr>
          <a:xfrm>
            <a:off x="7010400" y="1752600"/>
            <a:ext cx="1447800" cy="1371599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0D0D0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