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2" r:id="rId5"/>
    <p:sldId id="263" r:id="rId6"/>
    <p:sldId id="264" r:id="rId7"/>
    <p:sldId id="270" r:id="rId8"/>
    <p:sldId id="271" r:id="rId9"/>
    <p:sldId id="281" r:id="rId10"/>
    <p:sldId id="267" r:id="rId11"/>
    <p:sldId id="268" r:id="rId12"/>
    <p:sldId id="273" r:id="rId13"/>
    <p:sldId id="266" r:id="rId14"/>
    <p:sldId id="272" r:id="rId15"/>
    <p:sldId id="275" r:id="rId16"/>
    <p:sldId id="278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AFB85"/>
    <a:srgbClr val="1B992A"/>
    <a:srgbClr val="33CC33"/>
    <a:srgbClr val="679E2A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87" autoAdjust="0"/>
    <p:restoredTop sz="92362" autoAdjust="0"/>
  </p:normalViewPr>
  <p:slideViewPr>
    <p:cSldViewPr>
      <p:cViewPr>
        <p:scale>
          <a:sx n="100" d="100"/>
          <a:sy n="100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C2C192-D17A-447A-B0AA-B6786D703D8F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10D008-6CCF-4DA6-8FCC-619DD785B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E9C58-47D8-4419-9B27-D03087FB66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585C-6179-44E4-A697-6B98793CC9F3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162A6-7832-4576-824A-4AD8C051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65F2-F482-471F-8A54-5C4658FDE425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E984-06C6-4275-95C7-0B6CCC4F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3A2C-2D13-408C-9294-1B1990DFF2DB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FD51-35C5-439A-85FD-89F9547D2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45A8-58D9-4D08-BE1B-0F2277E07069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ED94-71F2-4A66-B42E-0E9C04656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9322-C056-43BA-A0B1-846F1CAA6A39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CB67-D4B4-42B6-A0D1-744DB407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693A-BAD0-4822-B154-16AE470A8E41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CF03-841A-44FB-8CBF-9AF19F7F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52A3-5E67-4317-B456-A63BD1643107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48E6-DEEF-4796-966F-DC55059D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9828-1176-4634-9C7B-89BBCC5D01CC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39EA-DDFC-403C-9F84-FA3D28D09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42A8-62BE-45E7-9503-33101EE150FE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305A-854D-419E-B31A-45D5DAAC1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9473-7D75-4B20-B511-CB9E922AA47E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BD95-54D7-4631-A4A5-71539F342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E042-4434-4558-BEBF-4BC74E7816ED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1869-A601-41EB-9A43-44DB3C075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11EDD-98D8-466B-A482-F931306A5923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A0C92-4EC4-4761-AA04-284098895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gif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дминистратор\Desktop\0_82759_fb967f3c_M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ДЕТСКИЙ САД № 1 « Родничок»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72000" y="5661025"/>
            <a:ext cx="166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Н.Б.Вялкова, </a:t>
            </a:r>
          </a:p>
          <a:p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6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41" name="Rectangle 7"/>
          <p:cNvSpPr>
            <a:spLocks noGrp="1"/>
          </p:cNvSpPr>
          <p:nvPr>
            <p:ph type="body" idx="4294967295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smtClean="0">
                <a:solidFill>
                  <a:srgbClr val="FF9933"/>
                </a:solidFill>
                <a:latin typeface="Times New Roman" pitchFamily="18" charset="0"/>
              </a:rPr>
              <a:t>Использование приёмов ТРИЗ в развитии связной речи у детей дошкольного возраста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404813"/>
          <a:ext cx="8812748" cy="5844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947"/>
                <a:gridCol w="1844437"/>
                <a:gridCol w="1800200"/>
                <a:gridCol w="1944216"/>
                <a:gridCol w="161194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Возраст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Место жительства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Средство передвижения 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Одежда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Характер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09734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938" y="1830388"/>
            <a:ext cx="157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РЕБЕНОК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4938" y="3024188"/>
            <a:ext cx="157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ПОДРОСТОК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375" y="4292600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ЮНОША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2738" y="5373688"/>
            <a:ext cx="1033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СТАРИК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44700" y="1811338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ДВОРЕЦ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2763" y="2870200"/>
            <a:ext cx="162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МНОГОЭТАЖ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НЫЙ ДОМ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3450" y="4292600"/>
            <a:ext cx="60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ЛЕС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2763" y="5367338"/>
            <a:ext cx="1738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ДЕТСКИЙ САД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03663" y="1811338"/>
            <a:ext cx="80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1B992A"/>
                </a:solidFill>
                <a:latin typeface="Calibri" pitchFamily="34" charset="0"/>
              </a:rPr>
              <a:t>КОНЬ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48075" y="3028950"/>
            <a:ext cx="178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1B992A"/>
                </a:solidFill>
                <a:latin typeface="Calibri" pitchFamily="34" charset="0"/>
              </a:rPr>
              <a:t>АВТОМОБИЛЬ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03663" y="4292600"/>
            <a:ext cx="112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1B992A"/>
                </a:solidFill>
                <a:latin typeface="Calibri" pitchFamily="34" charset="0"/>
              </a:rPr>
              <a:t>РОЛИКИ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02088" y="5376863"/>
            <a:ext cx="931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1B992A"/>
                </a:solidFill>
                <a:latin typeface="Calibri" pitchFamily="34" charset="0"/>
              </a:rPr>
              <a:t>ЛЫЖИ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32425" y="1676400"/>
            <a:ext cx="1763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СПОРТИВНЫЙ</a:t>
            </a:r>
          </a:p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КОСТЮМ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41988" y="2819400"/>
            <a:ext cx="130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СМОКИНГ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3713" y="3984625"/>
            <a:ext cx="1481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КОСТЮМ</a:t>
            </a:r>
          </a:p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 ВОДОЛАЗА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91175" y="5367338"/>
            <a:ext cx="131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ШОРТЫ</a:t>
            </a:r>
          </a:p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 И МАЙКА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9650" y="1676400"/>
            <a:ext cx="1233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ДОБРЫЙ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6638" y="2870200"/>
            <a:ext cx="1295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ВРЕДНЫЙ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6638" y="4149725"/>
            <a:ext cx="1233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НЫТИК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3775" y="5521325"/>
            <a:ext cx="14493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ВЕСЕЛЬЧАК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Администратор\Desktop\5aefcda5f7cfaf9a5df5725919d734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577850"/>
            <a:ext cx="2357437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627313" y="47625"/>
            <a:ext cx="4429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Морфологический анализ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26627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687388"/>
            <a:ext cx="11223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Администратор\Desktop\i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3141663"/>
            <a:ext cx="1373187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Users\Администратор\Desktop\dp-m-dom15.jpg"/>
          <p:cNvPicPr>
            <a:picLocks noChangeAspect="1" noChangeArrowheads="1"/>
          </p:cNvPicPr>
          <p:nvPr/>
        </p:nvPicPr>
        <p:blipFill>
          <a:blip r:embed="rId5"/>
          <a:srcRect l="21552" t="4533" r="17900" b="8340"/>
          <a:stretch>
            <a:fillRect/>
          </a:stretch>
        </p:blipFill>
        <p:spPr bwMode="auto">
          <a:xfrm>
            <a:off x="3563938" y="4953000"/>
            <a:ext cx="10207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C:\Users\Администратор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4638" y="1303338"/>
            <a:ext cx="13509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054350" y="1125538"/>
            <a:ext cx="1508125" cy="1292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01963" y="2435225"/>
            <a:ext cx="2722562" cy="1857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044825" y="2139950"/>
            <a:ext cx="3595688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01963" y="2432050"/>
            <a:ext cx="3819525" cy="1047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30538" y="2435225"/>
            <a:ext cx="766762" cy="2089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13" descr="http://im4-tub-ru.yandex.net/i?id=123637218-30-72&amp;n=21"/>
          <p:cNvPicPr>
            <a:picLocks noChangeAspect="1" noChangeArrowheads="1"/>
          </p:cNvPicPr>
          <p:nvPr/>
        </p:nvPicPr>
        <p:blipFill>
          <a:blip r:embed="rId7"/>
          <a:srcRect b="25906"/>
          <a:stretch>
            <a:fillRect/>
          </a:stretch>
        </p:blipFill>
        <p:spPr bwMode="auto">
          <a:xfrm>
            <a:off x="5789613" y="4524375"/>
            <a:ext cx="13668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995738" y="998538"/>
            <a:ext cx="4572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Фокальный – фокусный, относящийся к фокусу. Фокус (лат. focus очаг) – в оптике – точка в которой собирается пучок световых лучей. В центре фокуса (круга) – обобщающий объект, лучи – объекты, его составляющие.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540125" y="198438"/>
            <a:ext cx="5603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фокальных объектов</a:t>
            </a:r>
            <a:r>
              <a:rPr lang="ru-RU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u="sng">
              <a:latin typeface="Calibri" pitchFamily="34" charset="0"/>
            </a:endParaRPr>
          </a:p>
        </p:txBody>
      </p:sp>
      <p:pic>
        <p:nvPicPr>
          <p:cNvPr id="27651" name="Picture 9" descr="C:\Users\Администратор\Desktop\3735c570f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92325"/>
            <a:ext cx="2041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187450" y="598488"/>
            <a:ext cx="630238" cy="14938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16238" y="1236663"/>
            <a:ext cx="935037" cy="11779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0825" y="2414588"/>
            <a:ext cx="936625" cy="4206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95288" y="4267200"/>
            <a:ext cx="990600" cy="11779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587625" y="4279900"/>
            <a:ext cx="657225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084513" y="3508375"/>
            <a:ext cx="911225" cy="2809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 flipV="1">
            <a:off x="1292225" y="569913"/>
            <a:ext cx="34925" cy="55959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5650" y="5522913"/>
            <a:ext cx="818991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16013" y="1741488"/>
            <a:ext cx="349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33463" y="2636838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68388" y="3573463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50925" y="4508500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24138" y="5354638"/>
            <a:ext cx="0" cy="50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37000" y="5373688"/>
            <a:ext cx="0" cy="503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263" y="5373688"/>
            <a:ext cx="0" cy="503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46850" y="5337175"/>
            <a:ext cx="0" cy="50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45425" y="5354638"/>
            <a:ext cx="0" cy="504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42"/>
          <p:cNvSpPr txBox="1">
            <a:spLocks noChangeArrowheads="1"/>
          </p:cNvSpPr>
          <p:nvPr/>
        </p:nvSpPr>
        <p:spPr bwMode="auto">
          <a:xfrm>
            <a:off x="1014413" y="4724400"/>
            <a:ext cx="234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5" name="TextBox 43"/>
          <p:cNvSpPr txBox="1">
            <a:spLocks noChangeArrowheads="1"/>
          </p:cNvSpPr>
          <p:nvPr/>
        </p:nvSpPr>
        <p:spPr bwMode="auto">
          <a:xfrm>
            <a:off x="1000125" y="3732213"/>
            <a:ext cx="244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6" name="TextBox 44"/>
          <p:cNvSpPr txBox="1">
            <a:spLocks noChangeArrowheads="1"/>
          </p:cNvSpPr>
          <p:nvPr/>
        </p:nvSpPr>
        <p:spPr bwMode="auto">
          <a:xfrm>
            <a:off x="942975" y="28527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7" name="TextBox 45"/>
          <p:cNvSpPr txBox="1">
            <a:spLocks noChangeArrowheads="1"/>
          </p:cNvSpPr>
          <p:nvPr/>
        </p:nvSpPr>
        <p:spPr bwMode="auto">
          <a:xfrm>
            <a:off x="971550" y="1916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88" name="TextBox 46"/>
          <p:cNvSpPr txBox="1">
            <a:spLocks noChangeArrowheads="1"/>
          </p:cNvSpPr>
          <p:nvPr/>
        </p:nvSpPr>
        <p:spPr bwMode="auto">
          <a:xfrm>
            <a:off x="965200" y="10033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8689" name="TextBox 49"/>
          <p:cNvSpPr txBox="1">
            <a:spLocks noChangeArrowheads="1"/>
          </p:cNvSpPr>
          <p:nvPr/>
        </p:nvSpPr>
        <p:spPr bwMode="auto">
          <a:xfrm>
            <a:off x="1835150" y="5462588"/>
            <a:ext cx="23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0" name="TextBox 50"/>
          <p:cNvSpPr txBox="1">
            <a:spLocks noChangeArrowheads="1"/>
          </p:cNvSpPr>
          <p:nvPr/>
        </p:nvSpPr>
        <p:spPr bwMode="auto">
          <a:xfrm>
            <a:off x="3059113" y="5461000"/>
            <a:ext cx="23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91" name="TextBox 51"/>
          <p:cNvSpPr txBox="1">
            <a:spLocks noChangeArrowheads="1"/>
          </p:cNvSpPr>
          <p:nvPr/>
        </p:nvSpPr>
        <p:spPr bwMode="auto">
          <a:xfrm>
            <a:off x="4356100" y="5467350"/>
            <a:ext cx="233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92" name="TextBox 52"/>
          <p:cNvSpPr txBox="1">
            <a:spLocks noChangeArrowheads="1"/>
          </p:cNvSpPr>
          <p:nvPr/>
        </p:nvSpPr>
        <p:spPr bwMode="auto">
          <a:xfrm>
            <a:off x="5651500" y="5489575"/>
            <a:ext cx="23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3" name="TextBox 53"/>
          <p:cNvSpPr txBox="1">
            <a:spLocks noChangeArrowheads="1"/>
          </p:cNvSpPr>
          <p:nvPr/>
        </p:nvSpPr>
        <p:spPr bwMode="auto">
          <a:xfrm>
            <a:off x="6940550" y="5440363"/>
            <a:ext cx="233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28694" name="Picture 4" descr="C:\Users\Администратор\Desktop\1229460713_spiderman1-copy.jpg"/>
          <p:cNvPicPr>
            <a:picLocks noChangeAspect="1" noChangeArrowheads="1"/>
          </p:cNvPicPr>
          <p:nvPr/>
        </p:nvPicPr>
        <p:blipFill>
          <a:blip r:embed="rId2"/>
          <a:srcRect l="2121" t="2013" r="61340" b="60080"/>
          <a:stretch>
            <a:fillRect/>
          </a:stretch>
        </p:blipFill>
        <p:spPr bwMode="auto">
          <a:xfrm>
            <a:off x="1454150" y="5732463"/>
            <a:ext cx="10207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5" descr="C:\Users\Администратор\Desktop\d74b7db1-057b-4ded-9930-97c50b819f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5740400"/>
            <a:ext cx="6794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6" descr="C:\Users\Администратор\Desktop\59812262_58553646_7970d805f6a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5450" y="5791200"/>
            <a:ext cx="7969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7" descr="C:\Users\Администратор\Desktop\0775-01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5438" y="5748338"/>
            <a:ext cx="909637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8" name="Picture 8" descr="C:\Users\Администратор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913" y="5830888"/>
            <a:ext cx="7461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9" name="Picture 9" descr="C:\Users\Администратор\Desktop\3735c570fb3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4688" y="1093788"/>
            <a:ext cx="2041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10" descr="C:\Users\Администратор\Desktop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25" y="4724400"/>
            <a:ext cx="1052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12" descr="http://im2-tub-ru.yandex.net/i?id=60027274-07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125" y="3732213"/>
            <a:ext cx="9001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14" descr="http://im2-tub-ru.yandex.net/i?id=265093883-10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" y="2636838"/>
            <a:ext cx="838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16" descr="http://im1-tub-ru.yandex.net/i?id=192029000-07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3838" y="1741488"/>
            <a:ext cx="6492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18" descr="http://im7-tub-ru.yandex.net/i?id=126009769-40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9238" y="604838"/>
            <a:ext cx="5318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5" name="TextBox 48"/>
          <p:cNvSpPr txBox="1">
            <a:spLocks noChangeArrowheads="1"/>
          </p:cNvSpPr>
          <p:nvPr/>
        </p:nvSpPr>
        <p:spPr bwMode="auto">
          <a:xfrm>
            <a:off x="192088" y="112713"/>
            <a:ext cx="1004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(из чего?)</a:t>
            </a:r>
          </a:p>
        </p:txBody>
      </p:sp>
      <p:sp>
        <p:nvSpPr>
          <p:cNvPr id="28706" name="TextBox 54"/>
          <p:cNvSpPr txBox="1">
            <a:spLocks noChangeArrowheads="1"/>
          </p:cNvSpPr>
          <p:nvPr/>
        </p:nvSpPr>
        <p:spPr bwMode="auto">
          <a:xfrm>
            <a:off x="8008938" y="5607050"/>
            <a:ext cx="930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Качество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(какой?)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971550" y="912813"/>
            <a:ext cx="9953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795963" y="939800"/>
            <a:ext cx="1903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метеорит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5975" y="1754188"/>
            <a:ext cx="29321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Круглый 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Кухонный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Пластмассовый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51500" y="1754188"/>
            <a:ext cx="3024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Искрящийся 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Горячий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Стремительный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9113" y="317500"/>
            <a:ext cx="2736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4427538" y="903288"/>
            <a:ext cx="1223962" cy="3032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52938" y="939800"/>
            <a:ext cx="1223962" cy="203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91025" y="900113"/>
            <a:ext cx="1223963" cy="10112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84438" y="939800"/>
            <a:ext cx="1906587" cy="102711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flipH="1">
            <a:off x="2660650" y="903288"/>
            <a:ext cx="1766888" cy="20304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44888" y="939800"/>
            <a:ext cx="846137" cy="28654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shadrinsk.info/albums/513/1_jpg_840x84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4437063"/>
            <a:ext cx="47815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2484438" y="333375"/>
            <a:ext cx="5040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анализа объекта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484313"/>
          <a:ext cx="8352928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1038"/>
                <a:gridCol w="3297209"/>
                <a:gridCol w="2344681"/>
              </a:tblGrid>
              <a:tr h="14715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Надсистема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Надсистема</a:t>
                      </a: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Надсистема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5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252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Подсистема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FB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Подсистема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FB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Подсистема</a:t>
                      </a: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FB85"/>
                    </a:solidFill>
                  </a:tcPr>
                </a:tc>
              </a:tr>
              <a:tr h="6924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260350"/>
          <a:ext cx="8460726" cy="6606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321"/>
                <a:gridCol w="3354198"/>
                <a:gridCol w="2385207"/>
              </a:tblGrid>
              <a:tr h="14237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Частью чего объект   являлся в прошлом?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Частью чего объект является?</a:t>
                      </a:r>
                    </a:p>
                    <a:p>
                      <a:pPr algn="ctr"/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Частью чего объект  будет  являться в будущем?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59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объект представлял собой в прошлом?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</a:t>
                      </a:r>
                    </a:p>
                    <a:p>
                      <a:pPr algn="ctr"/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 объект выглядеть в будущем?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2861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частей объект состоял в прошлом?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частей объект состоит?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частей объект будет состоять в будущем?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2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2366963"/>
            <a:ext cx="170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366963"/>
            <a:ext cx="2590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2263" y="2366963"/>
            <a:ext cx="20034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 l="5397" r="5898" b="13667"/>
          <a:stretch>
            <a:fillRect/>
          </a:stretch>
        </p:blipFill>
        <p:spPr bwMode="auto">
          <a:xfrm>
            <a:off x="3216275" y="4386263"/>
            <a:ext cx="3168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im5-tub-ru.yandex.net/i?id=356226666-1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2175" y="365125"/>
            <a:ext cx="27368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2413" y="365125"/>
            <a:ext cx="21431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188" y="365125"/>
            <a:ext cx="24320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675" y="4386263"/>
            <a:ext cx="248443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02413" y="4457700"/>
            <a:ext cx="12096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2"/>
          <a:srcRect l="-2095" r="42668" b="34985"/>
          <a:stretch>
            <a:fillRect/>
          </a:stretch>
        </p:blipFill>
        <p:spPr bwMode="auto">
          <a:xfrm>
            <a:off x="7812088" y="4386263"/>
            <a:ext cx="9017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81" y="460797"/>
            <a:ext cx="8208913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Технология ТРИЗ и используемые в ней методы и приемы помогают педагогам нашего ДОУ.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Ведь как сказал Я. Каменский: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«Взрослые могут научить ребенка всему, что они умеют делать сами: творчески научить может только творческий человек».</a:t>
            </a:r>
          </a:p>
        </p:txBody>
      </p:sp>
      <p:pic>
        <p:nvPicPr>
          <p:cNvPr id="34819" name="Picture 8" descr="http://img-fotki.yandex.ru/get/4910/valenta-mog.17d/0_76004_ca0b3fbc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141663"/>
            <a:ext cx="4762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679E2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971550" y="1704975"/>
            <a:ext cx="74882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«Малые умы интересуются необычным, а великие – самым обычным». </a:t>
            </a:r>
          </a:p>
          <a:p>
            <a:pPr algn="r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Элберт Хаббард</a:t>
            </a:r>
          </a:p>
          <a:p>
            <a:pPr algn="ctr"/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679E2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979613" y="2565400"/>
            <a:ext cx="559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«Можно говорить всё» </a:t>
            </a:r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979613" y="1095375"/>
            <a:ext cx="559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 ТРИЗовцев: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679E2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07950" y="333375"/>
            <a:ext cx="8856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 работы по использованию  элементов ТРИЗ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125538"/>
            <a:ext cx="8964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 научить ребенка находить и различать противоречия, которые окружают его повсюду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459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– учить детей фантазировать, изобретать.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" y="3284538"/>
            <a:ext cx="9036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третьий этап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– учить решать сказочные задачи и придумывать разные сказки с помощью специальных методов ТРИЗ. </a:t>
            </a:r>
            <a:endParaRPr lang="ru-RU" b="1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3813" y="4872038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четвертый этап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 научить  применять полученные знания и, использовать нестандартные, оригинальные решения проблем, учить находить выход из любой сложной ситуации.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679E2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" y="82708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«Хорошо - плохо»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активизацию мыслительной деятельности, формирующей представление о том,  </a:t>
            </a:r>
          </a:p>
          <a:p>
            <a:pPr marL="457200" indent="-457200"/>
            <a:r>
              <a:rPr lang="ru-RU">
                <a:latin typeface="Times New Roman" pitchFamily="18" charset="0"/>
                <a:cs typeface="Times New Roman" pitchFamily="18" charset="0"/>
              </a:rPr>
              <a:t>      как устроено противоречие.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331913" y="179388"/>
            <a:ext cx="676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Calibri" pitchFamily="34" charset="0"/>
              </a:rPr>
              <a:t>МЕТОДЫ и ПРИЕМЫ  ТРИЗ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" y="2012950"/>
            <a:ext cx="91154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проб и   ошибок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(МПиО).-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перебор вариантов решения. 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050" y="2887663"/>
            <a:ext cx="8847138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Морфологический анализ. -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активизацию творческого процесса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26988" y="3781425"/>
            <a:ext cx="86026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 фокальных объектов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МФО)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активизацию </a:t>
            </a:r>
          </a:p>
          <a:p>
            <a:pPr marL="285750" indent="-285750"/>
            <a:r>
              <a:rPr lang="ru-RU">
                <a:latin typeface="Times New Roman" pitchFamily="18" charset="0"/>
                <a:cs typeface="Times New Roman" pitchFamily="18" charset="0"/>
              </a:rPr>
              <a:t>   познавательной активности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288" y="4673600"/>
            <a:ext cx="91725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Системный оператор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умение анализировать</a:t>
            </a:r>
          </a:p>
          <a:p>
            <a:pPr marL="342900" indent="-342900" algn="just"/>
            <a:r>
              <a:rPr lang="ru-RU">
                <a:latin typeface="Times New Roman" pitchFamily="18" charset="0"/>
                <a:cs typeface="Times New Roman" pitchFamily="18" charset="0"/>
              </a:rPr>
              <a:t> и описывать систему связей любого объекта материального мира.</a:t>
            </a: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547813" y="549275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проб и   ошибок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(МПиО).- 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47900" y="1412875"/>
            <a:ext cx="43037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 что , если…»</a:t>
            </a:r>
          </a:p>
        </p:txBody>
      </p:sp>
      <p:pic>
        <p:nvPicPr>
          <p:cNvPr id="21508" name="Picture 2" descr="C:\Users\Администратор\Desktop\143758763552122fcda00d46.372363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708275"/>
            <a:ext cx="2808287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5aefcda5f7cfaf9a5df5725919d734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1363"/>
            <a:ext cx="244792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203575" y="47625"/>
            <a:ext cx="5924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морфологического анализа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781425" y="9810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Морфологический – относящийся к морфологии, касающийся внешнего вида, формы и строения. Морфология – изучение формы и строения. Этот метод используется для составления таблиц.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8113" y="620713"/>
          <a:ext cx="8898703" cy="557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947"/>
                <a:gridCol w="1844437"/>
                <a:gridCol w="1800200"/>
                <a:gridCol w="1944216"/>
                <a:gridCol w="1697903"/>
              </a:tblGrid>
              <a:tr h="553142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1906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ГОЛОВА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ТЕЛО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РУКИ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НОГИ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91" name="Picture 2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19756" t="31589" r="73438" b="56647"/>
          <a:stretch>
            <a:fillRect/>
          </a:stretch>
        </p:blipFill>
        <p:spPr bwMode="auto">
          <a:xfrm>
            <a:off x="2124075" y="1268413"/>
            <a:ext cx="1152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2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31824" t="31589" r="59393" b="55533"/>
          <a:stretch>
            <a:fillRect/>
          </a:stretch>
        </p:blipFill>
        <p:spPr bwMode="auto">
          <a:xfrm>
            <a:off x="3708400" y="1246188"/>
            <a:ext cx="14398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3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43559" t="31992" r="46489" b="55936"/>
          <a:stretch>
            <a:fillRect/>
          </a:stretch>
        </p:blipFill>
        <p:spPr bwMode="auto">
          <a:xfrm>
            <a:off x="5651500" y="1317625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4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57384" t="32796" r="33508" b="56339"/>
          <a:stretch>
            <a:fillRect/>
          </a:stretch>
        </p:blipFill>
        <p:spPr bwMode="auto">
          <a:xfrm>
            <a:off x="7451725" y="1306513"/>
            <a:ext cx="12588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5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18492" t="46478" r="70923" b="41046"/>
          <a:stretch>
            <a:fillRect/>
          </a:stretch>
        </p:blipFill>
        <p:spPr bwMode="auto">
          <a:xfrm>
            <a:off x="1943100" y="2562225"/>
            <a:ext cx="151288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31293" t="46478" r="58615" b="40643"/>
          <a:stretch>
            <a:fillRect/>
          </a:stretch>
        </p:blipFill>
        <p:spPr bwMode="auto">
          <a:xfrm>
            <a:off x="4067175" y="2640013"/>
            <a:ext cx="1144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43600" t="47227" r="45815" b="41045"/>
          <a:stretch>
            <a:fillRect/>
          </a:stretch>
        </p:blipFill>
        <p:spPr bwMode="auto">
          <a:xfrm>
            <a:off x="5554663" y="2620963"/>
            <a:ext cx="15113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57384" t="46881" r="31538" b="41850"/>
          <a:stretch>
            <a:fillRect/>
          </a:stretch>
        </p:blipFill>
        <p:spPr bwMode="auto">
          <a:xfrm>
            <a:off x="7404100" y="2586038"/>
            <a:ext cx="15017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9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16719" t="60829" r="71220" b="27863"/>
          <a:stretch>
            <a:fillRect/>
          </a:stretch>
        </p:blipFill>
        <p:spPr bwMode="auto">
          <a:xfrm>
            <a:off x="1874838" y="3911600"/>
            <a:ext cx="1517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0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30554" t="60966" r="58122" b="28973"/>
          <a:stretch>
            <a:fillRect/>
          </a:stretch>
        </p:blipFill>
        <p:spPr bwMode="auto">
          <a:xfrm>
            <a:off x="3721100" y="3895725"/>
            <a:ext cx="155098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1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43108" t="61369" r="45569" b="29375"/>
          <a:stretch>
            <a:fillRect/>
          </a:stretch>
        </p:blipFill>
        <p:spPr bwMode="auto">
          <a:xfrm>
            <a:off x="5454650" y="3852863"/>
            <a:ext cx="1771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2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57117" t="61409" r="32277" b="28571"/>
          <a:stretch>
            <a:fillRect/>
          </a:stretch>
        </p:blipFill>
        <p:spPr bwMode="auto">
          <a:xfrm>
            <a:off x="7464425" y="3946525"/>
            <a:ext cx="1381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3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17262" t="75455" r="72166" b="12273"/>
          <a:stretch>
            <a:fillRect/>
          </a:stretch>
        </p:blipFill>
        <p:spPr bwMode="auto">
          <a:xfrm>
            <a:off x="1919288" y="5032375"/>
            <a:ext cx="12287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4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31293" t="75455" r="57877" b="12273"/>
          <a:stretch>
            <a:fillRect/>
          </a:stretch>
        </p:blipFill>
        <p:spPr bwMode="auto">
          <a:xfrm>
            <a:off x="3721100" y="5084763"/>
            <a:ext cx="14303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5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43848" t="77063" r="45847" b="13281"/>
          <a:stretch>
            <a:fillRect/>
          </a:stretch>
        </p:blipFill>
        <p:spPr bwMode="auto">
          <a:xfrm>
            <a:off x="5646738" y="5149850"/>
            <a:ext cx="12033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6" name="Picture 1" descr="C:\Users\Администратор\Desktop\Image38.gif"/>
          <p:cNvPicPr>
            <a:picLocks noChangeAspect="1" noChangeArrowheads="1"/>
          </p:cNvPicPr>
          <p:nvPr/>
        </p:nvPicPr>
        <p:blipFill>
          <a:blip r:embed="rId2"/>
          <a:srcRect l="57631" t="75050" r="31538" b="12474"/>
          <a:stretch>
            <a:fillRect/>
          </a:stretch>
        </p:blipFill>
        <p:spPr bwMode="auto">
          <a:xfrm>
            <a:off x="7591425" y="4927600"/>
            <a:ext cx="12350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7" name="TextBox 6"/>
          <p:cNvSpPr txBox="1">
            <a:spLocks noChangeArrowheads="1"/>
          </p:cNvSpPr>
          <p:nvPr/>
        </p:nvSpPr>
        <p:spPr bwMode="auto">
          <a:xfrm>
            <a:off x="1547813" y="41275"/>
            <a:ext cx="653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latin typeface="Times New Roman" pitchFamily="18" charset="0"/>
                <a:cs typeface="Times New Roman" pitchFamily="18" charset="0"/>
              </a:rPr>
              <a:t>МОРФОЛОГИЧЕСКАЯ ТАБЛИЦА (МАТРИЦА)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Администратор\Desktop\5aefcda5f7cfaf9a5df5725919d734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741363"/>
            <a:ext cx="244792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268538" y="47625"/>
            <a:ext cx="6859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морфологического анализа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781425" y="98107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409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57</cp:revision>
  <dcterms:created xsi:type="dcterms:W3CDTF">2013-12-08T11:24:33Z</dcterms:created>
  <dcterms:modified xsi:type="dcterms:W3CDTF">2017-09-03T13:37:51Z</dcterms:modified>
</cp:coreProperties>
</file>