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8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71" r:id="rId14"/>
    <p:sldId id="272" r:id="rId15"/>
    <p:sldId id="274" r:id="rId16"/>
    <p:sldId id="275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290EA7-05BA-481D-9BDD-2EDC85780469}" type="doc">
      <dgm:prSet loTypeId="urn:microsoft.com/office/officeart/2005/8/layout/hierarchy1" loCatId="hierarchy" qsTypeId="urn:microsoft.com/office/officeart/2005/8/quickstyle/simple3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2B5306DD-92F9-48AF-A0FB-DDB73AF82483}">
      <dgm:prSet phldrT="[Текст]" custT="1"/>
      <dgm:spPr/>
      <dgm:t>
        <a:bodyPr/>
        <a:lstStyle/>
        <a:p>
          <a:r>
            <a:rPr lang="ru-RU" sz="3200" b="1" dirty="0" smtClean="0">
              <a:solidFill>
                <a:schemeClr val="accent5">
                  <a:lumMod val="75000"/>
                </a:schemeClr>
              </a:solidFill>
            </a:rPr>
            <a:t>Социальные партнеры </a:t>
          </a:r>
        </a:p>
        <a:p>
          <a:r>
            <a:rPr lang="ru-RU" sz="3200" b="1" dirty="0" smtClean="0">
              <a:solidFill>
                <a:schemeClr val="accent5">
                  <a:lumMod val="75000"/>
                </a:schemeClr>
              </a:solidFill>
            </a:rPr>
            <a:t>МБДОУ д/с №36 </a:t>
          </a:r>
          <a:endParaRPr lang="ru-RU" sz="3200" b="1" dirty="0">
            <a:solidFill>
              <a:schemeClr val="accent5">
                <a:lumMod val="75000"/>
              </a:schemeClr>
            </a:solidFill>
          </a:endParaRPr>
        </a:p>
      </dgm:t>
    </dgm:pt>
    <dgm:pt modelId="{16A67CA5-F92B-41EA-8F1F-B0EF63D96C97}" type="parTrans" cxnId="{00F9856F-709C-48DA-A5DE-F933C44C6E3A}">
      <dgm:prSet/>
      <dgm:spPr/>
      <dgm:t>
        <a:bodyPr/>
        <a:lstStyle/>
        <a:p>
          <a:endParaRPr lang="ru-RU"/>
        </a:p>
      </dgm:t>
    </dgm:pt>
    <dgm:pt modelId="{AA2481A1-52FE-4ABC-8ACE-464283AF1A32}" type="sibTrans" cxnId="{00F9856F-709C-48DA-A5DE-F933C44C6E3A}">
      <dgm:prSet/>
      <dgm:spPr/>
      <dgm:t>
        <a:bodyPr/>
        <a:lstStyle/>
        <a:p>
          <a:endParaRPr lang="ru-RU"/>
        </a:p>
      </dgm:t>
    </dgm:pt>
    <dgm:pt modelId="{FC9A8CFC-81DA-49AD-B0F7-2D37A8EF4FFA}">
      <dgm:prSet phldrT="[Текст]"/>
      <dgm:spPr/>
      <dgm:t>
        <a:bodyPr/>
        <a:lstStyle/>
        <a:p>
          <a:r>
            <a:rPr lang="ru-RU" b="1" dirty="0" smtClean="0">
              <a:solidFill>
                <a:schemeClr val="accent5">
                  <a:lumMod val="75000"/>
                </a:schemeClr>
              </a:solidFill>
            </a:rPr>
            <a:t>учреждения образования, науки и культуры</a:t>
          </a:r>
          <a:endParaRPr lang="ru-RU" b="1" dirty="0">
            <a:solidFill>
              <a:schemeClr val="accent5">
                <a:lumMod val="75000"/>
              </a:schemeClr>
            </a:solidFill>
          </a:endParaRPr>
        </a:p>
      </dgm:t>
    </dgm:pt>
    <dgm:pt modelId="{030331F7-1052-4913-AC39-D9CE91FB355B}" type="parTrans" cxnId="{0598DF4A-493A-43B7-BB0F-2A7C1A90AE9E}">
      <dgm:prSet/>
      <dgm:spPr/>
      <dgm:t>
        <a:bodyPr/>
        <a:lstStyle/>
        <a:p>
          <a:endParaRPr lang="ru-RU"/>
        </a:p>
      </dgm:t>
    </dgm:pt>
    <dgm:pt modelId="{168C812A-5619-44B2-98DE-20F7AC072FAE}" type="sibTrans" cxnId="{0598DF4A-493A-43B7-BB0F-2A7C1A90AE9E}">
      <dgm:prSet/>
      <dgm:spPr/>
      <dgm:t>
        <a:bodyPr/>
        <a:lstStyle/>
        <a:p>
          <a:endParaRPr lang="ru-RU"/>
        </a:p>
      </dgm:t>
    </dgm:pt>
    <dgm:pt modelId="{F4940625-5A3C-459C-9502-B4226A2F18DB}">
      <dgm:prSet phldrT="[Текст]"/>
      <dgm:spPr/>
      <dgm:t>
        <a:bodyPr/>
        <a:lstStyle/>
        <a:p>
          <a:r>
            <a:rPr lang="ru-RU" b="1" dirty="0" smtClean="0">
              <a:solidFill>
                <a:schemeClr val="accent5">
                  <a:lumMod val="75000"/>
                </a:schemeClr>
              </a:solidFill>
            </a:rPr>
            <a:t>учреждения здравоохранения</a:t>
          </a:r>
          <a:endParaRPr lang="ru-RU" b="1" dirty="0">
            <a:solidFill>
              <a:schemeClr val="accent5">
                <a:lumMod val="75000"/>
              </a:schemeClr>
            </a:solidFill>
          </a:endParaRPr>
        </a:p>
      </dgm:t>
    </dgm:pt>
    <dgm:pt modelId="{6C1E65B9-F035-431B-B5E2-F6D82C9B77ED}" type="parTrans" cxnId="{CCBED64E-8515-4FD1-BE8B-40D6D88BBDF5}">
      <dgm:prSet/>
      <dgm:spPr/>
      <dgm:t>
        <a:bodyPr/>
        <a:lstStyle/>
        <a:p>
          <a:endParaRPr lang="ru-RU"/>
        </a:p>
      </dgm:t>
    </dgm:pt>
    <dgm:pt modelId="{C57734C6-08A1-435A-BFC0-F35498824B8C}" type="sibTrans" cxnId="{CCBED64E-8515-4FD1-BE8B-40D6D88BBDF5}">
      <dgm:prSet/>
      <dgm:spPr/>
      <dgm:t>
        <a:bodyPr/>
        <a:lstStyle/>
        <a:p>
          <a:endParaRPr lang="ru-RU"/>
        </a:p>
      </dgm:t>
    </dgm:pt>
    <dgm:pt modelId="{66B7D59D-9EE2-4E32-96E9-67FFDDACB21B}">
      <dgm:prSet phldrT="[Текст]"/>
      <dgm:spPr/>
      <dgm:t>
        <a:bodyPr/>
        <a:lstStyle/>
        <a:p>
          <a:r>
            <a:rPr lang="ru-RU" b="1" dirty="0" smtClean="0">
              <a:solidFill>
                <a:schemeClr val="accent5">
                  <a:lumMod val="75000"/>
                </a:schemeClr>
              </a:solidFill>
            </a:rPr>
            <a:t>семьи воспитанников детского сада</a:t>
          </a:r>
          <a:endParaRPr lang="ru-RU" b="1" dirty="0">
            <a:solidFill>
              <a:schemeClr val="accent5">
                <a:lumMod val="75000"/>
              </a:schemeClr>
            </a:solidFill>
          </a:endParaRPr>
        </a:p>
      </dgm:t>
    </dgm:pt>
    <dgm:pt modelId="{F76498E8-7696-48DD-8931-7FF46E23745D}" type="parTrans" cxnId="{9C211D8C-9D78-4B67-868A-E87DA57ED15A}">
      <dgm:prSet/>
      <dgm:spPr/>
      <dgm:t>
        <a:bodyPr/>
        <a:lstStyle/>
        <a:p>
          <a:endParaRPr lang="ru-RU"/>
        </a:p>
      </dgm:t>
    </dgm:pt>
    <dgm:pt modelId="{37E81592-CB1F-4541-9D75-9FCD790CBFB5}" type="sibTrans" cxnId="{9C211D8C-9D78-4B67-868A-E87DA57ED15A}">
      <dgm:prSet/>
      <dgm:spPr/>
      <dgm:t>
        <a:bodyPr/>
        <a:lstStyle/>
        <a:p>
          <a:endParaRPr lang="ru-RU"/>
        </a:p>
      </dgm:t>
    </dgm:pt>
    <dgm:pt modelId="{B519FFBF-A8FF-4415-878B-9C9459ADDB03}" type="pres">
      <dgm:prSet presAssocID="{DA290EA7-05BA-481D-9BDD-2EDC8578046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0B6E97E-CE55-41D3-ABFD-346D8B029B4A}" type="pres">
      <dgm:prSet presAssocID="{2B5306DD-92F9-48AF-A0FB-DDB73AF82483}" presName="hierRoot1" presStyleCnt="0"/>
      <dgm:spPr/>
    </dgm:pt>
    <dgm:pt modelId="{0B4B8E40-F03A-4FF7-A89B-D4DC13408C65}" type="pres">
      <dgm:prSet presAssocID="{2B5306DD-92F9-48AF-A0FB-DDB73AF82483}" presName="composite" presStyleCnt="0"/>
      <dgm:spPr/>
    </dgm:pt>
    <dgm:pt modelId="{8176456E-B99C-4604-BFF9-B83E293A5D2E}" type="pres">
      <dgm:prSet presAssocID="{2B5306DD-92F9-48AF-A0FB-DDB73AF82483}" presName="background" presStyleLbl="node0" presStyleIdx="0" presStyleCnt="1"/>
      <dgm:spPr/>
    </dgm:pt>
    <dgm:pt modelId="{F2615CC6-6489-4D15-8F4C-8A8D85737797}" type="pres">
      <dgm:prSet presAssocID="{2B5306DD-92F9-48AF-A0FB-DDB73AF82483}" presName="text" presStyleLbl="fgAcc0" presStyleIdx="0" presStyleCnt="1" custScaleX="2892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793F401-AC7F-447C-914A-B5382A7C8611}" type="pres">
      <dgm:prSet presAssocID="{2B5306DD-92F9-48AF-A0FB-DDB73AF82483}" presName="hierChild2" presStyleCnt="0"/>
      <dgm:spPr/>
    </dgm:pt>
    <dgm:pt modelId="{526337E4-784B-4137-A978-38B5D9D20C1F}" type="pres">
      <dgm:prSet presAssocID="{030331F7-1052-4913-AC39-D9CE91FB355B}" presName="Name10" presStyleLbl="parChTrans1D2" presStyleIdx="0" presStyleCnt="3"/>
      <dgm:spPr/>
      <dgm:t>
        <a:bodyPr/>
        <a:lstStyle/>
        <a:p>
          <a:endParaRPr lang="ru-RU"/>
        </a:p>
      </dgm:t>
    </dgm:pt>
    <dgm:pt modelId="{96A09683-817B-4998-B86F-36DFA16B9834}" type="pres">
      <dgm:prSet presAssocID="{FC9A8CFC-81DA-49AD-B0F7-2D37A8EF4FFA}" presName="hierRoot2" presStyleCnt="0"/>
      <dgm:spPr/>
    </dgm:pt>
    <dgm:pt modelId="{CF28AFD4-9504-40E9-A839-89989866882E}" type="pres">
      <dgm:prSet presAssocID="{FC9A8CFC-81DA-49AD-B0F7-2D37A8EF4FFA}" presName="composite2" presStyleCnt="0"/>
      <dgm:spPr/>
    </dgm:pt>
    <dgm:pt modelId="{FCEC093B-50B9-4591-8C34-1D09F64C38A3}" type="pres">
      <dgm:prSet presAssocID="{FC9A8CFC-81DA-49AD-B0F7-2D37A8EF4FFA}" presName="background2" presStyleLbl="node2" presStyleIdx="0" presStyleCnt="3"/>
      <dgm:spPr/>
    </dgm:pt>
    <dgm:pt modelId="{E9EBE0DD-DDFB-4D53-9576-EE367AB22A9C}" type="pres">
      <dgm:prSet presAssocID="{FC9A8CFC-81DA-49AD-B0F7-2D37A8EF4FFA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90CBD6C-DD43-44FA-8CEF-D00E3ED54DE4}" type="pres">
      <dgm:prSet presAssocID="{FC9A8CFC-81DA-49AD-B0F7-2D37A8EF4FFA}" presName="hierChild3" presStyleCnt="0"/>
      <dgm:spPr/>
    </dgm:pt>
    <dgm:pt modelId="{8AE03433-125C-4D36-A318-3BB572070DCD}" type="pres">
      <dgm:prSet presAssocID="{6C1E65B9-F035-431B-B5E2-F6D82C9B77ED}" presName="Name10" presStyleLbl="parChTrans1D2" presStyleIdx="1" presStyleCnt="3"/>
      <dgm:spPr/>
      <dgm:t>
        <a:bodyPr/>
        <a:lstStyle/>
        <a:p>
          <a:endParaRPr lang="ru-RU"/>
        </a:p>
      </dgm:t>
    </dgm:pt>
    <dgm:pt modelId="{2080C22B-83B2-4AA3-9B25-B6C3FF0070EF}" type="pres">
      <dgm:prSet presAssocID="{F4940625-5A3C-459C-9502-B4226A2F18DB}" presName="hierRoot2" presStyleCnt="0"/>
      <dgm:spPr/>
    </dgm:pt>
    <dgm:pt modelId="{8A180A74-4A4B-4818-AC15-055B40461E6A}" type="pres">
      <dgm:prSet presAssocID="{F4940625-5A3C-459C-9502-B4226A2F18DB}" presName="composite2" presStyleCnt="0"/>
      <dgm:spPr/>
    </dgm:pt>
    <dgm:pt modelId="{6AD82948-B919-48B6-8536-B7A9A8F1868B}" type="pres">
      <dgm:prSet presAssocID="{F4940625-5A3C-459C-9502-B4226A2F18DB}" presName="background2" presStyleLbl="node2" presStyleIdx="1" presStyleCnt="3"/>
      <dgm:spPr/>
    </dgm:pt>
    <dgm:pt modelId="{F21309C0-4128-4B22-B54D-1E3C1F56E8C0}" type="pres">
      <dgm:prSet presAssocID="{F4940625-5A3C-459C-9502-B4226A2F18DB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193FC56-0FB6-4ECB-9EEB-D46C09528599}" type="pres">
      <dgm:prSet presAssocID="{F4940625-5A3C-459C-9502-B4226A2F18DB}" presName="hierChild3" presStyleCnt="0"/>
      <dgm:spPr/>
    </dgm:pt>
    <dgm:pt modelId="{7C4FB781-5583-4BC8-A3EB-7E336D22FDB6}" type="pres">
      <dgm:prSet presAssocID="{F76498E8-7696-48DD-8931-7FF46E23745D}" presName="Name10" presStyleLbl="parChTrans1D2" presStyleIdx="2" presStyleCnt="3"/>
      <dgm:spPr/>
      <dgm:t>
        <a:bodyPr/>
        <a:lstStyle/>
        <a:p>
          <a:endParaRPr lang="ru-RU"/>
        </a:p>
      </dgm:t>
    </dgm:pt>
    <dgm:pt modelId="{F78090F0-4D42-40F8-89D4-4081A5F8902D}" type="pres">
      <dgm:prSet presAssocID="{66B7D59D-9EE2-4E32-96E9-67FFDDACB21B}" presName="hierRoot2" presStyleCnt="0"/>
      <dgm:spPr/>
    </dgm:pt>
    <dgm:pt modelId="{0EF48121-5A54-441B-B269-B5649FCACBE8}" type="pres">
      <dgm:prSet presAssocID="{66B7D59D-9EE2-4E32-96E9-67FFDDACB21B}" presName="composite2" presStyleCnt="0"/>
      <dgm:spPr/>
    </dgm:pt>
    <dgm:pt modelId="{EFE31189-6A06-4278-A7E6-D2F4AD9B6654}" type="pres">
      <dgm:prSet presAssocID="{66B7D59D-9EE2-4E32-96E9-67FFDDACB21B}" presName="background2" presStyleLbl="node2" presStyleIdx="2" presStyleCnt="3"/>
      <dgm:spPr/>
    </dgm:pt>
    <dgm:pt modelId="{98924804-F847-4DA1-BF81-9CB7D692BAB5}" type="pres">
      <dgm:prSet presAssocID="{66B7D59D-9EE2-4E32-96E9-67FFDDACB21B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78A7DCD-823E-4EB8-9AD9-E0DBFF31DAA9}" type="pres">
      <dgm:prSet presAssocID="{66B7D59D-9EE2-4E32-96E9-67FFDDACB21B}" presName="hierChild3" presStyleCnt="0"/>
      <dgm:spPr/>
    </dgm:pt>
  </dgm:ptLst>
  <dgm:cxnLst>
    <dgm:cxn modelId="{A6063199-E6DB-4DB5-868B-D4517F51360C}" type="presOf" srcId="{6C1E65B9-F035-431B-B5E2-F6D82C9B77ED}" destId="{8AE03433-125C-4D36-A318-3BB572070DCD}" srcOrd="0" destOrd="0" presId="urn:microsoft.com/office/officeart/2005/8/layout/hierarchy1"/>
    <dgm:cxn modelId="{CCBED64E-8515-4FD1-BE8B-40D6D88BBDF5}" srcId="{2B5306DD-92F9-48AF-A0FB-DDB73AF82483}" destId="{F4940625-5A3C-459C-9502-B4226A2F18DB}" srcOrd="1" destOrd="0" parTransId="{6C1E65B9-F035-431B-B5E2-F6D82C9B77ED}" sibTransId="{C57734C6-08A1-435A-BFC0-F35498824B8C}"/>
    <dgm:cxn modelId="{F2D41B5F-2A5E-446F-8850-15A2E8A02E49}" type="presOf" srcId="{FC9A8CFC-81DA-49AD-B0F7-2D37A8EF4FFA}" destId="{E9EBE0DD-DDFB-4D53-9576-EE367AB22A9C}" srcOrd="0" destOrd="0" presId="urn:microsoft.com/office/officeart/2005/8/layout/hierarchy1"/>
    <dgm:cxn modelId="{00F9856F-709C-48DA-A5DE-F933C44C6E3A}" srcId="{DA290EA7-05BA-481D-9BDD-2EDC85780469}" destId="{2B5306DD-92F9-48AF-A0FB-DDB73AF82483}" srcOrd="0" destOrd="0" parTransId="{16A67CA5-F92B-41EA-8F1F-B0EF63D96C97}" sibTransId="{AA2481A1-52FE-4ABC-8ACE-464283AF1A32}"/>
    <dgm:cxn modelId="{4CD24A95-3A8F-4433-B099-476E27763AC4}" type="presOf" srcId="{66B7D59D-9EE2-4E32-96E9-67FFDDACB21B}" destId="{98924804-F847-4DA1-BF81-9CB7D692BAB5}" srcOrd="0" destOrd="0" presId="urn:microsoft.com/office/officeart/2005/8/layout/hierarchy1"/>
    <dgm:cxn modelId="{1BB7F1A5-4171-4EFE-8382-CA1FD93A82CF}" type="presOf" srcId="{DA290EA7-05BA-481D-9BDD-2EDC85780469}" destId="{B519FFBF-A8FF-4415-878B-9C9459ADDB03}" srcOrd="0" destOrd="0" presId="urn:microsoft.com/office/officeart/2005/8/layout/hierarchy1"/>
    <dgm:cxn modelId="{25A59F2F-1202-464C-96B9-4E14021CB36E}" type="presOf" srcId="{030331F7-1052-4913-AC39-D9CE91FB355B}" destId="{526337E4-784B-4137-A978-38B5D9D20C1F}" srcOrd="0" destOrd="0" presId="urn:microsoft.com/office/officeart/2005/8/layout/hierarchy1"/>
    <dgm:cxn modelId="{9C211D8C-9D78-4B67-868A-E87DA57ED15A}" srcId="{2B5306DD-92F9-48AF-A0FB-DDB73AF82483}" destId="{66B7D59D-9EE2-4E32-96E9-67FFDDACB21B}" srcOrd="2" destOrd="0" parTransId="{F76498E8-7696-48DD-8931-7FF46E23745D}" sibTransId="{37E81592-CB1F-4541-9D75-9FCD790CBFB5}"/>
    <dgm:cxn modelId="{0598DF4A-493A-43B7-BB0F-2A7C1A90AE9E}" srcId="{2B5306DD-92F9-48AF-A0FB-DDB73AF82483}" destId="{FC9A8CFC-81DA-49AD-B0F7-2D37A8EF4FFA}" srcOrd="0" destOrd="0" parTransId="{030331F7-1052-4913-AC39-D9CE91FB355B}" sibTransId="{168C812A-5619-44B2-98DE-20F7AC072FAE}"/>
    <dgm:cxn modelId="{EA674E8B-3300-4276-B900-38399E9959F3}" type="presOf" srcId="{F4940625-5A3C-459C-9502-B4226A2F18DB}" destId="{F21309C0-4128-4B22-B54D-1E3C1F56E8C0}" srcOrd="0" destOrd="0" presId="urn:microsoft.com/office/officeart/2005/8/layout/hierarchy1"/>
    <dgm:cxn modelId="{29809CC1-EC4A-4468-98CB-7D87615814D8}" type="presOf" srcId="{2B5306DD-92F9-48AF-A0FB-DDB73AF82483}" destId="{F2615CC6-6489-4D15-8F4C-8A8D85737797}" srcOrd="0" destOrd="0" presId="urn:microsoft.com/office/officeart/2005/8/layout/hierarchy1"/>
    <dgm:cxn modelId="{0032555D-4997-4C81-83C6-8E6AACB85DB0}" type="presOf" srcId="{F76498E8-7696-48DD-8931-7FF46E23745D}" destId="{7C4FB781-5583-4BC8-A3EB-7E336D22FDB6}" srcOrd="0" destOrd="0" presId="urn:microsoft.com/office/officeart/2005/8/layout/hierarchy1"/>
    <dgm:cxn modelId="{160BAA2C-62C2-4BA5-BCDA-07D5A29F6B6D}" type="presParOf" srcId="{B519FFBF-A8FF-4415-878B-9C9459ADDB03}" destId="{90B6E97E-CE55-41D3-ABFD-346D8B029B4A}" srcOrd="0" destOrd="0" presId="urn:microsoft.com/office/officeart/2005/8/layout/hierarchy1"/>
    <dgm:cxn modelId="{C35C252B-86F5-4209-BCD6-029BDF3EC4F0}" type="presParOf" srcId="{90B6E97E-CE55-41D3-ABFD-346D8B029B4A}" destId="{0B4B8E40-F03A-4FF7-A89B-D4DC13408C65}" srcOrd="0" destOrd="0" presId="urn:microsoft.com/office/officeart/2005/8/layout/hierarchy1"/>
    <dgm:cxn modelId="{F38E7A96-540B-4DA3-9BF0-8327892D0DD0}" type="presParOf" srcId="{0B4B8E40-F03A-4FF7-A89B-D4DC13408C65}" destId="{8176456E-B99C-4604-BFF9-B83E293A5D2E}" srcOrd="0" destOrd="0" presId="urn:microsoft.com/office/officeart/2005/8/layout/hierarchy1"/>
    <dgm:cxn modelId="{34337F8C-28EF-4AA8-AEE7-766E87800915}" type="presParOf" srcId="{0B4B8E40-F03A-4FF7-A89B-D4DC13408C65}" destId="{F2615CC6-6489-4D15-8F4C-8A8D85737797}" srcOrd="1" destOrd="0" presId="urn:microsoft.com/office/officeart/2005/8/layout/hierarchy1"/>
    <dgm:cxn modelId="{E250F4F4-78AF-4430-B019-C0B76B6D3EDB}" type="presParOf" srcId="{90B6E97E-CE55-41D3-ABFD-346D8B029B4A}" destId="{7793F401-AC7F-447C-914A-B5382A7C8611}" srcOrd="1" destOrd="0" presId="urn:microsoft.com/office/officeart/2005/8/layout/hierarchy1"/>
    <dgm:cxn modelId="{6562212C-C3A8-47BC-A215-A3F1E3E74561}" type="presParOf" srcId="{7793F401-AC7F-447C-914A-B5382A7C8611}" destId="{526337E4-784B-4137-A978-38B5D9D20C1F}" srcOrd="0" destOrd="0" presId="urn:microsoft.com/office/officeart/2005/8/layout/hierarchy1"/>
    <dgm:cxn modelId="{DFE9FDCE-582F-431B-9204-2F26FD64067F}" type="presParOf" srcId="{7793F401-AC7F-447C-914A-B5382A7C8611}" destId="{96A09683-817B-4998-B86F-36DFA16B9834}" srcOrd="1" destOrd="0" presId="urn:microsoft.com/office/officeart/2005/8/layout/hierarchy1"/>
    <dgm:cxn modelId="{C08B0330-C717-4FFF-82D8-3F97B4E99D12}" type="presParOf" srcId="{96A09683-817B-4998-B86F-36DFA16B9834}" destId="{CF28AFD4-9504-40E9-A839-89989866882E}" srcOrd="0" destOrd="0" presId="urn:microsoft.com/office/officeart/2005/8/layout/hierarchy1"/>
    <dgm:cxn modelId="{FC80347D-D98B-47FF-9F27-41643403EED0}" type="presParOf" srcId="{CF28AFD4-9504-40E9-A839-89989866882E}" destId="{FCEC093B-50B9-4591-8C34-1D09F64C38A3}" srcOrd="0" destOrd="0" presId="urn:microsoft.com/office/officeart/2005/8/layout/hierarchy1"/>
    <dgm:cxn modelId="{8E4EFB23-9823-4466-B407-7A4B3E22D41F}" type="presParOf" srcId="{CF28AFD4-9504-40E9-A839-89989866882E}" destId="{E9EBE0DD-DDFB-4D53-9576-EE367AB22A9C}" srcOrd="1" destOrd="0" presId="urn:microsoft.com/office/officeart/2005/8/layout/hierarchy1"/>
    <dgm:cxn modelId="{CC6222F6-FE86-45D9-8F01-656ABDB89643}" type="presParOf" srcId="{96A09683-817B-4998-B86F-36DFA16B9834}" destId="{190CBD6C-DD43-44FA-8CEF-D00E3ED54DE4}" srcOrd="1" destOrd="0" presId="urn:microsoft.com/office/officeart/2005/8/layout/hierarchy1"/>
    <dgm:cxn modelId="{DA019E04-FC24-489C-98AB-1B1A1C29512C}" type="presParOf" srcId="{7793F401-AC7F-447C-914A-B5382A7C8611}" destId="{8AE03433-125C-4D36-A318-3BB572070DCD}" srcOrd="2" destOrd="0" presId="urn:microsoft.com/office/officeart/2005/8/layout/hierarchy1"/>
    <dgm:cxn modelId="{9B693973-D03A-44C1-B87E-56341E22FE7C}" type="presParOf" srcId="{7793F401-AC7F-447C-914A-B5382A7C8611}" destId="{2080C22B-83B2-4AA3-9B25-B6C3FF0070EF}" srcOrd="3" destOrd="0" presId="urn:microsoft.com/office/officeart/2005/8/layout/hierarchy1"/>
    <dgm:cxn modelId="{7B126C77-FF79-4E8B-84FC-4E8266384017}" type="presParOf" srcId="{2080C22B-83B2-4AA3-9B25-B6C3FF0070EF}" destId="{8A180A74-4A4B-4818-AC15-055B40461E6A}" srcOrd="0" destOrd="0" presId="urn:microsoft.com/office/officeart/2005/8/layout/hierarchy1"/>
    <dgm:cxn modelId="{AAECD2A9-CA1C-4DC9-B09B-97371DFEBE82}" type="presParOf" srcId="{8A180A74-4A4B-4818-AC15-055B40461E6A}" destId="{6AD82948-B919-48B6-8536-B7A9A8F1868B}" srcOrd="0" destOrd="0" presId="urn:microsoft.com/office/officeart/2005/8/layout/hierarchy1"/>
    <dgm:cxn modelId="{41A6AB78-1A24-4EB0-A755-75DDED2A2E73}" type="presParOf" srcId="{8A180A74-4A4B-4818-AC15-055B40461E6A}" destId="{F21309C0-4128-4B22-B54D-1E3C1F56E8C0}" srcOrd="1" destOrd="0" presId="urn:microsoft.com/office/officeart/2005/8/layout/hierarchy1"/>
    <dgm:cxn modelId="{27B36456-301D-4709-AD09-85E7EAAD6DD1}" type="presParOf" srcId="{2080C22B-83B2-4AA3-9B25-B6C3FF0070EF}" destId="{5193FC56-0FB6-4ECB-9EEB-D46C09528599}" srcOrd="1" destOrd="0" presId="urn:microsoft.com/office/officeart/2005/8/layout/hierarchy1"/>
    <dgm:cxn modelId="{07FF6750-9C02-4ED1-837C-25AE0EBC45A5}" type="presParOf" srcId="{7793F401-AC7F-447C-914A-B5382A7C8611}" destId="{7C4FB781-5583-4BC8-A3EB-7E336D22FDB6}" srcOrd="4" destOrd="0" presId="urn:microsoft.com/office/officeart/2005/8/layout/hierarchy1"/>
    <dgm:cxn modelId="{19474CC2-EC1E-43E6-B663-2516680C380E}" type="presParOf" srcId="{7793F401-AC7F-447C-914A-B5382A7C8611}" destId="{F78090F0-4D42-40F8-89D4-4081A5F8902D}" srcOrd="5" destOrd="0" presId="urn:microsoft.com/office/officeart/2005/8/layout/hierarchy1"/>
    <dgm:cxn modelId="{FB277112-EA39-4D70-BFDD-941879C4303D}" type="presParOf" srcId="{F78090F0-4D42-40F8-89D4-4081A5F8902D}" destId="{0EF48121-5A54-441B-B269-B5649FCACBE8}" srcOrd="0" destOrd="0" presId="urn:microsoft.com/office/officeart/2005/8/layout/hierarchy1"/>
    <dgm:cxn modelId="{7F5F18B5-3761-47C1-BE41-1CF6369BB614}" type="presParOf" srcId="{0EF48121-5A54-441B-B269-B5649FCACBE8}" destId="{EFE31189-6A06-4278-A7E6-D2F4AD9B6654}" srcOrd="0" destOrd="0" presId="urn:microsoft.com/office/officeart/2005/8/layout/hierarchy1"/>
    <dgm:cxn modelId="{65827AE3-6BED-4EE4-8635-39C851A93162}" type="presParOf" srcId="{0EF48121-5A54-441B-B269-B5649FCACBE8}" destId="{98924804-F847-4DA1-BF81-9CB7D692BAB5}" srcOrd="1" destOrd="0" presId="urn:microsoft.com/office/officeart/2005/8/layout/hierarchy1"/>
    <dgm:cxn modelId="{5AD6ED5A-AD16-4986-825B-FCF7D78B18BA}" type="presParOf" srcId="{F78090F0-4D42-40F8-89D4-4081A5F8902D}" destId="{C78A7DCD-823E-4EB8-9AD9-E0DBFF31DAA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F14E80B-37EC-4099-92D3-B7516918B356}" type="datetimeFigureOut">
              <a:rPr lang="ru-RU"/>
              <a:pPr>
                <a:defRPr/>
              </a:pPr>
              <a:t>01.09.2017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B7C5E27-FC42-49A8-8E71-11624BB4D8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867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059AA2-50E2-4599-97B3-340163E654A3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174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419BFB-5B36-44ED-ABE5-C50C841C703E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376A4D5-651D-40FF-B51C-FF9F5EED01F4}" type="datetimeFigureOut">
              <a:rPr lang="ru-RU"/>
              <a:pPr>
                <a:defRPr/>
              </a:pPr>
              <a:t>01.09.2017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78BB9A7-889A-4D1F-A7D0-51E9431105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8CF64F-B42E-4FCC-96B1-6D03A3568D16}" type="datetimeFigureOut">
              <a:rPr lang="ru-RU"/>
              <a:pPr>
                <a:defRPr/>
              </a:pPr>
              <a:t>01.09.2017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9595C-862A-4B46-BC57-C7712B359E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9258C-254B-4E5C-A3C6-C588A9300789}" type="datetimeFigureOut">
              <a:rPr lang="ru-RU"/>
              <a:pPr>
                <a:defRPr/>
              </a:pPr>
              <a:t>01.09.2017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06A33B-CA33-44E8-A573-7B42BD169B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A3422-7CCF-4365-89EE-07947E676725}" type="datetimeFigureOut">
              <a:rPr lang="ru-RU"/>
              <a:pPr>
                <a:defRPr/>
              </a:pPr>
              <a:t>01.09.2017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E7197-255C-4987-94B9-279765F752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2A01D46-ACBF-4A5D-8F06-3081F1346BEC}" type="datetimeFigureOut">
              <a:rPr lang="ru-RU"/>
              <a:pPr>
                <a:defRPr/>
              </a:pPr>
              <a:t>01.09.2017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128B728-7258-4BF4-9B74-AB33FE4BC8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D7380-AEB1-44FB-8CC6-693C672F7E8E}" type="datetimeFigureOut">
              <a:rPr lang="ru-RU"/>
              <a:pPr>
                <a:defRPr/>
              </a:pPr>
              <a:t>01.09.2017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89C6D-93B7-4E47-8B15-E71E311F8B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75CEF-A1E5-420D-8074-2162AC413B8F}" type="datetimeFigureOut">
              <a:rPr lang="ru-RU"/>
              <a:pPr>
                <a:defRPr/>
              </a:pPr>
              <a:t>01.09.2017</a:t>
            </a:fld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3EAE9-2AD0-4FA8-81B2-3D50AAA4AC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075B8-DA4E-4459-A16A-1F80D177EF90}" type="datetimeFigureOut">
              <a:rPr lang="ru-RU"/>
              <a:pPr>
                <a:defRPr/>
              </a:pPr>
              <a:t>01.09.2017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E286C-36EA-4B78-89E6-6E0A7C771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CFE3F97-CD3D-495D-8A6E-A7005E85310C}" type="datetimeFigureOut">
              <a:rPr lang="ru-RU"/>
              <a:pPr>
                <a:defRPr/>
              </a:pPr>
              <a:t>01.09.2017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EF4972F-3116-4754-9B1E-21568F2B7E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774F4-E58A-4D36-AEE8-BC75B3B41854}" type="datetimeFigureOut">
              <a:rPr lang="ru-RU"/>
              <a:pPr>
                <a:defRPr/>
              </a:pPr>
              <a:t>01.09.2017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DCEAE-8080-4247-8847-37827639F9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10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5892D5F-FEA3-4AF2-A2F8-E20EB634CF9D}" type="datetimeFigureOut">
              <a:rPr lang="ru-RU"/>
              <a:pPr>
                <a:defRPr/>
              </a:pPr>
              <a:t>01.09.2017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9318F2C-A2B3-42B7-867C-EEEB5A2E56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655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5B13A6A1-613E-43BB-9DDA-0E5E99622148}" type="datetimeFigureOut">
              <a:rPr lang="ru-RU"/>
              <a:pPr>
                <a:defRPr/>
              </a:pPr>
              <a:t>01.09.2017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A7F5E55-32BC-43F7-9478-F0E220C84F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74" r:id="rId7"/>
    <p:sldLayoutId id="2147483667" r:id="rId8"/>
    <p:sldLayoutId id="2147483675" r:id="rId9"/>
    <p:sldLayoutId id="2147483666" r:id="rId10"/>
    <p:sldLayoutId id="214748366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spect="1" noChangeArrowheads="1"/>
          </p:cNvSpPr>
          <p:nvPr>
            <p:ph type="ctrTitle"/>
          </p:nvPr>
        </p:nvSpPr>
        <p:spPr>
          <a:xfrm>
            <a:off x="981075" y="1250950"/>
            <a:ext cx="6192838" cy="2362200"/>
          </a:xfrm>
        </p:spPr>
        <p:txBody>
          <a:bodyPr wrap="square" tIns="45720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>
              <a:defRPr/>
            </a:pPr>
            <a:r>
              <a:rPr lang="ru-RU" sz="2800" smtClean="0">
                <a:solidFill>
                  <a:srgbClr val="48365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Социальное партнерство по преемственности </a:t>
            </a:r>
            <a:br>
              <a:rPr lang="ru-RU" sz="2800" smtClean="0">
                <a:solidFill>
                  <a:srgbClr val="48365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2800" smtClean="0">
                <a:solidFill>
                  <a:srgbClr val="48365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МБДОУ «Детский сад № 36» и МБОУ СОШ № 2 </a:t>
            </a:r>
            <a:br>
              <a:rPr lang="ru-RU" sz="2800" smtClean="0">
                <a:solidFill>
                  <a:srgbClr val="48365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2800" smtClean="0">
                <a:solidFill>
                  <a:srgbClr val="48365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им. А.С. Пушкина</a:t>
            </a:r>
            <a:r>
              <a:rPr lang="ru-RU" sz="2800" smtClean="0">
                <a:solidFill>
                  <a:srgbClr val="48365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ru-RU" sz="2800" smtClean="0">
                <a:solidFill>
                  <a:srgbClr val="48365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endParaRPr lang="ru-RU" sz="2800" smtClean="0">
              <a:solidFill>
                <a:srgbClr val="48365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83413" y="228600"/>
            <a:ext cx="2160587" cy="272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6" descr="ч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4033838"/>
            <a:ext cx="3124200" cy="206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343275" y="3244850"/>
            <a:ext cx="249238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rPr>
              <a:t> </a:t>
            </a:r>
            <a:endParaRPr lang="ru-RU" dirty="0">
              <a:latin typeface="+mn-lt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08400" y="4606925"/>
            <a:ext cx="5083175" cy="9223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Подготовила старший воспитатель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 МБДОУ д/с №36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Сегина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 И.М.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32"/>
          <p:cNvGraphicFramePr>
            <a:graphicFrameLocks noGrp="1"/>
          </p:cNvGraphicFramePr>
          <p:nvPr/>
        </p:nvGraphicFramePr>
        <p:xfrm>
          <a:off x="250825" y="333375"/>
          <a:ext cx="8640763" cy="6421438"/>
        </p:xfrm>
        <a:graphic>
          <a:graphicData uri="http://schemas.openxmlformats.org/drawingml/2006/table">
            <a:tbl>
              <a:tblPr/>
              <a:tblGrid>
                <a:gridCol w="7103162"/>
                <a:gridCol w="1537798"/>
              </a:tblGrid>
              <a:tr h="64008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charset="0"/>
                        </a:rPr>
                        <a:t>Работа с детьми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972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Экскурсии и целевые прогулки в школу: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Знакомство детей подготовительной группы с помещением школы, спортивным залом, столовой, классной комнатой и т.д.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в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теч.года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Праздник «День знаний»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сентябрь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Организация «уголка школьника» для сюжетно – ролевых игр «Школа», «На уроке», «Школьный буфет», «Переменка» и др.: обучение детей подбору и размещению игрового материала, содержанию игр, умению играть самостоятельно.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в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теч.года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Выставка рисунков детей подготовительной группы «Моя будущая школа»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январь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 Цикл занятий «Скоро в школу»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в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теч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. года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Проведение спортивных состязаний «Внимание, на старт!»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февраль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Праздник  «До свидания, детский сад»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май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23528" y="332656"/>
          <a:ext cx="8496944" cy="6398310"/>
        </p:xfrm>
        <a:graphic>
          <a:graphicData uri="http://schemas.openxmlformats.org/drawingml/2006/table">
            <a:tbl>
              <a:tblPr/>
              <a:tblGrid>
                <a:gridCol w="6388431"/>
                <a:gridCol w="2108513"/>
              </a:tblGrid>
              <a:tr h="913672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i="0" kern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Работа с родителями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 i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35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Родительские собрания: </a:t>
                      </a:r>
                    </a:p>
                    <a:p>
                      <a:pPr marL="342900" lvl="0" indent="11113" algn="l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0" dirty="0" smtClean="0">
                          <a:effectLst/>
                          <a:latin typeface="+mj-lt"/>
                          <a:ea typeface="Times New Roman"/>
                        </a:rPr>
                        <a:t>«Подготовка к школе в системе “детский сад – семья – школа”</a:t>
                      </a:r>
                    </a:p>
                    <a:p>
                      <a:pPr marL="342900" lvl="0" indent="11113" algn="l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0" dirty="0" smtClean="0">
                          <a:effectLst/>
                          <a:latin typeface="+mj-lt"/>
                          <a:ea typeface="Times New Roman"/>
                        </a:rPr>
                        <a:t>«Три аспекта школьной зрелости» </a:t>
                      </a: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В течение  учебного года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4103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Консультации:</a:t>
                      </a:r>
                    </a:p>
                    <a:p>
                      <a:pPr marL="342900" lvl="0" indent="-77788" algn="l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«Уголок школьника»</a:t>
                      </a:r>
                    </a:p>
                    <a:p>
                      <a:pPr marL="342900" lvl="0" indent="-77788" algn="l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«Здоровье первоклассника – залог успешного обучения в школе</a:t>
                      </a:r>
                      <a:r>
                        <a:rPr lang="ru-RU" sz="2000" dirty="0" smtClean="0">
                          <a:effectLst/>
                          <a:latin typeface="+mj-lt"/>
                          <a:ea typeface="Times New Roman"/>
                        </a:rPr>
                        <a:t>»</a:t>
                      </a: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910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Наглядно – информационные стенды:</a:t>
                      </a:r>
                    </a:p>
                    <a:p>
                      <a:pPr marL="342900" lvl="0" indent="-166688" algn="l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« Готовим будущего первоклассника»</a:t>
                      </a:r>
                    </a:p>
                    <a:p>
                      <a:pPr marL="342900" lvl="0" indent="-166688" algn="l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 «Целая планета в школьном рюкзачке»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052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 </a:t>
                      </a:r>
                      <a:r>
                        <a:rPr lang="ru-RU" sz="2000" dirty="0" smtClean="0">
                          <a:effectLst/>
                          <a:latin typeface="+mj-lt"/>
                          <a:ea typeface="Times New Roman"/>
                        </a:rPr>
                        <a:t>Памятки и буклеты</a:t>
                      </a:r>
                    </a:p>
                    <a:p>
                      <a:pPr marL="342900" indent="-77788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000" dirty="0" smtClean="0">
                          <a:effectLst/>
                          <a:latin typeface="+mj-lt"/>
                          <a:ea typeface="Times New Roman"/>
                        </a:rPr>
                        <a:t> «Адаптация к школе» </a:t>
                      </a:r>
                    </a:p>
                    <a:p>
                      <a:pPr marL="342900" indent="-77788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000" dirty="0" smtClean="0">
                          <a:effectLst/>
                          <a:latin typeface="+mj-lt"/>
                          <a:ea typeface="Times New Roman"/>
                        </a:rPr>
                        <a:t> «Что должен знать и уметь</a:t>
                      </a:r>
                      <a:r>
                        <a:rPr lang="ru-RU" sz="2000" baseline="0" dirty="0" smtClean="0">
                          <a:effectLst/>
                          <a:latin typeface="+mj-lt"/>
                          <a:ea typeface="Times New Roman"/>
                        </a:rPr>
                        <a:t> </a:t>
                      </a:r>
                      <a:r>
                        <a:rPr lang="ru-RU" sz="2000" dirty="0" smtClean="0">
                          <a:effectLst/>
                          <a:latin typeface="+mj-lt"/>
                          <a:ea typeface="Times New Roman"/>
                        </a:rPr>
                        <a:t>первоклассник»</a:t>
                      </a: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87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Фотовыставка </a:t>
                      </a:r>
                      <a:r>
                        <a:rPr lang="ru-RU" sz="2000" dirty="0" smtClean="0">
                          <a:effectLst/>
                          <a:latin typeface="+mj-lt"/>
                          <a:ea typeface="Times New Roman"/>
                        </a:rPr>
                        <a:t>«Школьные годы мам и пап»</a:t>
                      </a: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февраль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539750" y="549275"/>
            <a:ext cx="79930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fontAlgn="auto">
              <a:spcBef>
                <a:spcPts val="1125"/>
              </a:spcBef>
              <a:spcAft>
                <a:spcPts val="1125"/>
              </a:spcAft>
              <a:defRPr/>
            </a:pP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+mj-lt"/>
                <a:cs typeface="Times New Roman" pitchFamily="18" charset="0"/>
              </a:rPr>
              <a:t>В конце адаптационного периода психологи МБОУ СОШ № 2  проводят диагностику комфортности пребывания первоклассников в школе. В этом году  она выглядит таким образом.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42988" y="1989138"/>
          <a:ext cx="6911975" cy="3582987"/>
        </p:xfrm>
        <a:graphic>
          <a:graphicData uri="http://schemas.openxmlformats.org/drawingml/2006/table">
            <a:tbl>
              <a:tblPr>
                <a:tableStyleId>{FABFCF23-3B69-468F-B69F-88F6DE6A72F2}</a:tableStyleId>
              </a:tblPr>
              <a:tblGrid>
                <a:gridCol w="4879602"/>
                <a:gridCol w="2033166"/>
              </a:tblGrid>
              <a:tr h="604077"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1125"/>
                        </a:spcAft>
                      </a:pPr>
                      <a:r>
                        <a:rPr lang="ru-RU" sz="2400" u="sng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Параметры</a:t>
                      </a:r>
                      <a:endParaRPr lang="ru-RU" sz="2400" u="sng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1125"/>
                        </a:spcAft>
                      </a:pPr>
                      <a:r>
                        <a:rPr lang="ru-RU" sz="2400" u="sng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Учащиеся</a:t>
                      </a:r>
                      <a:endParaRPr lang="ru-RU" sz="2400" u="sng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926544">
                <a:tc>
                  <a:txBody>
                    <a:bodyPr/>
                    <a:lstStyle/>
                    <a:p>
                      <a:pPr algn="l">
                        <a:spcBef>
                          <a:spcPts val="1125"/>
                        </a:spcBef>
                        <a:spcAft>
                          <a:spcPts val="1125"/>
                        </a:spcAft>
                      </a:pPr>
                      <a:r>
                        <a:rPr lang="ru-RU" sz="20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 Иду в школу с  радостью, хорошим настроением</a:t>
                      </a:r>
                      <a:endParaRPr lang="ru-RU" sz="20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1125"/>
                        </a:spcAft>
                      </a:pPr>
                      <a:r>
                        <a:rPr lang="ru-RU" sz="20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78 </a:t>
                      </a:r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%</a:t>
                      </a:r>
                      <a:endParaRPr lang="ru-RU" sz="2000" b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604077">
                <a:tc>
                  <a:txBody>
                    <a:bodyPr/>
                    <a:lstStyle/>
                    <a:p>
                      <a:pPr algn="l">
                        <a:spcBef>
                          <a:spcPts val="1125"/>
                        </a:spcBef>
                        <a:spcAft>
                          <a:spcPts val="1125"/>
                        </a:spcAft>
                      </a:pPr>
                      <a:r>
                        <a:rPr lang="ru-RU" sz="20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Бывает по-разному</a:t>
                      </a:r>
                      <a:endParaRPr lang="ru-RU" sz="20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1125"/>
                        </a:spcAft>
                      </a:pPr>
                      <a:r>
                        <a:rPr lang="ru-RU" sz="20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15%</a:t>
                      </a:r>
                      <a:endParaRPr lang="ru-RU" sz="2000" b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04077">
                <a:tc>
                  <a:txBody>
                    <a:bodyPr/>
                    <a:lstStyle/>
                    <a:p>
                      <a:pPr algn="l">
                        <a:spcBef>
                          <a:spcPts val="1125"/>
                        </a:spcBef>
                        <a:spcAft>
                          <a:spcPts val="1125"/>
                        </a:spcAft>
                      </a:pPr>
                      <a:r>
                        <a:rPr lang="ru-RU" sz="20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С  равнодушием</a:t>
                      </a:r>
                      <a:endParaRPr lang="ru-RU" sz="20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1125"/>
                        </a:spcAft>
                      </a:pPr>
                      <a:r>
                        <a:rPr lang="ru-RU" sz="20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5%</a:t>
                      </a:r>
                      <a:endParaRPr lang="ru-RU" sz="2000" b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843646">
                <a:tc>
                  <a:txBody>
                    <a:bodyPr/>
                    <a:lstStyle/>
                    <a:p>
                      <a:pPr algn="l">
                        <a:spcBef>
                          <a:spcPts val="1125"/>
                        </a:spcBef>
                        <a:spcAft>
                          <a:spcPts val="1125"/>
                        </a:spcAft>
                      </a:pPr>
                      <a:r>
                        <a:rPr lang="ru-RU" sz="20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С неохотой, плохим настроением</a:t>
                      </a:r>
                      <a:endParaRPr lang="ru-RU" sz="20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1125"/>
                        </a:spcAft>
                      </a:pPr>
                      <a:r>
                        <a:rPr lang="ru-RU" sz="20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2%</a:t>
                      </a:r>
                      <a:endParaRPr lang="ru-RU" sz="2000" b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1"/>
          <p:cNvSpPr>
            <a:spLocks noChangeArrowheads="1"/>
          </p:cNvSpPr>
          <p:nvPr/>
        </p:nvSpPr>
        <p:spPr bwMode="auto">
          <a:xfrm>
            <a:off x="592138" y="671513"/>
            <a:ext cx="77533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indent="449263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+mj-lt"/>
                <a:cs typeface="Times New Roman" pitchFamily="18" charset="0"/>
              </a:rPr>
              <a:t>Анализ успеваемости выпускников МБДОУ д/с № 36</a:t>
            </a:r>
          </a:p>
        </p:txBody>
      </p:sp>
      <p:graphicFrame>
        <p:nvGraphicFramePr>
          <p:cNvPr id="1032" name="Object 8"/>
          <p:cNvGraphicFramePr>
            <a:graphicFrameLocks/>
          </p:cNvGraphicFramePr>
          <p:nvPr/>
        </p:nvGraphicFramePr>
        <p:xfrm>
          <a:off x="755650" y="1195388"/>
          <a:ext cx="7518400" cy="4710112"/>
        </p:xfrm>
        <a:graphic>
          <a:graphicData uri="http://schemas.openxmlformats.org/presentationml/2006/ole">
            <p:oleObj spid="_x0000_s1032" r:id="rId4" imgW="7523116" imgH="4706520" progId="Excel.Chart.8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288" y="476250"/>
            <a:ext cx="8531225" cy="51784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1125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+mj-lt"/>
                <a:cs typeface="Times New Roman" pitchFamily="18" charset="0"/>
              </a:rPr>
              <a:t>Предпосылки универсальных учебных действий детей при поступлении в школу</a:t>
            </a:r>
          </a:p>
          <a:p>
            <a:pPr fontAlgn="auto">
              <a:spcBef>
                <a:spcPts val="1125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  <a:latin typeface="+mj-lt"/>
                <a:cs typeface="Times New Roman" pitchFamily="18" charset="0"/>
              </a:rPr>
              <a:t> умеет доброжелательно относиться к окружающим</a:t>
            </a:r>
          </a:p>
          <a:p>
            <a:pPr fontAlgn="auto">
              <a:spcBef>
                <a:spcPts val="1125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  <a:latin typeface="+mj-lt"/>
                <a:cs typeface="Times New Roman" pitchFamily="18" charset="0"/>
              </a:rPr>
              <a:t> умеет уважать достоинство других</a:t>
            </a:r>
          </a:p>
          <a:p>
            <a:pPr fontAlgn="auto">
              <a:spcBef>
                <a:spcPts val="1125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  <a:latin typeface="+mj-lt"/>
                <a:cs typeface="Times New Roman" pitchFamily="18" charset="0"/>
              </a:rPr>
              <a:t> умеет взаимодействовать со сверстниками</a:t>
            </a:r>
          </a:p>
          <a:p>
            <a:pPr fontAlgn="auto">
              <a:spcBef>
                <a:spcPts val="1125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  <a:latin typeface="+mj-lt"/>
                <a:cs typeface="Times New Roman" pitchFamily="18" charset="0"/>
              </a:rPr>
              <a:t>обладает чувством собственного достоинства</a:t>
            </a:r>
          </a:p>
          <a:p>
            <a:pPr algn="just" fontAlgn="auto">
              <a:spcBef>
                <a:spcPts val="450"/>
              </a:spcBef>
              <a:spcAft>
                <a:spcPts val="450"/>
              </a:spcAft>
              <a:buFont typeface="Arial" charset="0"/>
              <a:buChar char="•"/>
              <a:defRPr/>
            </a:pP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  <a:latin typeface="+mj-lt"/>
                <a:cs typeface="Times New Roman" pitchFamily="18" charset="0"/>
              </a:rPr>
              <a:t> умеет договариваться в игре, учитывать интересы других </a:t>
            </a:r>
          </a:p>
          <a:p>
            <a:pPr algn="just" fontAlgn="auto">
              <a:spcBef>
                <a:spcPts val="450"/>
              </a:spcBef>
              <a:spcAft>
                <a:spcPts val="450"/>
              </a:spcAft>
              <a:buFont typeface="Arial" charset="0"/>
              <a:buChar char="•"/>
              <a:defRPr/>
            </a:pP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  <a:latin typeface="+mj-lt"/>
                <a:cs typeface="Times New Roman" pitchFamily="18" charset="0"/>
              </a:rPr>
              <a:t>в обществе сверстников умеет выбирать себе род занятий, партнёров </a:t>
            </a:r>
          </a:p>
          <a:p>
            <a:pPr algn="just" fontAlgn="auto">
              <a:spcBef>
                <a:spcPts val="450"/>
              </a:spcBef>
              <a:spcAft>
                <a:spcPts val="450"/>
              </a:spcAft>
              <a:buFont typeface="Arial" charset="0"/>
              <a:buChar char="•"/>
              <a:defRPr/>
            </a:pP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  <a:latin typeface="+mj-lt"/>
                <a:cs typeface="Times New Roman" pitchFamily="18" charset="0"/>
              </a:rPr>
              <a:t>умеет открыто относиться к внешнему миру и чувствовать уверенность в своих силах</a:t>
            </a:r>
          </a:p>
          <a:p>
            <a:pPr algn="just" fontAlgn="auto">
              <a:spcBef>
                <a:spcPts val="450"/>
              </a:spcBef>
              <a:spcAft>
                <a:spcPts val="450"/>
              </a:spcAft>
              <a:buFont typeface="Arial" charset="0"/>
              <a:buChar char="•"/>
              <a:defRPr/>
            </a:pP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  <a:latin typeface="+mj-lt"/>
                <a:cs typeface="Times New Roman" pitchFamily="18" charset="0"/>
              </a:rPr>
              <a:t>умеет проявлять самостоятельность в разных видах детской деятельности</a:t>
            </a:r>
          </a:p>
          <a:p>
            <a:pPr algn="just" fontAlgn="auto">
              <a:spcBef>
                <a:spcPts val="450"/>
              </a:spcBef>
              <a:spcAft>
                <a:spcPts val="450"/>
              </a:spcAft>
              <a:buFont typeface="Arial" charset="0"/>
              <a:buChar char="•"/>
              <a:defRPr/>
            </a:pP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  <a:latin typeface="+mj-lt"/>
                <a:cs typeface="Times New Roman" pitchFamily="18" charset="0"/>
              </a:rPr>
              <a:t>умеет делать самооценку и себе и своим действиям</a:t>
            </a:r>
          </a:p>
          <a:p>
            <a:pPr algn="just" fontAlgn="auto">
              <a:spcBef>
                <a:spcPts val="450"/>
              </a:spcBef>
              <a:spcAft>
                <a:spcPts val="450"/>
              </a:spcAft>
              <a:buFont typeface="Arial" charset="0"/>
              <a:buChar char="•"/>
              <a:defRPr/>
            </a:pP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  <a:latin typeface="+mj-lt"/>
                <a:cs typeface="Times New Roman" pitchFamily="18" charset="0"/>
              </a:rPr>
              <a:t>может поддержать разговор на интересную для него тему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288" y="836613"/>
            <a:ext cx="8280400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accent5">
                    <a:lumMod val="75000"/>
                  </a:schemeClr>
                </a:solidFill>
                <a:latin typeface="+mn-lt"/>
                <a:cs typeface="+mn-cs"/>
              </a:rPr>
              <a:t>Результат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27088" y="2133600"/>
            <a:ext cx="7345362" cy="26765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+mn-lt"/>
                <a:cs typeface="+mn-cs"/>
              </a:rPr>
              <a:t>Эффективная организационная деятельность ДОУ и школы по обеспечению качества подготовки к школе. Создание условий для успешной адаптации детей к обучению в школе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Box 4"/>
          <p:cNvSpPr txBox="1">
            <a:spLocks noChangeArrowheads="1"/>
          </p:cNvSpPr>
          <p:nvPr/>
        </p:nvSpPr>
        <p:spPr bwMode="auto">
          <a:xfrm>
            <a:off x="496888" y="692150"/>
            <a:ext cx="102727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Verdana" pitchFamily="34" charset="0"/>
              </a:rPr>
              <a:t>Фотоотчет по преемственности МБДОУ д/с № 36 и МБОУ СОШ №2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2438" y="433388"/>
            <a:ext cx="8183562" cy="1050925"/>
          </a:xfrm>
        </p:spPr>
        <p:txBody>
          <a:bodyPr>
            <a:no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i="1" dirty="0">
                <a:solidFill>
                  <a:schemeClr val="accent5">
                    <a:lumMod val="75000"/>
                  </a:schemeClr>
                </a:solidFill>
                <a:effectLst/>
              </a:rPr>
              <a:t>В настоящее время социальное партнёрство </a:t>
            </a: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effectLst/>
              </a:rPr>
              <a:t/>
            </a:r>
            <a:b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effectLst/>
              </a:rPr>
            </a:b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effectLst/>
              </a:rPr>
              <a:t>в </a:t>
            </a:r>
            <a:r>
              <a:rPr lang="ru-RU" sz="1600" i="1" dirty="0">
                <a:solidFill>
                  <a:schemeClr val="accent5">
                    <a:lumMod val="75000"/>
                  </a:schemeClr>
                </a:solidFill>
                <a:effectLst/>
              </a:rPr>
              <a:t>образовании рассматривается как ресурс повышения качества </a:t>
            </a: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effectLst/>
              </a:rPr>
              <a:t/>
            </a:r>
            <a:b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effectLst/>
              </a:rPr>
            </a:b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effectLst/>
              </a:rPr>
              <a:t>образования</a:t>
            </a:r>
            <a:r>
              <a:rPr lang="ru-RU" sz="1600" i="1" dirty="0">
                <a:solidFill>
                  <a:schemeClr val="accent5">
                    <a:lumMod val="75000"/>
                  </a:schemeClr>
                </a:solidFill>
                <a:effectLst/>
              </a:rPr>
              <a:t>, </a:t>
            </a: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effectLst/>
              </a:rPr>
              <a:t>путь его </a:t>
            </a:r>
            <a:r>
              <a:rPr lang="ru-RU" sz="1600" i="1" dirty="0">
                <a:solidFill>
                  <a:schemeClr val="accent5">
                    <a:lumMod val="75000"/>
                  </a:schemeClr>
                </a:solidFill>
                <a:effectLst/>
              </a:rPr>
              <a:t>обновления</a:t>
            </a:r>
            <a:r>
              <a:rPr lang="ru-RU" sz="1600" i="1" dirty="0">
                <a:solidFill>
                  <a:schemeClr val="accent5">
                    <a:lumMod val="50000"/>
                  </a:schemeClr>
                </a:solidFill>
                <a:effectLst/>
              </a:rPr>
              <a:t>.</a:t>
            </a:r>
            <a:r>
              <a:rPr lang="ru-RU" sz="1800" i="1" dirty="0">
                <a:solidFill>
                  <a:schemeClr val="accent1">
                    <a:tint val="88000"/>
                    <a:satMod val="150000"/>
                  </a:schemeClr>
                </a:solidFill>
                <a:effectLst/>
              </a:rPr>
              <a:t/>
            </a:r>
            <a:br>
              <a:rPr lang="ru-RU" sz="1800" i="1" dirty="0">
                <a:solidFill>
                  <a:schemeClr val="accent1">
                    <a:tint val="88000"/>
                    <a:satMod val="150000"/>
                  </a:schemeClr>
                </a:solidFill>
                <a:effectLst/>
              </a:rPr>
            </a:br>
            <a:endParaRPr lang="ru-RU" sz="1800" i="1" dirty="0">
              <a:solidFill>
                <a:schemeClr val="accent1">
                  <a:tint val="88000"/>
                  <a:satMod val="150000"/>
                </a:schemeClr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2438" y="1484313"/>
            <a:ext cx="8280400" cy="45862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Социальное партнёрство предполагает налаживание взаимовыгодного сотрудничества: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chemeClr val="accent5">
                  <a:lumMod val="75000"/>
                </a:schemeClr>
              </a:solidFill>
              <a:latin typeface="+mj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+mj-lt"/>
                <a:cs typeface="+mn-cs"/>
              </a:rPr>
              <a:t> способствует росту профессионального мастерства всех специалистов, работающих с детьми;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accent5">
                  <a:lumMod val="75000"/>
                </a:schemeClr>
              </a:solidFill>
              <a:latin typeface="+mj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+mj-lt"/>
                <a:cs typeface="+mn-cs"/>
              </a:rPr>
              <a:t> поднимает статус учреждения, что является одной из важных целей ФГОС;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accent5">
                  <a:lumMod val="75000"/>
                </a:schemeClr>
              </a:solidFill>
              <a:latin typeface="+mj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+mj-lt"/>
                <a:cs typeface="+mn-cs"/>
              </a:rPr>
              <a:t> указывает на особую роль социальных связей в развитии каждого ребёнка. В конечном итоге это и ведет к повышению качества дошкольного образования. </a:t>
            </a:r>
            <a:endParaRPr lang="ru-RU" b="1" dirty="0">
              <a:solidFill>
                <a:schemeClr val="accent5">
                  <a:lumMod val="75000"/>
                </a:schemeClr>
              </a:solidFill>
              <a:latin typeface="+mj-lt"/>
              <a:cs typeface="+mn-cs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455613" y="1304925"/>
            <a:ext cx="8281987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395536" y="-315416"/>
          <a:ext cx="8352928" cy="6624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1557338"/>
            <a:ext cx="8137525" cy="12954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Arial" charset="0"/>
              </a:rPr>
              <a:t>В федеральном законе об образовании в  Российской Федерации от 29 декабря 2012 года N 273-ФЗ в</a:t>
            </a:r>
            <a:r>
              <a:rPr lang="ru-RU" sz="2000" b="0" dirty="0" smtClean="0">
                <a:solidFill>
                  <a:schemeClr val="accent5">
                    <a:lumMod val="75000"/>
                  </a:schemeClr>
                </a:solidFill>
                <a:effectLst/>
                <a:ea typeface="+mn-ea"/>
                <a:cs typeface="Arial" charset="0"/>
              </a:rPr>
              <a:t/>
            </a:r>
            <a:br>
              <a:rPr lang="ru-RU" sz="2000" b="0" dirty="0" smtClean="0">
                <a:solidFill>
                  <a:schemeClr val="accent5">
                    <a:lumMod val="75000"/>
                  </a:schemeClr>
                </a:solidFill>
                <a:effectLst/>
                <a:ea typeface="+mn-ea"/>
                <a:cs typeface="Arial" charset="0"/>
              </a:rPr>
            </a:br>
            <a:r>
              <a:rPr lang="ru-RU" sz="2000" b="0" dirty="0" smtClean="0">
                <a:solidFill>
                  <a:schemeClr val="accent5">
                    <a:lumMod val="75000"/>
                  </a:schemeClr>
                </a:solidFill>
                <a:effectLst/>
                <a:ea typeface="+mn-ea"/>
                <a:cs typeface="Arial" charset="0"/>
              </a:rPr>
              <a:t/>
            </a:r>
            <a:br>
              <a:rPr lang="ru-RU" sz="2000" b="0" dirty="0" smtClean="0">
                <a:solidFill>
                  <a:schemeClr val="accent5">
                    <a:lumMod val="75000"/>
                  </a:schemeClr>
                </a:solidFill>
                <a:effectLst/>
                <a:ea typeface="+mn-ea"/>
                <a:cs typeface="Arial" charset="0"/>
              </a:rPr>
            </a:br>
            <a:r>
              <a:rPr lang="ru-RU" sz="2000" u="sng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Arial" charset="0"/>
              </a:rPr>
              <a:t>Главе 2. СИСТЕМА ОБРАЗОВАНИЯ</a:t>
            </a:r>
            <a:r>
              <a:rPr lang="ru-RU" sz="2000" b="0" dirty="0" smtClean="0">
                <a:solidFill>
                  <a:schemeClr val="accent5">
                    <a:lumMod val="75000"/>
                  </a:schemeClr>
                </a:solidFill>
                <a:effectLst/>
                <a:ea typeface="+mn-ea"/>
                <a:cs typeface="Arial" charset="0"/>
              </a:rPr>
              <a:t/>
            </a:r>
            <a:br>
              <a:rPr lang="ru-RU" sz="2000" b="0" dirty="0" smtClean="0">
                <a:solidFill>
                  <a:schemeClr val="accent5">
                    <a:lumMod val="75000"/>
                  </a:schemeClr>
                </a:solidFill>
                <a:effectLst/>
                <a:ea typeface="+mn-ea"/>
                <a:cs typeface="Arial" charset="0"/>
              </a:rPr>
            </a:br>
            <a:r>
              <a:rPr lang="ru-RU" sz="2400" b="0" dirty="0" smtClean="0">
                <a:solidFill>
                  <a:schemeClr val="accent5">
                    <a:lumMod val="75000"/>
                  </a:schemeClr>
                </a:solidFill>
                <a:effectLst/>
                <a:ea typeface="+mn-ea"/>
                <a:cs typeface="Arial" charset="0"/>
              </a:rPr>
              <a:t/>
            </a:r>
            <a:br>
              <a:rPr lang="ru-RU" sz="2400" b="0" dirty="0" smtClean="0">
                <a:solidFill>
                  <a:schemeClr val="accent5">
                    <a:lumMod val="75000"/>
                  </a:schemeClr>
                </a:solidFill>
                <a:effectLst/>
                <a:ea typeface="+mn-ea"/>
                <a:cs typeface="Arial" charset="0"/>
              </a:rPr>
            </a:br>
            <a:endParaRPr lang="ru-RU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395288" y="1773238"/>
            <a:ext cx="8245475" cy="3975100"/>
          </a:xfrm>
          <a:prstGeom prst="rect">
            <a:avLst/>
          </a:prstGeom>
        </p:spPr>
        <p:txBody>
          <a:bodyPr anchor="b">
            <a:normAutofit fontScale="85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Статья 1 пункт 1.6 подпункт 3) </a:t>
            </a:r>
            <a:r>
              <a:rPr lang="ru-RU" sz="2400" b="0" dirty="0" smtClean="0">
                <a:solidFill>
                  <a:schemeClr val="accent5">
                    <a:lumMod val="75000"/>
                  </a:schemeClr>
                </a:solidFill>
                <a:effectLst/>
              </a:rPr>
              <a:t>сказано о преемственности  основных образовательных программ дошкольного и начального общего образования. </a:t>
            </a:r>
            <a:br>
              <a:rPr lang="ru-RU" sz="2400" b="0" dirty="0" smtClean="0">
                <a:solidFill>
                  <a:schemeClr val="accent5">
                    <a:lumMod val="75000"/>
                  </a:schemeClr>
                </a:solidFill>
                <a:effectLst/>
              </a:rPr>
            </a:br>
            <a:r>
              <a:rPr lang="ru-RU" sz="2400" b="0" dirty="0" smtClean="0">
                <a:solidFill>
                  <a:schemeClr val="accent5">
                    <a:lumMod val="75000"/>
                  </a:schemeClr>
                </a:solidFill>
                <a:effectLst/>
              </a:rPr>
              <a:t/>
            </a:r>
            <a:br>
              <a:rPr lang="ru-RU" sz="2400" b="0" dirty="0" smtClean="0">
                <a:solidFill>
                  <a:schemeClr val="accent5">
                    <a:lumMod val="75000"/>
                  </a:schemeClr>
                </a:solidFill>
                <a:effectLst/>
              </a:rPr>
            </a:b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Пункт  4 подпункт 4.7  </a:t>
            </a:r>
            <a:r>
              <a:rPr lang="ru-RU" sz="2400" b="0" dirty="0" smtClean="0">
                <a:solidFill>
                  <a:schemeClr val="accent5">
                    <a:lumMod val="75000"/>
                  </a:schemeClr>
                </a:solidFill>
                <a:effectLst/>
              </a:rPr>
              <a:t>сказано, что целевые ориентиры Программы выступают основаниями преемственности дошкольного и начального общего образования. При соблюдении требований к условиям реализации Программы настоящие  целевые ориентиры предполагают формирование у детей дошкольного возраста предпосылок к учебной деятельности на этапе завершения ими дошкольного образования.</a:t>
            </a:r>
            <a:r>
              <a:rPr lang="ru-RU" sz="2400" b="0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2400" b="0" dirty="0" smtClean="0">
                <a:solidFill>
                  <a:schemeClr val="accent5">
                    <a:lumMod val="75000"/>
                  </a:schemeClr>
                </a:solidFill>
              </a:rPr>
            </a:br>
            <a:endParaRPr lang="ru-RU" sz="2400" b="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56313" y="4365625"/>
            <a:ext cx="2670175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250825"/>
            <a:ext cx="3455987" cy="238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47663" y="2420938"/>
            <a:ext cx="6577012" cy="286226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5">
                  <a:lumMod val="75000"/>
                </a:schemeClr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+mn-lt"/>
                <a:cs typeface="+mn-cs"/>
              </a:rPr>
              <a:t>системно-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  <a:latin typeface="+mn-lt"/>
                <a:cs typeface="+mn-cs"/>
              </a:rPr>
              <a:t>деятельностный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+mn-lt"/>
                <a:cs typeface="+mn-cs"/>
              </a:rPr>
              <a:t> подход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+mn-lt"/>
                <a:cs typeface="+mn-cs"/>
              </a:rPr>
              <a:t> формирование готовности к саморазвитию и непрерывному образованию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+mn-lt"/>
                <a:cs typeface="+mn-cs"/>
              </a:rPr>
              <a:t> активная познавательная деятельность детей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+mn-lt"/>
                <a:cs typeface="+mn-cs"/>
              </a:rPr>
              <a:t> построение образовательного процесса с учетом индивидуальных возрастных, психологических и физиологических особенностей  обучающихся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81363" y="569913"/>
            <a:ext cx="5616575" cy="20621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В основу ФГОС ДО и ФГОС НОО положена        единая теоретическая основа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309688" y="739775"/>
            <a:ext cx="6840537" cy="2405063"/>
          </a:xfrm>
          <a:prstGeom prst="round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рямоугольник 1"/>
          <p:cNvSpPr>
            <a:spLocks noChangeArrowheads="1"/>
          </p:cNvSpPr>
          <p:nvPr/>
        </p:nvSpPr>
        <p:spPr bwMode="auto">
          <a:xfrm>
            <a:off x="1309688" y="866775"/>
            <a:ext cx="685165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+mj-lt"/>
                <a:cs typeface="+mn-cs"/>
              </a:rPr>
              <a:t>Социальное партнерство по преемственности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+mj-lt"/>
                <a:cs typeface="+mn-cs"/>
              </a:rPr>
              <a:t> МБДОУ д/с № 36 и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+mj-lt"/>
                <a:cs typeface="+mn-cs"/>
              </a:rPr>
              <a:t>МБОУ СОШ № 2 осуществляется на основании: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+mj-lt"/>
                <a:cs typeface="+mn-cs"/>
              </a:rPr>
              <a:t>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137150" y="3746500"/>
            <a:ext cx="3024188" cy="1511300"/>
          </a:xfrm>
          <a:prstGeom prst="round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Плана мероприятий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39788" y="3746500"/>
            <a:ext cx="3025775" cy="1511300"/>
          </a:xfrm>
          <a:prstGeom prst="round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Договора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 о социальном партнерстве  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2700338" y="3144838"/>
            <a:ext cx="287337" cy="400050"/>
          </a:xfrm>
          <a:prstGeom prst="straightConnector1">
            <a:avLst/>
          </a:prstGeom>
          <a:ln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6156325" y="3144838"/>
            <a:ext cx="215900" cy="400050"/>
          </a:xfrm>
          <a:prstGeom prst="straightConnector1">
            <a:avLst/>
          </a:prstGeom>
          <a:ln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82600" y="836613"/>
            <a:ext cx="7920038" cy="446246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Цель: </a:t>
            </a:r>
            <a:r>
              <a:rPr lang="ru-RU" sz="2000" u="sng" dirty="0">
                <a:solidFill>
                  <a:schemeClr val="accent5">
                    <a:lumMod val="75000"/>
                  </a:schemeClr>
                </a:solidFill>
                <a:latin typeface="+mn-lt"/>
                <a:cs typeface="+mn-cs"/>
              </a:rPr>
              <a:t>обеспечение преемственности и успешной адаптации при переходе из детского сада в школу.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chemeClr val="accent5">
                  <a:lumMod val="75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Задачи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+mn-lt"/>
                <a:cs typeface="+mn-cs"/>
              </a:rPr>
              <a:t>развивать у детей стремление к школьному обучению, интереса к школе, к новой социальной позиции школьника;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+mn-lt"/>
                <a:cs typeface="+mn-cs"/>
              </a:rPr>
              <a:t>совершенствовать профессиональное мастерство педагогов в работе по преемственности со школой;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+mn-lt"/>
                <a:cs typeface="+mn-cs"/>
              </a:rPr>
              <a:t>родительский всеобуч по вопросам подготовки детей и их адаптации к школьной жизни;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+mn-lt"/>
                <a:cs typeface="+mn-cs"/>
              </a:rPr>
              <a:t>способствовать развитию эффективного взаимодействия школы и детского сада в рамках ФГОС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850" y="541338"/>
            <a:ext cx="8496300" cy="42164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Преемственность между педагогическими коллективами МБДОУ д/с № 36 и МБОУ СОШ № 2 осуществляется по следующим  направлениям деятельности: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solidFill>
                <a:schemeClr val="accent5">
                  <a:lumMod val="75000"/>
                </a:schemeClr>
              </a:solidFill>
              <a:latin typeface="+mj-lt"/>
              <a:cs typeface="+mn-cs"/>
            </a:endParaRPr>
          </a:p>
          <a:p>
            <a:pPr marL="342900" indent="-77788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методическая работа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(взаимодействие педагогов ДОУ и школы);</a:t>
            </a:r>
          </a:p>
          <a:p>
            <a:pPr marL="342900" indent="-77788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28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+mn-cs"/>
            </a:endParaRPr>
          </a:p>
          <a:p>
            <a:pPr marL="342900" indent="-77788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работа с детьми;</a:t>
            </a:r>
          </a:p>
          <a:p>
            <a:pPr marL="342900" indent="-77788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28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+mn-cs"/>
            </a:endParaRPr>
          </a:p>
          <a:p>
            <a:pPr marL="342900" indent="-77788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работа с родителями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31800" y="1844675"/>
            <a:ext cx="8280400" cy="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50825" y="260350"/>
          <a:ext cx="8642350" cy="6337300"/>
        </p:xfrm>
        <a:graphic>
          <a:graphicData uri="http://schemas.openxmlformats.org/drawingml/2006/table">
            <a:tbl>
              <a:tblPr/>
              <a:tblGrid>
                <a:gridCol w="7000875"/>
                <a:gridCol w="1641475"/>
              </a:tblGrid>
              <a:tr h="7524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8365A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Методическая работа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 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33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8365A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Взаимопосещения: воспитателями школьных уроков, учителями НОД в детском саду – развитие интереса к учебе через нестандартные формы уроков и занятий.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48365A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A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48365A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48365A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8365A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в теч.года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48365A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ADE"/>
                    </a:solidFill>
                  </a:tcPr>
                </a:tc>
              </a:tr>
              <a:tr h="1089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8365A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Заседания по вопросам преемственности образовательного процесса за круглым столом на базе школы (в контексте ФГОС)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48365A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48365A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8365A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сентябрь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48365A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1089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8365A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Педагогическая мастерская по формированию компетентности в сфере информационно-коммуникативных технологий.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48365A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A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8365A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ноябрь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ADE"/>
                    </a:solidFill>
                  </a:tcPr>
                </a:tc>
              </a:tr>
              <a:tr h="1089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8365A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Изучение и анализ программ начальной школы и детского сада, нормативных документов по подготовке детей к школе.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48365A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48365A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8365A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в теч.года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684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8365A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Коррекционная работа специалистов (учителя- логопеда) 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48365A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A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8365A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в теч.года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48365A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AD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577</TotalTime>
  <Words>636</Words>
  <Application>Microsoft Office PowerPoint</Application>
  <PresentationFormat>Экран (4:3)</PresentationFormat>
  <Paragraphs>109</Paragraphs>
  <Slides>16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5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8" baseType="lpstr">
      <vt:lpstr>Arial</vt:lpstr>
      <vt:lpstr>Verdana</vt:lpstr>
      <vt:lpstr>Wingdings 2</vt:lpstr>
      <vt:lpstr>Calibri</vt:lpstr>
      <vt:lpstr>Wingdings</vt:lpstr>
      <vt:lpstr>Times New Roman</vt:lpstr>
      <vt:lpstr>Аспект</vt:lpstr>
      <vt:lpstr>Аспект</vt:lpstr>
      <vt:lpstr>Аспект</vt:lpstr>
      <vt:lpstr>Аспект</vt:lpstr>
      <vt:lpstr>Аспект</vt:lpstr>
      <vt:lpstr>Диаграмма Microsoft Excel</vt:lpstr>
      <vt:lpstr>Социальное партнерство по преемственности  МБДОУ «Детский сад № 36» и МБОУ СОШ № 2  им. А.С. Пушкина </vt:lpstr>
      <vt:lpstr>В настоящее время социальное партнёрство  в образовании рассматривается как ресурс повышения качества  образования, путь его обновления. </vt:lpstr>
      <vt:lpstr>Слайд 3</vt:lpstr>
      <vt:lpstr>В федеральном законе об образовании в  Российской Федерации от 29 декабря 2012 года N 273-ФЗ в  Главе 2. СИСТЕМА ОБРАЗОВАНИЯ  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Социальное партнерство по преемственности  МБДОУ «Детский сад № 36» и МБОУ СОШ № 2  им. А.С. Пушкина</dc:title>
  <dc:creator>Ирина</dc:creator>
  <cp:lastModifiedBy>Ирина</cp:lastModifiedBy>
  <cp:revision>23</cp:revision>
  <dcterms:created xsi:type="dcterms:W3CDTF">2015-02-10T17:15:18Z</dcterms:created>
  <dcterms:modified xsi:type="dcterms:W3CDTF">2017-09-01T11:56:45Z</dcterms:modified>
</cp:coreProperties>
</file>