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E22"/>
    <a:srgbClr val="CC6600"/>
    <a:srgbClr val="FFFFFF"/>
    <a:srgbClr val="FFFF00"/>
    <a:srgbClr val="EDA056"/>
    <a:srgbClr val="C98D4B"/>
    <a:srgbClr val="D2A056"/>
    <a:srgbClr val="DCB58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521" autoAdjust="0"/>
  </p:normalViewPr>
  <p:slideViewPr>
    <p:cSldViewPr>
      <p:cViewPr varScale="1">
        <p:scale>
          <a:sx n="74" d="100"/>
          <a:sy n="74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680FA83-D31B-4E2B-9394-CA99EA1846D4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7E93F8B-51A3-4E0B-B043-C3A7C54975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804248" cy="1888976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solidFill>
                  <a:srgbClr val="C98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Queen’s Birthday</a:t>
            </a:r>
            <a:endParaRPr lang="ru-RU" sz="5400" i="1" dirty="0">
              <a:solidFill>
                <a:srgbClr val="C98D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01885"/>
            <a:ext cx="3816424" cy="4768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564904"/>
            <a:ext cx="1692696" cy="1482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48680" cy="2086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548" y="4256484"/>
            <a:ext cx="1584176" cy="2307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105561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T</a:t>
            </a:r>
            <a:r>
              <a:rPr lang="en-US" sz="28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he Royal Procession arrives at </a:t>
            </a:r>
            <a:r>
              <a:rPr lang="en-US" sz="2800" dirty="0" smtClean="0">
                <a:solidFill>
                  <a:schemeClr val="accent1"/>
                </a:solidFill>
                <a:latin typeface="Britannic Bold" pitchFamily="34" charset="0"/>
              </a:rPr>
              <a:t>Horse Guards Parade</a:t>
            </a:r>
            <a:r>
              <a:rPr lang="en-US" sz="28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 and the Queen takes the </a:t>
            </a:r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R</a:t>
            </a:r>
            <a:r>
              <a:rPr lang="en-US" sz="28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oyal Salute. </a:t>
            </a:r>
            <a:endParaRPr lang="ru-RU" sz="2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36" y="3349269"/>
            <a:ext cx="5106956" cy="340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810" y="1628800"/>
            <a:ext cx="4966841" cy="2807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4919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Trooping_the_Colour_2009_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61261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ritannic Bold" pitchFamily="34" charset="0"/>
              </a:rPr>
              <a:t>The Royal Family </a:t>
            </a:r>
            <a:r>
              <a:rPr lang="en-US" sz="2800" dirty="0" smtClean="0">
                <a:solidFill>
                  <a:schemeClr val="bg1"/>
                </a:solidFill>
                <a:latin typeface="Britannic Bold" pitchFamily="34" charset="0"/>
              </a:rPr>
              <a:t>gathers on the balcony of </a:t>
            </a:r>
            <a:r>
              <a:rPr lang="en-US" sz="2800" dirty="0" smtClean="0">
                <a:solidFill>
                  <a:srgbClr val="C00000"/>
                </a:solidFill>
                <a:latin typeface="Britannic Bold" pitchFamily="34" charset="0"/>
              </a:rPr>
              <a:t>Buckingham Palace </a:t>
            </a:r>
            <a:r>
              <a:rPr lang="en-US" sz="2800" dirty="0" smtClean="0">
                <a:solidFill>
                  <a:schemeClr val="bg1"/>
                </a:solidFill>
                <a:latin typeface="Britannic Bold" pitchFamily="34" charset="0"/>
              </a:rPr>
              <a:t>to watch </a:t>
            </a:r>
            <a:r>
              <a:rPr lang="en-US" sz="2800" dirty="0" smtClean="0">
                <a:solidFill>
                  <a:srgbClr val="002060"/>
                </a:solidFill>
                <a:latin typeface="Britannic Bold" pitchFamily="34" charset="0"/>
              </a:rPr>
              <a:t>Royal </a:t>
            </a:r>
            <a:r>
              <a:rPr lang="en-US" sz="2800" dirty="0">
                <a:solidFill>
                  <a:srgbClr val="002060"/>
                </a:solidFill>
                <a:latin typeface="Britannic Bold" pitchFamily="34" charset="0"/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latin typeface="Britannic Bold" pitchFamily="34" charset="0"/>
              </a:rPr>
              <a:t>ir Force </a:t>
            </a:r>
            <a:r>
              <a:rPr lang="en-US" sz="2800" dirty="0" smtClean="0">
                <a:solidFill>
                  <a:schemeClr val="bg1"/>
                </a:solidFill>
                <a:latin typeface="Britannic Bold" pitchFamily="34" charset="0"/>
              </a:rPr>
              <a:t>fly past at 1</a:t>
            </a:r>
            <a:r>
              <a:rPr lang="en-US" sz="2800" baseline="30000" dirty="0" smtClean="0">
                <a:solidFill>
                  <a:schemeClr val="bg1"/>
                </a:solidFill>
                <a:latin typeface="Britannic Bold" pitchFamily="34" charset="0"/>
              </a:rPr>
              <a:t>00</a:t>
            </a:r>
            <a:r>
              <a:rPr lang="en-US" sz="2800" dirty="0" smtClean="0">
                <a:solidFill>
                  <a:schemeClr val="bg1"/>
                </a:solidFill>
                <a:latin typeface="Britannic Bold" pitchFamily="34" charset="0"/>
              </a:rPr>
              <a:t> pm.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98813" y="-5961756"/>
            <a:ext cx="228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the event, the Royal Family gathers on the balcony of Buckingham Palace to watch Royal Air Force past at 1</a:t>
            </a:r>
            <a:r>
              <a:rPr lang="en-US" sz="3200" b="1" baseline="300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pm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4965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"/>
            <a:ext cx="6732240" cy="1847323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Queen’s Birthday In Other Countries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2" y="2285583"/>
            <a:ext cx="3600400" cy="1800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2285583"/>
            <a:ext cx="274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Second Monday 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in June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4" y="4805863"/>
            <a:ext cx="3452016" cy="1726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7944" y="474118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First 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Monday 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in June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377" y="42210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C000"/>
                </a:solidFill>
              </a:rPr>
              <a:t>New </a:t>
            </a:r>
            <a:r>
              <a:rPr lang="en-US" sz="3200" i="1" dirty="0" smtClean="0">
                <a:solidFill>
                  <a:srgbClr val="FFC000"/>
                </a:solidFill>
              </a:rPr>
              <a:t>Zealand</a:t>
            </a:r>
            <a:endParaRPr lang="en-US" sz="3200" i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868" y="17008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C000"/>
                </a:solidFill>
              </a:rPr>
              <a:t>Australia</a:t>
            </a:r>
            <a:endParaRPr lang="en-US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3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60" y="2810625"/>
            <a:ext cx="3689348" cy="27686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Victoria Day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630511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E2E22"/>
                </a:solidFill>
                <a:latin typeface="Britannic Bold" pitchFamily="34" charset="0"/>
              </a:rPr>
              <a:t>The third Monday of May</a:t>
            </a:r>
            <a:endParaRPr lang="ru-RU" sz="2800" dirty="0" smtClean="0">
              <a:solidFill>
                <a:srgbClr val="9E2E2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6" y="2348880"/>
            <a:ext cx="3024336" cy="4087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6630" y="1671344"/>
            <a:ext cx="290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E2E22"/>
                </a:solidFill>
                <a:latin typeface="Britannic Bold" pitchFamily="34" charset="0"/>
              </a:rPr>
              <a:t>Queen Victoria</a:t>
            </a:r>
            <a:endParaRPr lang="ru-RU" sz="3200" dirty="0">
              <a:solidFill>
                <a:srgbClr val="9E2E2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1483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E2E22"/>
                </a:solidFill>
                <a:latin typeface="Britannic Bold" pitchFamily="34" charset="0"/>
              </a:rPr>
              <a:t>Canada</a:t>
            </a:r>
            <a:endParaRPr lang="ru-RU" sz="3600" dirty="0">
              <a:solidFill>
                <a:srgbClr val="9E2E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en-US" sz="3600" dirty="0" smtClean="0"/>
              <a:t>In 2013 the Queen’s Birthday Parade will be on June 15. When is the Queen’s second birthday?</a:t>
            </a:r>
          </a:p>
          <a:p>
            <a:pPr marL="502920" indent="-457200">
              <a:buAutoNum type="arabicPeriod"/>
            </a:pPr>
            <a:endParaRPr lang="en-US" sz="3600" dirty="0" smtClean="0"/>
          </a:p>
          <a:p>
            <a:pPr marL="502920" indent="-457200">
              <a:buAutoNum type="arabicPeriod"/>
            </a:pPr>
            <a:r>
              <a:rPr lang="en-US" sz="3600" dirty="0" smtClean="0"/>
              <a:t>What does Trooping the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mean?</a:t>
            </a:r>
          </a:p>
          <a:p>
            <a:pPr marL="502920" indent="-457200">
              <a:buAutoNum type="arabicPeriod"/>
            </a:pPr>
            <a:endParaRPr lang="en-US" sz="3600" dirty="0"/>
          </a:p>
          <a:p>
            <a:pPr marL="502920" indent="-457200">
              <a:buAutoNum type="arabicPeriod"/>
            </a:pPr>
            <a:r>
              <a:rPr lang="en-US" sz="3600" dirty="0" smtClean="0"/>
              <a:t>How old is the Queen?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answer the 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45224"/>
            <a:ext cx="4464496" cy="1077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became Queen on February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</a:t>
            </a:r>
            <a:r>
              <a:rPr lang="en-US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1952.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98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Elizabeth II</a:t>
            </a:r>
            <a:endParaRPr lang="ru-RU" sz="4000" b="1" i="1" dirty="0">
              <a:solidFill>
                <a:srgbClr val="C98D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021" y="5445224"/>
            <a:ext cx="3528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born on April  21, 1926.</a:t>
            </a:r>
            <a:endParaRPr lang="ru-RU" sz="32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40" y="1924435"/>
            <a:ext cx="2713602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2816"/>
            <a:ext cx="2376063" cy="351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53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3384376" cy="1833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98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Elizabeth II</a:t>
            </a:r>
            <a:endParaRPr lang="ru-RU" sz="4000" b="1" i="1" dirty="0">
              <a:solidFill>
                <a:srgbClr val="C98D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43892" y="5445224"/>
            <a:ext cx="62646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 lives in </a:t>
            </a:r>
            <a:r>
              <a:rPr lang="en-US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Buckingham Palace </a:t>
            </a:r>
          </a:p>
          <a:p>
            <a:pPr algn="ctr"/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London.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00808"/>
            <a:ext cx="5976664" cy="365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01" y="2187720"/>
            <a:ext cx="4284936" cy="317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55" y="2204864"/>
            <a:ext cx="4247475" cy="318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5420182"/>
            <a:ext cx="258703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April 21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Real Birthday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056" y="188640"/>
            <a:ext cx="4193156" cy="17543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Medium" pitchFamily="34" charset="0"/>
              </a:rPr>
              <a:t>Queen’s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bertus Medium" pitchFamily="34" charset="0"/>
              </a:rPr>
              <a:t>2 Birthdays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5" y="5448137"/>
            <a:ext cx="388843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2800" b="1" cap="none" spc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nd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turday in June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Official Birthday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0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44408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</a:rPr>
              <a:t>   The  Queen’s </a:t>
            </a:r>
            <a:b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</a:rPr>
            </a:br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</a:rPr>
              <a:t>            Real Birthday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2692" y="5836467"/>
            <a:ext cx="3456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/>
                <a:solidFill>
                  <a:srgbClr val="9E2E22"/>
                </a:solidFill>
                <a:effectLst/>
                <a:latin typeface="Broadway" pitchFamily="82" charset="0"/>
              </a:rPr>
              <a:t>Royal  Salute</a:t>
            </a:r>
            <a:endParaRPr lang="ru-RU" sz="3600" cap="none" spc="0" dirty="0">
              <a:ln/>
              <a:solidFill>
                <a:srgbClr val="9E2E22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62" y="5774911"/>
            <a:ext cx="258373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C00000"/>
                </a:solidFill>
                <a:latin typeface="Bell MT" pitchFamily="18" charset="0"/>
              </a:rPr>
              <a:t>21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April</a:t>
            </a:r>
            <a:endParaRPr lang="ru-RU" sz="4400" b="1" dirty="0">
              <a:ln/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92338"/>
            <a:ext cx="5638356" cy="3761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715" y="515568"/>
            <a:ext cx="1800200" cy="120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844" y="2009654"/>
            <a:ext cx="1855071" cy="123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715" y="3573016"/>
            <a:ext cx="1800200" cy="134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129" y="5181253"/>
            <a:ext cx="1802693" cy="130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074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Her Majesty’s  cake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136903" cy="92869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itchFamily="82" charset="0"/>
              </a:rPr>
              <a:t>Queen`s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itchFamily="82" charset="0"/>
              </a:rPr>
              <a:t>birthday  cake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Queen birthday cake bsc ri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0945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Queen-Elizabeth-II-9286165-2-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00" y="2708920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3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roopingcolou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136" y="0"/>
            <a:ext cx="316938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6" descr="image-2-for-kate-middleton-and-prince-william-at-trooping-the-colour-2011-gallery-889241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916832"/>
            <a:ext cx="4355976" cy="365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4548598" cy="14378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itchFamily="34" charset="0"/>
              </a:rPr>
              <a:t>Trooping the </a:t>
            </a:r>
            <a:r>
              <a:rPr lang="en-US" sz="2800" dirty="0" err="1" smtClean="0">
                <a:solidFill>
                  <a:srgbClr val="0070C0"/>
                </a:solidFill>
                <a:latin typeface="Britannic Bold" pitchFamily="34" charset="0"/>
              </a:rPr>
              <a:t>Colour</a:t>
            </a:r>
            <a:r>
              <a:rPr lang="en-US" sz="2800" dirty="0" smtClean="0">
                <a:solidFill>
                  <a:srgbClr val="0070C0"/>
                </a:solidFill>
                <a:latin typeface="Britannic Bold" pitchFamily="34" charset="0"/>
              </a:rPr>
              <a:t> or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Britannic Bold" pitchFamily="34" charset="0"/>
              </a:rPr>
              <a:t>the Queen’s Birthday Parade  </a:t>
            </a:r>
            <a:endParaRPr lang="ru-RU" sz="28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3" y="260648"/>
            <a:ext cx="6072198" cy="187220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Britannic Bold" pitchFamily="34" charset="0"/>
              </a:rPr>
              <a:t>The Queen’s Official </a:t>
            </a:r>
            <a:r>
              <a:rPr lang="ru-RU" sz="4000" dirty="0" smtClean="0">
                <a:solidFill>
                  <a:srgbClr val="FFC000"/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en-US" sz="4800" dirty="0" smtClean="0">
                <a:solidFill>
                  <a:srgbClr val="FFC000"/>
                </a:solidFill>
                <a:latin typeface="Britannic Bold" pitchFamily="34" charset="0"/>
              </a:rPr>
              <a:t>Birthday</a:t>
            </a:r>
            <a:endParaRPr lang="ru-RU" sz="40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095" y="5263156"/>
            <a:ext cx="3890993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C6600"/>
                </a:solidFill>
                <a:latin typeface="Britannic Bold" pitchFamily="34" charset="0"/>
              </a:rPr>
              <a:t>Second Saturday </a:t>
            </a:r>
          </a:p>
          <a:p>
            <a:pPr algn="ctr"/>
            <a:r>
              <a:rPr lang="en-US" sz="3200" dirty="0" smtClean="0">
                <a:solidFill>
                  <a:srgbClr val="CC6600"/>
                </a:solidFill>
                <a:latin typeface="Britannic Bold" pitchFamily="34" charset="0"/>
              </a:rPr>
              <a:t>in June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414026"/>
            <a:ext cx="5162591" cy="344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53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95" y="1700808"/>
            <a:ext cx="8784976" cy="14401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2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itannic Bold" pitchFamily="34" charset="0"/>
              </a:rPr>
              <a:t>Trooping the </a:t>
            </a:r>
            <a:r>
              <a:rPr lang="en-US" sz="28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itannic Bold" pitchFamily="34" charset="0"/>
              </a:rPr>
              <a:t>Colour</a:t>
            </a:r>
            <a:r>
              <a:rPr lang="en-US" sz="2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itannic Bold" pitchFamily="34" charset="0"/>
              </a:rPr>
              <a:t> ceremony on Horse Guards Parade</a:t>
            </a:r>
            <a:endParaRPr lang="ru-RU" sz="28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34" y="476672"/>
            <a:ext cx="914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Trooping the </a:t>
            </a:r>
            <a:r>
              <a:rPr lang="en-US" sz="4400" dirty="0" err="1" smtClean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Colour</a:t>
            </a:r>
            <a:r>
              <a:rPr lang="en-US" sz="4400" dirty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 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ritannic Bold" pitchFamily="34" charset="0"/>
              </a:rPr>
              <a:t>Ceremony </a:t>
            </a:r>
            <a:endParaRPr lang="ru-RU" sz="4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3613847" cy="232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231277" cy="4034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706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582" y="692696"/>
            <a:ext cx="8607900" cy="1656184"/>
          </a:xfrm>
          <a:solidFill>
            <a:srgbClr val="FFFFFF">
              <a:alpha val="67843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itannic Bold" pitchFamily="34" charset="0"/>
              </a:rPr>
              <a:t>The Queen attends the ceremony to take the salute from thousands of guardsmen who parade the </a:t>
            </a:r>
            <a:r>
              <a:rPr lang="en-US" sz="3200" b="1" spc="5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itannic Bold" pitchFamily="34" charset="0"/>
              </a:rPr>
              <a:t>colour</a:t>
            </a:r>
            <a:r>
              <a:rPr lang="en-US" sz="3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itannic Bold" pitchFamily="34" charset="0"/>
              </a:rPr>
              <a:t>.      </a:t>
            </a:r>
            <a:endParaRPr lang="ru-RU" sz="3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697064" cy="692696"/>
          </a:xfrm>
          <a:solidFill>
            <a:srgbClr val="FFFFFF">
              <a:alpha val="67059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itannic Bold" pitchFamily="34" charset="0"/>
              </a:rPr>
              <a:t>Trooping the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ritannic Bold" pitchFamily="34" charset="0"/>
              </a:rPr>
              <a:t>Colour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80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258</TotalTime>
  <Words>236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Albertus Medium</vt:lpstr>
      <vt:lpstr>Algerian</vt:lpstr>
      <vt:lpstr>Bell MT</vt:lpstr>
      <vt:lpstr>Bookman Old Style</vt:lpstr>
      <vt:lpstr>Britannic Bold</vt:lpstr>
      <vt:lpstr>Broadway</vt:lpstr>
      <vt:lpstr>Franklin Gothic Medium</vt:lpstr>
      <vt:lpstr>Mistral</vt:lpstr>
      <vt:lpstr>Wingdings</vt:lpstr>
      <vt:lpstr>Wingdings 2</vt:lpstr>
      <vt:lpstr>Сетка</vt:lpstr>
      <vt:lpstr>Queen’s Birthday</vt:lpstr>
      <vt:lpstr>Queen Elizabeth II</vt:lpstr>
      <vt:lpstr>Queen Elizabeth II</vt:lpstr>
      <vt:lpstr>Презентация PowerPoint</vt:lpstr>
      <vt:lpstr>   The  Queen’s              Real Birthday</vt:lpstr>
      <vt:lpstr>Queen`s birthday  cake</vt:lpstr>
      <vt:lpstr>The Queen’s Official  Birthday</vt:lpstr>
      <vt:lpstr>Trooping the Colour ceremony on Horse Guards Parade</vt:lpstr>
      <vt:lpstr>Trooping the Colour</vt:lpstr>
      <vt:lpstr>Презентация PowerPoint</vt:lpstr>
      <vt:lpstr>Презентация PowerPoint</vt:lpstr>
      <vt:lpstr>The Queen’s Birthday In Other Countries</vt:lpstr>
      <vt:lpstr>Queen Victoria Day</vt:lpstr>
      <vt:lpstr>Can you answer the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Queen’s Birthday</dc:title>
  <dc:creator>user</dc:creator>
  <cp:lastModifiedBy>Дом</cp:lastModifiedBy>
  <cp:revision>30</cp:revision>
  <dcterms:created xsi:type="dcterms:W3CDTF">2013-02-06T05:54:05Z</dcterms:created>
  <dcterms:modified xsi:type="dcterms:W3CDTF">2017-08-22T15:24:28Z</dcterms:modified>
</cp:coreProperties>
</file>