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1"/>
  </p:handoutMasterIdLst>
  <p:sldIdLst>
    <p:sldId id="303" r:id="rId2"/>
    <p:sldId id="310" r:id="rId3"/>
    <p:sldId id="311" r:id="rId4"/>
    <p:sldId id="312" r:id="rId5"/>
    <p:sldId id="314" r:id="rId6"/>
    <p:sldId id="317" r:id="rId7"/>
    <p:sldId id="321" r:id="rId8"/>
    <p:sldId id="322" r:id="rId9"/>
    <p:sldId id="305" r:id="rId10"/>
    <p:sldId id="325" r:id="rId11"/>
    <p:sldId id="326" r:id="rId12"/>
    <p:sldId id="329" r:id="rId13"/>
    <p:sldId id="308" r:id="rId14"/>
    <p:sldId id="332" r:id="rId15"/>
    <p:sldId id="331" r:id="rId16"/>
    <p:sldId id="351" r:id="rId17"/>
    <p:sldId id="319" r:id="rId18"/>
    <p:sldId id="334" r:id="rId19"/>
    <p:sldId id="336" r:id="rId20"/>
    <p:sldId id="341" r:id="rId21"/>
    <p:sldId id="345" r:id="rId22"/>
    <p:sldId id="292" r:id="rId23"/>
    <p:sldId id="293" r:id="rId24"/>
    <p:sldId id="294" r:id="rId25"/>
    <p:sldId id="347" r:id="rId26"/>
    <p:sldId id="344" r:id="rId27"/>
    <p:sldId id="300" r:id="rId28"/>
    <p:sldId id="350" r:id="rId29"/>
    <p:sldId id="349"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23" autoAdjust="0"/>
    <p:restoredTop sz="94660"/>
  </p:normalViewPr>
  <p:slideViewPr>
    <p:cSldViewPr>
      <p:cViewPr varScale="1">
        <p:scale>
          <a:sx n="117" d="100"/>
          <a:sy n="117" d="100"/>
        </p:scale>
        <p:origin x="-114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26"/>
    </p:cViewPr>
  </p:sorterViewPr>
  <p:notesViewPr>
    <p:cSldViewPr>
      <p:cViewPr varScale="1">
        <p:scale>
          <a:sx n="84" d="100"/>
          <a:sy n="84" d="100"/>
        </p:scale>
        <p:origin x="-2076"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FE059B0-8F14-4D9F-A365-E5935412C867}" type="datetimeFigureOut">
              <a:rPr lang="ru-RU" smtClean="0"/>
              <a:pPr/>
              <a:t>29.08.2017</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8E6EAF0-3357-4718-968E-7DF6E5E39E62}" type="slidenum">
              <a:rPr lang="ru-RU" smtClean="0"/>
              <a:pPr/>
              <a:t>‹#›</a:t>
            </a:fld>
            <a:endParaRPr lang="ru-RU"/>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1281ACA-AA42-4BDD-AB10-1D955996C34D}" type="datetimeFigureOut">
              <a:rPr lang="ru-RU" smtClean="0"/>
              <a:pPr/>
              <a:t>29.08.2017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D3D8EA-C6C0-425E-843B-515EC67E2107}"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1281ACA-AA42-4BDD-AB10-1D955996C34D}" type="datetimeFigureOut">
              <a:rPr lang="ru-RU" smtClean="0"/>
              <a:pPr/>
              <a:t>29.08.2017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D3D8EA-C6C0-425E-843B-515EC67E2107}"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1281ACA-AA42-4BDD-AB10-1D955996C34D}" type="datetimeFigureOut">
              <a:rPr lang="ru-RU" smtClean="0"/>
              <a:pPr/>
              <a:t>29.08.2017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D3D8EA-C6C0-425E-843B-515EC67E2107}"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1281ACA-AA42-4BDD-AB10-1D955996C34D}" type="datetimeFigureOut">
              <a:rPr lang="ru-RU" smtClean="0"/>
              <a:pPr/>
              <a:t>29.08.2017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D3D8EA-C6C0-425E-843B-515EC67E2107}"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1281ACA-AA42-4BDD-AB10-1D955996C34D}" type="datetimeFigureOut">
              <a:rPr lang="ru-RU" smtClean="0"/>
              <a:pPr/>
              <a:t>29.08.2017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D3D8EA-C6C0-425E-843B-515EC67E2107}"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1281ACA-AA42-4BDD-AB10-1D955996C34D}" type="datetimeFigureOut">
              <a:rPr lang="ru-RU" smtClean="0"/>
              <a:pPr/>
              <a:t>29.08.2017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4D3D8EA-C6C0-425E-843B-515EC67E2107}"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1281ACA-AA42-4BDD-AB10-1D955996C34D}" type="datetimeFigureOut">
              <a:rPr lang="ru-RU" smtClean="0"/>
              <a:pPr/>
              <a:t>29.08.2017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4D3D8EA-C6C0-425E-843B-515EC67E2107}"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1281ACA-AA42-4BDD-AB10-1D955996C34D}" type="datetimeFigureOut">
              <a:rPr lang="ru-RU" smtClean="0"/>
              <a:pPr/>
              <a:t>29.08.2017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4D3D8EA-C6C0-425E-843B-515EC67E2107}"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1281ACA-AA42-4BDD-AB10-1D955996C34D}" type="datetimeFigureOut">
              <a:rPr lang="ru-RU" smtClean="0"/>
              <a:pPr/>
              <a:t>29.08.2017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4D3D8EA-C6C0-425E-843B-515EC67E2107}"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1281ACA-AA42-4BDD-AB10-1D955996C34D}" type="datetimeFigureOut">
              <a:rPr lang="ru-RU" smtClean="0"/>
              <a:pPr/>
              <a:t>29.08.2017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4D3D8EA-C6C0-425E-843B-515EC67E2107}"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1281ACA-AA42-4BDD-AB10-1D955996C34D}" type="datetimeFigureOut">
              <a:rPr lang="ru-RU" smtClean="0"/>
              <a:pPr/>
              <a:t>29.08.2017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4D3D8EA-C6C0-425E-843B-515EC67E2107}"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281ACA-AA42-4BDD-AB10-1D955996C34D}" type="datetimeFigureOut">
              <a:rPr lang="ru-RU" smtClean="0"/>
              <a:pPr/>
              <a:t>29.08.2017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D3D8EA-C6C0-425E-843B-515EC67E2107}"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Андрей\Desktop\3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ctrTitle"/>
          </p:nvPr>
        </p:nvSpPr>
        <p:spPr>
          <a:xfrm>
            <a:off x="1259632" y="404664"/>
            <a:ext cx="6696744" cy="792088"/>
          </a:xfrm>
        </p:spPr>
        <p:txBody>
          <a:bodyPr>
            <a:normAutofit fontScale="90000"/>
          </a:bodyPr>
          <a:lstStyle/>
          <a:p>
            <a:r>
              <a:rPr lang="ru-RU" sz="2000" b="1" smtClean="0">
                <a:solidFill>
                  <a:schemeClr val="bg2">
                    <a:lumMod val="10000"/>
                  </a:schemeClr>
                </a:solidFill>
              </a:rPr>
              <a:t>Муниципальное дошкольное образовательное учреждение</a:t>
            </a:r>
            <a:br>
              <a:rPr lang="ru-RU" sz="2000" b="1" smtClean="0">
                <a:solidFill>
                  <a:schemeClr val="bg2">
                    <a:lumMod val="10000"/>
                  </a:schemeClr>
                </a:solidFill>
              </a:rPr>
            </a:br>
            <a:r>
              <a:rPr lang="ru-RU" sz="2000" b="1" smtClean="0">
                <a:solidFill>
                  <a:schemeClr val="bg2">
                    <a:lumMod val="10000"/>
                  </a:schemeClr>
                </a:solidFill>
              </a:rPr>
              <a:t>центр развития ребёнка – детский сад № 61 «Мечта»</a:t>
            </a:r>
            <a:endParaRPr lang="ru-RU" sz="2000" b="1" dirty="0">
              <a:solidFill>
                <a:schemeClr val="bg2">
                  <a:lumMod val="10000"/>
                </a:schemeClr>
              </a:solidFill>
            </a:endParaRPr>
          </a:p>
        </p:txBody>
      </p:sp>
      <p:sp>
        <p:nvSpPr>
          <p:cNvPr id="3" name="Подзаголовок 2"/>
          <p:cNvSpPr>
            <a:spLocks noGrp="1"/>
          </p:cNvSpPr>
          <p:nvPr>
            <p:ph type="subTitle" idx="1"/>
          </p:nvPr>
        </p:nvSpPr>
        <p:spPr>
          <a:xfrm>
            <a:off x="1371600" y="2060848"/>
            <a:ext cx="6400800" cy="4392488"/>
          </a:xfrm>
        </p:spPr>
        <p:txBody>
          <a:bodyPr>
            <a:normAutofit fontScale="92500" lnSpcReduction="20000"/>
          </a:bodyPr>
          <a:lstStyle/>
          <a:p>
            <a:r>
              <a:rPr lang="ru-RU" sz="4300"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Познавательно-игровой проект во второй группе раннего возраста: «Народная игрушка» </a:t>
            </a:r>
          </a:p>
          <a:p>
            <a:endParaRPr lang="ru-RU" smtClean="0"/>
          </a:p>
          <a:p>
            <a:endParaRPr lang="ru-RU" smtClean="0"/>
          </a:p>
          <a:p>
            <a:endParaRPr lang="ru-RU" smtClean="0"/>
          </a:p>
          <a:p>
            <a:endParaRPr lang="ru-RU" sz="1800" b="1" smtClean="0">
              <a:solidFill>
                <a:schemeClr val="tx1"/>
              </a:solidFill>
            </a:endParaRPr>
          </a:p>
          <a:p>
            <a:endParaRPr lang="ru-RU" sz="1600" b="1" smtClean="0">
              <a:solidFill>
                <a:schemeClr val="tx1"/>
              </a:solidFill>
            </a:endParaRPr>
          </a:p>
          <a:p>
            <a:r>
              <a:rPr lang="ru-RU" sz="1600" b="1" smtClean="0">
                <a:solidFill>
                  <a:schemeClr val="tx1"/>
                </a:solidFill>
              </a:rPr>
              <a:t>г. Воскресенск</a:t>
            </a:r>
          </a:p>
          <a:p>
            <a:r>
              <a:rPr lang="ru-RU" sz="1600" b="1" smtClean="0">
                <a:solidFill>
                  <a:schemeClr val="tx1"/>
                </a:solidFill>
              </a:rPr>
              <a:t>2016-2017 уч. год.</a:t>
            </a:r>
          </a:p>
          <a:p>
            <a:endParaRPr lang="ru-RU" dirty="0"/>
          </a:p>
        </p:txBody>
      </p:sp>
    </p:spTree>
  </p:cSld>
  <p:clrMapOvr>
    <a:masterClrMapping/>
  </p:clrMapOvr>
  <p:transition advTm="9719"/>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Андрей\Desktop\23.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pic>
        <p:nvPicPr>
          <p:cNvPr id="3" name="Picture 2" descr="F:\61 Детский сад\1032.JPG"/>
          <p:cNvPicPr>
            <a:picLocks noChangeAspect="1" noChangeArrowheads="1"/>
          </p:cNvPicPr>
          <p:nvPr/>
        </p:nvPicPr>
        <p:blipFill>
          <a:blip r:embed="rId3" cstate="print"/>
          <a:srcRect l="751" t="2751" r="6263"/>
          <a:stretch>
            <a:fillRect/>
          </a:stretch>
        </p:blipFill>
        <p:spPr bwMode="auto">
          <a:xfrm>
            <a:off x="1331640" y="980728"/>
            <a:ext cx="6624736" cy="4896544"/>
          </a:xfrm>
          <a:prstGeom prst="rect">
            <a:avLst/>
          </a:prstGeom>
          <a:ln>
            <a:noFill/>
          </a:ln>
          <a:effectLst>
            <a:softEdge rad="112500"/>
          </a:effectLst>
        </p:spPr>
      </p:pic>
    </p:spTree>
  </p:cSld>
  <p:clrMapOvr>
    <a:masterClrMapping/>
  </p:clrMapOvr>
  <p:transition advTm="7566"/>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Андрей\Desktop\23.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pic>
        <p:nvPicPr>
          <p:cNvPr id="3" name="Picture 2" descr="F:\61 Детский сад\1038.JPG"/>
          <p:cNvPicPr>
            <a:picLocks noChangeAspect="1" noChangeArrowheads="1"/>
          </p:cNvPicPr>
          <p:nvPr/>
        </p:nvPicPr>
        <p:blipFill>
          <a:blip r:embed="rId3" cstate="print"/>
          <a:srcRect/>
          <a:stretch>
            <a:fillRect/>
          </a:stretch>
        </p:blipFill>
        <p:spPr bwMode="auto">
          <a:xfrm>
            <a:off x="1043608" y="908720"/>
            <a:ext cx="7092280" cy="5040560"/>
          </a:xfrm>
          <a:prstGeom prst="rect">
            <a:avLst/>
          </a:prstGeom>
          <a:ln>
            <a:noFill/>
          </a:ln>
          <a:effectLst>
            <a:softEdge rad="112500"/>
          </a:effectLst>
        </p:spPr>
      </p:pic>
    </p:spTree>
  </p:cSld>
  <p:clrMapOvr>
    <a:masterClrMapping/>
  </p:clrMapOvr>
  <p:transition advTm="7051"/>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Андрей\Desktop\23.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pic>
        <p:nvPicPr>
          <p:cNvPr id="3" name="Picture 2" descr="F:\61 Детский сад\1100.JPG"/>
          <p:cNvPicPr>
            <a:picLocks noChangeAspect="1" noChangeArrowheads="1"/>
          </p:cNvPicPr>
          <p:nvPr/>
        </p:nvPicPr>
        <p:blipFill>
          <a:blip r:embed="rId3" cstate="print"/>
          <a:srcRect/>
          <a:stretch>
            <a:fillRect/>
          </a:stretch>
        </p:blipFill>
        <p:spPr bwMode="auto">
          <a:xfrm>
            <a:off x="1043608" y="980728"/>
            <a:ext cx="6984776" cy="4968552"/>
          </a:xfrm>
          <a:prstGeom prst="rect">
            <a:avLst/>
          </a:prstGeom>
          <a:ln>
            <a:noFill/>
          </a:ln>
          <a:effectLst>
            <a:softEdge rad="112500"/>
          </a:effectLst>
        </p:spPr>
      </p:pic>
    </p:spTree>
  </p:cSld>
  <p:clrMapOvr>
    <a:masterClrMapping/>
  </p:clrMapOvr>
  <p:transition advTm="7707"/>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6146" name="Picture 2" descr="C:\Users\Андрей\Desktop\38.jpg"/>
          <p:cNvPicPr>
            <a:picLocks noChangeAspect="1" noChangeArrowheads="1"/>
          </p:cNvPicPr>
          <p:nvPr/>
        </p:nvPicPr>
        <p:blipFill>
          <a:blip r:embed="rId2" cstate="print"/>
          <a:srcRect/>
          <a:stretch>
            <a:fillRect/>
          </a:stretch>
        </p:blipFill>
        <p:spPr bwMode="auto">
          <a:xfrm>
            <a:off x="0" y="0"/>
            <a:ext cx="9144000" cy="6957392"/>
          </a:xfrm>
          <a:prstGeom prst="rect">
            <a:avLst/>
          </a:prstGeom>
          <a:noFill/>
        </p:spPr>
      </p:pic>
      <p:pic>
        <p:nvPicPr>
          <p:cNvPr id="54273" name="Picture 1" descr="F:\61 Детский сад\1106.JPG"/>
          <p:cNvPicPr>
            <a:picLocks noChangeAspect="1" noChangeArrowheads="1"/>
          </p:cNvPicPr>
          <p:nvPr/>
        </p:nvPicPr>
        <p:blipFill>
          <a:blip r:embed="rId3" cstate="print"/>
          <a:srcRect/>
          <a:stretch>
            <a:fillRect/>
          </a:stretch>
        </p:blipFill>
        <p:spPr bwMode="auto">
          <a:xfrm>
            <a:off x="899592" y="1052736"/>
            <a:ext cx="3888432" cy="4896544"/>
          </a:xfrm>
          <a:prstGeom prst="rect">
            <a:avLst/>
          </a:prstGeom>
          <a:ln>
            <a:noFill/>
          </a:ln>
          <a:effectLst>
            <a:softEdge rad="112500"/>
          </a:effectLst>
        </p:spPr>
      </p:pic>
      <p:pic>
        <p:nvPicPr>
          <p:cNvPr id="8" name="Picture 2" descr="http://img0.liveinternet.ru/images/attach/c/8/100/596/100596378_large_0b.gif"/>
          <p:cNvPicPr>
            <a:picLocks noChangeAspect="1" noChangeArrowheads="1" noCrop="1"/>
          </p:cNvPicPr>
          <p:nvPr/>
        </p:nvPicPr>
        <p:blipFill>
          <a:blip r:embed="rId4" cstate="print"/>
          <a:srcRect/>
          <a:stretch>
            <a:fillRect/>
          </a:stretch>
        </p:blipFill>
        <p:spPr bwMode="auto">
          <a:xfrm>
            <a:off x="4860032" y="1268760"/>
            <a:ext cx="3384376" cy="4437112"/>
          </a:xfrm>
          <a:prstGeom prst="rect">
            <a:avLst/>
          </a:prstGeom>
          <a:ln>
            <a:noFill/>
          </a:ln>
          <a:effectLst>
            <a:softEdge rad="112500"/>
          </a:effectLst>
        </p:spPr>
      </p:pic>
    </p:spTree>
  </p:cSld>
  <p:clrMapOvr>
    <a:masterClrMapping/>
  </p:clrMapOvr>
  <p:transition advTm="713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дрей\Desktop\38.jpg"/>
          <p:cNvPicPr>
            <a:picLocks noChangeAspect="1" noChangeArrowheads="1"/>
          </p:cNvPicPr>
          <p:nvPr/>
        </p:nvPicPr>
        <p:blipFill>
          <a:blip r:embed="rId2" cstate="print"/>
          <a:srcRect/>
          <a:stretch>
            <a:fillRect/>
          </a:stretch>
        </p:blipFill>
        <p:spPr bwMode="auto">
          <a:xfrm>
            <a:off x="0" y="0"/>
            <a:ext cx="9144000" cy="6957392"/>
          </a:xfrm>
          <a:prstGeom prst="rect">
            <a:avLst/>
          </a:prstGeom>
          <a:noFill/>
        </p:spPr>
      </p:pic>
      <p:pic>
        <p:nvPicPr>
          <p:cNvPr id="76802" name="Picture 2" descr="F:\61 Детский сад\1107.JPG"/>
          <p:cNvPicPr>
            <a:picLocks noChangeAspect="1" noChangeArrowheads="1"/>
          </p:cNvPicPr>
          <p:nvPr/>
        </p:nvPicPr>
        <p:blipFill>
          <a:blip r:embed="rId3" cstate="print"/>
          <a:srcRect/>
          <a:stretch>
            <a:fillRect/>
          </a:stretch>
        </p:blipFill>
        <p:spPr bwMode="auto">
          <a:xfrm>
            <a:off x="899592" y="980728"/>
            <a:ext cx="7380312" cy="5040560"/>
          </a:xfrm>
          <a:prstGeom prst="rect">
            <a:avLst/>
          </a:prstGeom>
          <a:noFill/>
        </p:spPr>
      </p:pic>
    </p:spTree>
  </p:cSld>
  <p:clrMapOvr>
    <a:masterClrMapping/>
  </p:clrMapOvr>
  <p:transition advTm="7379"/>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дрей\Desktop\38.jpg"/>
          <p:cNvPicPr>
            <a:picLocks noChangeAspect="1" noChangeArrowheads="1"/>
          </p:cNvPicPr>
          <p:nvPr/>
        </p:nvPicPr>
        <p:blipFill>
          <a:blip r:embed="rId2" cstate="print"/>
          <a:srcRect/>
          <a:stretch>
            <a:fillRect/>
          </a:stretch>
        </p:blipFill>
        <p:spPr bwMode="auto">
          <a:xfrm>
            <a:off x="0" y="0"/>
            <a:ext cx="9144000" cy="6957392"/>
          </a:xfrm>
          <a:prstGeom prst="rect">
            <a:avLst/>
          </a:prstGeom>
          <a:noFill/>
        </p:spPr>
      </p:pic>
      <p:pic>
        <p:nvPicPr>
          <p:cNvPr id="3" name="Picture 2" descr="F:\61 Детский сад\1111.JPG"/>
          <p:cNvPicPr>
            <a:picLocks noChangeAspect="1" noChangeArrowheads="1"/>
          </p:cNvPicPr>
          <p:nvPr/>
        </p:nvPicPr>
        <p:blipFill>
          <a:blip r:embed="rId3" cstate="print"/>
          <a:srcRect/>
          <a:stretch>
            <a:fillRect/>
          </a:stretch>
        </p:blipFill>
        <p:spPr bwMode="auto">
          <a:xfrm>
            <a:off x="899592" y="980728"/>
            <a:ext cx="7272808" cy="5040560"/>
          </a:xfrm>
          <a:prstGeom prst="rect">
            <a:avLst/>
          </a:prstGeom>
          <a:noFill/>
        </p:spPr>
      </p:pic>
    </p:spTree>
  </p:cSld>
  <p:clrMapOvr>
    <a:masterClrMapping/>
  </p:clrMapOvr>
  <p:transition advTm="7612"/>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дрей\Desktop\38.jpg"/>
          <p:cNvPicPr>
            <a:picLocks noChangeAspect="1" noChangeArrowheads="1"/>
          </p:cNvPicPr>
          <p:nvPr/>
        </p:nvPicPr>
        <p:blipFill>
          <a:blip r:embed="rId2" cstate="print"/>
          <a:srcRect/>
          <a:stretch>
            <a:fillRect/>
          </a:stretch>
        </p:blipFill>
        <p:spPr bwMode="auto">
          <a:xfrm>
            <a:off x="0" y="0"/>
            <a:ext cx="9144000" cy="6957392"/>
          </a:xfrm>
          <a:prstGeom prst="rect">
            <a:avLst/>
          </a:prstGeom>
          <a:noFill/>
        </p:spPr>
      </p:pic>
      <p:pic>
        <p:nvPicPr>
          <p:cNvPr id="3074" name="Picture 2" descr="F:\61 Детский сад\1290.JPG"/>
          <p:cNvPicPr>
            <a:picLocks noChangeAspect="1" noChangeArrowheads="1"/>
          </p:cNvPicPr>
          <p:nvPr/>
        </p:nvPicPr>
        <p:blipFill>
          <a:blip r:embed="rId3" cstate="print"/>
          <a:srcRect t="5064" b="7596"/>
          <a:stretch>
            <a:fillRect/>
          </a:stretch>
        </p:blipFill>
        <p:spPr bwMode="auto">
          <a:xfrm>
            <a:off x="755576" y="980728"/>
            <a:ext cx="7632848" cy="4968552"/>
          </a:xfrm>
          <a:prstGeom prst="rect">
            <a:avLst/>
          </a:prstGeom>
          <a:noFill/>
          <a:ln>
            <a:solidFill>
              <a:schemeClr val="accent3">
                <a:lumMod val="50000"/>
              </a:schemeClr>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дрей\Desktop\31.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pic>
        <p:nvPicPr>
          <p:cNvPr id="1026" name="Picture 2" descr="C:\Users\Андрей\Desktop\108.png"/>
          <p:cNvPicPr>
            <a:picLocks noChangeAspect="1" noChangeArrowheads="1"/>
          </p:cNvPicPr>
          <p:nvPr/>
        </p:nvPicPr>
        <p:blipFill>
          <a:blip r:embed="rId3" cstate="print"/>
          <a:srcRect l="16375" t="589" r="15291" b="5530"/>
          <a:stretch>
            <a:fillRect/>
          </a:stretch>
        </p:blipFill>
        <p:spPr bwMode="auto">
          <a:xfrm>
            <a:off x="7164288" y="0"/>
            <a:ext cx="1835696" cy="2592288"/>
          </a:xfrm>
          <a:prstGeom prst="flowChartConnector">
            <a:avLst/>
          </a:prstGeom>
          <a:noFill/>
          <a:effectLst>
            <a:softEdge rad="127000"/>
          </a:effectLst>
        </p:spPr>
      </p:pic>
      <p:pic>
        <p:nvPicPr>
          <p:cNvPr id="5" name="Picture 3" descr="F:\61 Детский сад\1156.JPG"/>
          <p:cNvPicPr>
            <a:picLocks noChangeAspect="1" noChangeArrowheads="1"/>
          </p:cNvPicPr>
          <p:nvPr/>
        </p:nvPicPr>
        <p:blipFill>
          <a:blip r:embed="rId4" cstate="print"/>
          <a:srcRect b="18333"/>
          <a:stretch>
            <a:fillRect/>
          </a:stretch>
        </p:blipFill>
        <p:spPr bwMode="auto">
          <a:xfrm>
            <a:off x="179512" y="188640"/>
            <a:ext cx="5220072" cy="3528392"/>
          </a:xfrm>
          <a:prstGeom prst="rect">
            <a:avLst/>
          </a:prstGeom>
          <a:noFill/>
        </p:spPr>
      </p:pic>
      <p:pic>
        <p:nvPicPr>
          <p:cNvPr id="6" name="Picture 2" descr="C:\Users\Андрей\Desktop\108.png"/>
          <p:cNvPicPr>
            <a:picLocks noChangeAspect="1" noChangeArrowheads="1"/>
          </p:cNvPicPr>
          <p:nvPr/>
        </p:nvPicPr>
        <p:blipFill>
          <a:blip r:embed="rId3" cstate="print"/>
          <a:srcRect l="16375" t="589" r="15291" b="5530"/>
          <a:stretch>
            <a:fillRect/>
          </a:stretch>
        </p:blipFill>
        <p:spPr bwMode="auto">
          <a:xfrm flipH="1">
            <a:off x="323528" y="3717032"/>
            <a:ext cx="2088232" cy="2880320"/>
          </a:xfrm>
          <a:prstGeom prst="flowChartConnector">
            <a:avLst/>
          </a:prstGeom>
          <a:noFill/>
          <a:effectLst>
            <a:softEdge rad="127000"/>
          </a:effectLst>
        </p:spPr>
      </p:pic>
      <p:pic>
        <p:nvPicPr>
          <p:cNvPr id="4" name="Picture 2" descr="F:\61 Детский сад\1150.JPG"/>
          <p:cNvPicPr>
            <a:picLocks noChangeAspect="1" noChangeArrowheads="1"/>
          </p:cNvPicPr>
          <p:nvPr/>
        </p:nvPicPr>
        <p:blipFill>
          <a:blip r:embed="rId5" cstate="print"/>
          <a:srcRect/>
          <a:stretch>
            <a:fillRect/>
          </a:stretch>
        </p:blipFill>
        <p:spPr bwMode="auto">
          <a:xfrm>
            <a:off x="4067944" y="2492896"/>
            <a:ext cx="4860032" cy="4149080"/>
          </a:xfrm>
          <a:prstGeom prst="rect">
            <a:avLst/>
          </a:prstGeom>
          <a:noFill/>
        </p:spPr>
      </p:pic>
    </p:spTree>
  </p:cSld>
  <p:clrMapOvr>
    <a:masterClrMapping/>
  </p:clrMapOvr>
  <p:transition advTm="4805"/>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дрей\Desktop\31.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a:solidFill>
              <a:schemeClr val="accent3">
                <a:lumMod val="50000"/>
              </a:schemeClr>
            </a:solidFill>
          </a:ln>
          <a:effectLst>
            <a:softEdge rad="127000"/>
          </a:effectLst>
        </p:spPr>
      </p:pic>
      <p:pic>
        <p:nvPicPr>
          <p:cNvPr id="3074" name="Picture 2" descr="C:\Users\Андрей\Desktop\106.jpg"/>
          <p:cNvPicPr>
            <a:picLocks noChangeAspect="1" noChangeArrowheads="1"/>
          </p:cNvPicPr>
          <p:nvPr/>
        </p:nvPicPr>
        <p:blipFill>
          <a:blip r:embed="rId3" cstate="print"/>
          <a:srcRect l="32676" t="2848" r="31888" b="8923"/>
          <a:stretch>
            <a:fillRect/>
          </a:stretch>
        </p:blipFill>
        <p:spPr bwMode="auto">
          <a:xfrm>
            <a:off x="7092280" y="4149080"/>
            <a:ext cx="1800200" cy="2708920"/>
          </a:xfrm>
          <a:prstGeom prst="ellipse">
            <a:avLst/>
          </a:prstGeom>
          <a:noFill/>
          <a:effectLst>
            <a:softEdge rad="127000"/>
          </a:effectLst>
        </p:spPr>
      </p:pic>
      <p:pic>
        <p:nvPicPr>
          <p:cNvPr id="4" name="Picture 2" descr="F:\61 Детский сад\1158.JPG"/>
          <p:cNvPicPr>
            <a:picLocks noChangeAspect="1" noChangeArrowheads="1"/>
          </p:cNvPicPr>
          <p:nvPr/>
        </p:nvPicPr>
        <p:blipFill>
          <a:blip r:embed="rId4" cstate="print"/>
          <a:srcRect/>
          <a:stretch>
            <a:fillRect/>
          </a:stretch>
        </p:blipFill>
        <p:spPr bwMode="auto">
          <a:xfrm>
            <a:off x="323528" y="692696"/>
            <a:ext cx="6588224" cy="5184576"/>
          </a:xfrm>
          <a:prstGeom prst="rect">
            <a:avLst/>
          </a:prstGeom>
          <a:noFill/>
        </p:spPr>
      </p:pic>
    </p:spTree>
  </p:cSld>
  <p:clrMapOvr>
    <a:masterClrMapping/>
  </p:clrMapOvr>
  <p:transition advTm="2293"/>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дрей\Desktop\31.jpg"/>
          <p:cNvPicPr>
            <a:picLocks noChangeAspect="1" noChangeArrowheads="1"/>
          </p:cNvPicPr>
          <p:nvPr/>
        </p:nvPicPr>
        <p:blipFill>
          <a:blip r:embed="rId2" cstate="print"/>
          <a:srcRect/>
          <a:stretch>
            <a:fillRect/>
          </a:stretch>
        </p:blipFill>
        <p:spPr bwMode="auto">
          <a:xfrm>
            <a:off x="1" y="0"/>
            <a:ext cx="9143999" cy="6858000"/>
          </a:xfrm>
          <a:prstGeom prst="rect">
            <a:avLst/>
          </a:prstGeom>
          <a:ln>
            <a:noFill/>
          </a:ln>
          <a:effectLst/>
        </p:spPr>
      </p:pic>
      <p:pic>
        <p:nvPicPr>
          <p:cNvPr id="3" name="Picture 2" descr="F:\61 Детский сад\1159.JPG"/>
          <p:cNvPicPr>
            <a:picLocks noChangeAspect="1" noChangeArrowheads="1"/>
          </p:cNvPicPr>
          <p:nvPr/>
        </p:nvPicPr>
        <p:blipFill>
          <a:blip r:embed="rId3" cstate="print"/>
          <a:srcRect/>
          <a:stretch>
            <a:fillRect/>
          </a:stretch>
        </p:blipFill>
        <p:spPr bwMode="auto">
          <a:xfrm>
            <a:off x="323528" y="116632"/>
            <a:ext cx="4211960" cy="3356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F:\61 Детский сад\1160.JPG"/>
          <p:cNvPicPr>
            <a:picLocks noChangeAspect="1" noChangeArrowheads="1"/>
          </p:cNvPicPr>
          <p:nvPr/>
        </p:nvPicPr>
        <p:blipFill>
          <a:blip r:embed="rId4" cstate="print"/>
          <a:srcRect/>
          <a:stretch>
            <a:fillRect/>
          </a:stretch>
        </p:blipFill>
        <p:spPr bwMode="auto">
          <a:xfrm>
            <a:off x="4716016" y="188640"/>
            <a:ext cx="4427984"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F:\61 Детский сад\1162.JPG"/>
          <p:cNvPicPr>
            <a:picLocks noChangeAspect="1" noChangeArrowheads="1"/>
          </p:cNvPicPr>
          <p:nvPr/>
        </p:nvPicPr>
        <p:blipFill>
          <a:blip r:embed="rId5" cstate="print"/>
          <a:srcRect/>
          <a:stretch>
            <a:fillRect/>
          </a:stretch>
        </p:blipFill>
        <p:spPr bwMode="auto">
          <a:xfrm>
            <a:off x="1763688" y="3501008"/>
            <a:ext cx="4536504" cy="3168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C:\Users\Андрей\Desktop\108.png"/>
          <p:cNvPicPr>
            <a:picLocks noChangeAspect="1" noChangeArrowheads="1"/>
          </p:cNvPicPr>
          <p:nvPr/>
        </p:nvPicPr>
        <p:blipFill>
          <a:blip r:embed="rId6" cstate="print"/>
          <a:srcRect l="16375" t="589" r="15291" b="5530"/>
          <a:stretch>
            <a:fillRect/>
          </a:stretch>
        </p:blipFill>
        <p:spPr bwMode="auto">
          <a:xfrm>
            <a:off x="6732240" y="3501008"/>
            <a:ext cx="2520280" cy="3356992"/>
          </a:xfrm>
          <a:prstGeom prst="flowChartConnector">
            <a:avLst/>
          </a:prstGeom>
          <a:noFill/>
          <a:effectLst>
            <a:softEdge rad="1270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Андрей\Desktop\3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ctrTitle"/>
          </p:nvPr>
        </p:nvSpPr>
        <p:spPr>
          <a:xfrm>
            <a:off x="323528" y="476672"/>
            <a:ext cx="3240360" cy="2736304"/>
          </a:xfrm>
        </p:spPr>
        <p:txBody>
          <a:bodyPr>
            <a:normAutofit fontScale="90000"/>
          </a:bodyPr>
          <a:lstStyle/>
          <a:p>
            <a:pPr algn="l"/>
            <a:r>
              <a:rPr lang="ru-RU" sz="2000" b="1" i="1" dirty="0" smtClean="0">
                <a:solidFill>
                  <a:schemeClr val="bg2">
                    <a:lumMod val="25000"/>
                  </a:schemeClr>
                </a:solidFill>
                <a:effectLst>
                  <a:glow rad="228600">
                    <a:schemeClr val="accent3">
                      <a:satMod val="175000"/>
                      <a:alpha val="40000"/>
                    </a:schemeClr>
                  </a:glow>
                </a:effectLst>
              </a:rPr>
              <a:t>Участники проекта</a:t>
            </a:r>
            <a:r>
              <a:rPr lang="ru-RU" sz="2000" b="1" i="1" dirty="0" smtClean="0">
                <a:solidFill>
                  <a:schemeClr val="bg2">
                    <a:lumMod val="25000"/>
                  </a:schemeClr>
                </a:solidFill>
              </a:rPr>
              <a:t>: </a:t>
            </a:r>
            <a:r>
              <a:rPr lang="ru-RU" sz="1600" b="1" dirty="0" smtClean="0"/>
              <a:t/>
            </a:r>
            <a:br>
              <a:rPr lang="ru-RU" sz="1600" b="1" dirty="0" smtClean="0"/>
            </a:br>
            <a:r>
              <a:rPr lang="ru-RU" sz="1800" b="1" dirty="0" smtClean="0">
                <a:latin typeface="+mn-lt"/>
              </a:rPr>
              <a:t>-дети второй группы раннего возраста;                                                - воспитатель Нарышкина Н.А.;</a:t>
            </a:r>
            <a:br>
              <a:rPr lang="ru-RU" sz="1800" b="1" dirty="0" smtClean="0">
                <a:latin typeface="+mn-lt"/>
              </a:rPr>
            </a:br>
            <a:r>
              <a:rPr lang="ru-RU" sz="1800" b="1" dirty="0" smtClean="0">
                <a:latin typeface="+mn-lt"/>
              </a:rPr>
              <a:t>-родители.</a:t>
            </a:r>
            <a:r>
              <a:rPr lang="ru-RU" sz="1600" dirty="0" smtClean="0"/>
              <a:t/>
            </a:r>
            <a:br>
              <a:rPr lang="ru-RU" sz="1600" dirty="0" smtClean="0"/>
            </a:br>
            <a:r>
              <a:rPr lang="ru-RU" sz="2000" b="1" i="1" dirty="0" smtClean="0">
                <a:solidFill>
                  <a:schemeClr val="bg2">
                    <a:lumMod val="25000"/>
                  </a:schemeClr>
                </a:solidFill>
                <a:effectLst>
                  <a:glow rad="228600">
                    <a:schemeClr val="accent3">
                      <a:satMod val="175000"/>
                      <a:alpha val="40000"/>
                    </a:schemeClr>
                  </a:glow>
                </a:effectLst>
              </a:rPr>
              <a:t>Вид проекта: </a:t>
            </a:r>
            <a:r>
              <a:rPr lang="ru-RU" sz="1600" b="1" dirty="0" smtClean="0"/>
              <a:t/>
            </a:r>
            <a:br>
              <a:rPr lang="ru-RU" sz="1600" b="1" dirty="0" smtClean="0"/>
            </a:br>
            <a:r>
              <a:rPr lang="ru-RU" sz="1800" b="1" dirty="0" smtClean="0">
                <a:latin typeface="+mn-lt"/>
              </a:rPr>
              <a:t>-краткосрочный;</a:t>
            </a:r>
            <a:br>
              <a:rPr lang="ru-RU" sz="1800" b="1" dirty="0" smtClean="0">
                <a:latin typeface="+mn-lt"/>
              </a:rPr>
            </a:br>
            <a:r>
              <a:rPr lang="ru-RU" sz="1800" b="1" dirty="0" smtClean="0">
                <a:latin typeface="+mn-lt"/>
              </a:rPr>
              <a:t>-познавательно-игровой.</a:t>
            </a:r>
            <a:br>
              <a:rPr lang="ru-RU" sz="1800" b="1" dirty="0" smtClean="0">
                <a:latin typeface="+mn-lt"/>
              </a:rPr>
            </a:br>
            <a:endParaRPr lang="ru-RU" sz="1800" b="1" dirty="0">
              <a:latin typeface="+mn-lt"/>
            </a:endParaRPr>
          </a:p>
        </p:txBody>
      </p:sp>
      <p:sp>
        <p:nvSpPr>
          <p:cNvPr id="3" name="Подзаголовок 2"/>
          <p:cNvSpPr>
            <a:spLocks noGrp="1"/>
          </p:cNvSpPr>
          <p:nvPr>
            <p:ph type="subTitle" idx="1"/>
          </p:nvPr>
        </p:nvSpPr>
        <p:spPr>
          <a:xfrm>
            <a:off x="251520" y="2996952"/>
            <a:ext cx="7920880" cy="3672408"/>
          </a:xfrm>
        </p:spPr>
        <p:txBody>
          <a:bodyPr>
            <a:normAutofit fontScale="25000" lnSpcReduction="20000"/>
          </a:bodyPr>
          <a:lstStyle/>
          <a:p>
            <a:r>
              <a:rPr lang="ru-RU" sz="7200" b="1" i="1" dirty="0" smtClean="0">
                <a:solidFill>
                  <a:schemeClr val="bg2">
                    <a:lumMod val="25000"/>
                  </a:schemeClr>
                </a:solidFill>
                <a:effectLst>
                  <a:glow rad="228600">
                    <a:schemeClr val="accent3">
                      <a:satMod val="175000"/>
                      <a:alpha val="40000"/>
                    </a:schemeClr>
                  </a:glow>
                </a:effectLst>
                <a:latin typeface="+mj-lt"/>
              </a:rPr>
              <a:t>Актуальность проекта:</a:t>
            </a:r>
            <a:endParaRPr lang="ru-RU" sz="7200" i="1" dirty="0" smtClean="0">
              <a:solidFill>
                <a:schemeClr val="bg2">
                  <a:lumMod val="25000"/>
                </a:schemeClr>
              </a:solidFill>
              <a:effectLst>
                <a:glow rad="228600">
                  <a:schemeClr val="accent3">
                    <a:satMod val="175000"/>
                    <a:alpha val="40000"/>
                  </a:schemeClr>
                </a:glow>
              </a:effectLst>
              <a:latin typeface="+mj-lt"/>
            </a:endParaRPr>
          </a:p>
          <a:p>
            <a:pPr algn="l">
              <a:lnSpc>
                <a:spcPct val="120000"/>
              </a:lnSpc>
            </a:pPr>
            <a:r>
              <a:rPr lang="ru-RU" sz="6400" b="1" dirty="0" smtClean="0">
                <a:solidFill>
                  <a:schemeClr val="tx1"/>
                </a:solidFill>
              </a:rPr>
              <a:t>Чем увлечь ребенка, как не игрушкой? Такой яркой, самобытной, не похожей ни на одну игрушку мира. Знакомя детей с русской народной игрушкой, традициями, обычаями, мы уделяем внимание духовному воспитанию, формируем творчески развитую личность, способствуем повышению уровня познавательных способностей детей, развиваем воображение, эстетический вкус, умение составлять композиции узоров для украшения сарафана матрешки, для создания игры, подарка, поделки и вообще любого продукта творческой деятельности. Нельзя считать себя культурным, интеллигентным человеком без знания своих корней, истоков, древних традиций, дошедших до наших дней. Приобщение детей к народной культуре, народному искусству является средством формирования у них развития духовности. Именно поэтому родная культура, как отец и мать, должна стать неотъемлемой частью души ребенка, началом, порождающим личность. Проблема: создание условий для формирования представлений о русской народной игрушке. </a:t>
            </a:r>
          </a:p>
          <a:p>
            <a:endParaRPr lang="ru-RU" b="1" dirty="0"/>
          </a:p>
        </p:txBody>
      </p:sp>
    </p:spTree>
  </p:cSld>
  <p:clrMapOvr>
    <a:masterClrMapping/>
  </p:clrMapOvr>
  <p:transition advTm="84536"/>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Андрей\Desktop\Фоны для презентаций\3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descr="F:\61 Детский сад\1215.JPG"/>
          <p:cNvPicPr>
            <a:picLocks noChangeAspect="1" noChangeArrowheads="1"/>
          </p:cNvPicPr>
          <p:nvPr/>
        </p:nvPicPr>
        <p:blipFill>
          <a:blip r:embed="rId3" cstate="print"/>
          <a:srcRect/>
          <a:stretch>
            <a:fillRect/>
          </a:stretch>
        </p:blipFill>
        <p:spPr bwMode="auto">
          <a:xfrm>
            <a:off x="179512" y="260648"/>
            <a:ext cx="8740080" cy="6372944"/>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Андрей\Desktop\Фоны для презентаций\3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1619672" y="836712"/>
            <a:ext cx="1224136" cy="216024"/>
          </a:xfrm>
        </p:spPr>
        <p:txBody>
          <a:bodyPr>
            <a:normAutofit/>
          </a:bodyPr>
          <a:lstStyle/>
          <a:p>
            <a:endParaRPr lang="ru-RU" sz="800" dirty="0"/>
          </a:p>
        </p:txBody>
      </p:sp>
      <p:pic>
        <p:nvPicPr>
          <p:cNvPr id="35842" name="Picture 2" descr="F:\61 Детский сад\1223.JPG"/>
          <p:cNvPicPr>
            <a:picLocks noChangeAspect="1" noChangeArrowheads="1"/>
          </p:cNvPicPr>
          <p:nvPr/>
        </p:nvPicPr>
        <p:blipFill>
          <a:blip r:embed="rId3" cstate="print"/>
          <a:srcRect/>
          <a:stretch>
            <a:fillRect/>
          </a:stretch>
        </p:blipFill>
        <p:spPr bwMode="auto">
          <a:xfrm>
            <a:off x="251520" y="188640"/>
            <a:ext cx="6372200" cy="4464496"/>
          </a:xfrm>
          <a:prstGeom prst="rect">
            <a:avLst/>
          </a:prstGeom>
          <a:ln>
            <a:noFill/>
          </a:ln>
          <a:effectLst/>
        </p:spPr>
      </p:pic>
      <p:pic>
        <p:nvPicPr>
          <p:cNvPr id="5" name="Picture 2" descr="F:\61 Детский сад\1224.JPG"/>
          <p:cNvPicPr>
            <a:picLocks noChangeAspect="1" noChangeArrowheads="1"/>
          </p:cNvPicPr>
          <p:nvPr/>
        </p:nvPicPr>
        <p:blipFill>
          <a:blip r:embed="rId4" cstate="print"/>
          <a:srcRect/>
          <a:stretch>
            <a:fillRect/>
          </a:stretch>
        </p:blipFill>
        <p:spPr bwMode="auto">
          <a:xfrm>
            <a:off x="4427984" y="3140968"/>
            <a:ext cx="4536504" cy="3456384"/>
          </a:xfrm>
          <a:prstGeom prst="rect">
            <a:avLst/>
          </a:prstGeom>
          <a:ln>
            <a:noFill/>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Андрей\Desktop\Фоны для презентаций\32.jpg"/>
          <p:cNvPicPr>
            <a:picLocks noChangeAspect="1" noChangeArrowheads="1"/>
          </p:cNvPicPr>
          <p:nvPr/>
        </p:nvPicPr>
        <p:blipFill>
          <a:blip r:embed="rId2" cstate="print"/>
          <a:srcRect/>
          <a:stretch>
            <a:fillRect/>
          </a:stretch>
        </p:blipFill>
        <p:spPr bwMode="auto">
          <a:xfrm>
            <a:off x="0" y="0"/>
            <a:ext cx="9036496" cy="6858000"/>
          </a:xfrm>
          <a:prstGeom prst="rect">
            <a:avLst/>
          </a:prstGeom>
          <a:noFill/>
        </p:spPr>
      </p:pic>
      <p:sp>
        <p:nvSpPr>
          <p:cNvPr id="2" name="Заголовок 1"/>
          <p:cNvSpPr>
            <a:spLocks noGrp="1"/>
          </p:cNvSpPr>
          <p:nvPr>
            <p:ph type="title"/>
          </p:nvPr>
        </p:nvSpPr>
        <p:spPr>
          <a:xfrm rot="5949249">
            <a:off x="1616403" y="1645129"/>
            <a:ext cx="946448" cy="216024"/>
          </a:xfrm>
        </p:spPr>
        <p:txBody>
          <a:bodyPr>
            <a:normAutofit/>
          </a:bodyPr>
          <a:lstStyle/>
          <a:p>
            <a:endParaRPr lang="ru-RU" sz="800" dirty="0"/>
          </a:p>
        </p:txBody>
      </p:sp>
      <p:pic>
        <p:nvPicPr>
          <p:cNvPr id="37890" name="Picture 2" descr="F:\61 Детский сад\1230.JPG"/>
          <p:cNvPicPr>
            <a:picLocks noChangeAspect="1" noChangeArrowheads="1"/>
          </p:cNvPicPr>
          <p:nvPr/>
        </p:nvPicPr>
        <p:blipFill>
          <a:blip r:embed="rId3" cstate="print"/>
          <a:srcRect l="4630" b="929"/>
          <a:stretch>
            <a:fillRect/>
          </a:stretch>
        </p:blipFill>
        <p:spPr bwMode="auto">
          <a:xfrm>
            <a:off x="323528" y="332656"/>
            <a:ext cx="8352928" cy="619268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Андрей\Desktop\Фоны для презентаций\3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572000" y="908720"/>
            <a:ext cx="1872208" cy="508918"/>
          </a:xfrm>
        </p:spPr>
        <p:txBody>
          <a:bodyPr>
            <a:normAutofit/>
          </a:bodyPr>
          <a:lstStyle/>
          <a:p>
            <a:endParaRPr lang="ru-RU" sz="800" dirty="0"/>
          </a:p>
        </p:txBody>
      </p:sp>
      <p:pic>
        <p:nvPicPr>
          <p:cNvPr id="38914" name="Picture 2" descr="F:\61 Детский сад\1235.JPG"/>
          <p:cNvPicPr>
            <a:picLocks noChangeAspect="1" noChangeArrowheads="1"/>
          </p:cNvPicPr>
          <p:nvPr/>
        </p:nvPicPr>
        <p:blipFill>
          <a:blip r:embed="rId3" cstate="print"/>
          <a:srcRect/>
          <a:stretch>
            <a:fillRect/>
          </a:stretch>
        </p:blipFill>
        <p:spPr bwMode="auto">
          <a:xfrm>
            <a:off x="323528" y="332656"/>
            <a:ext cx="8424936" cy="619268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Андрей\Desktop\Фоны для презентаций\3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3131840" y="692696"/>
            <a:ext cx="3456384" cy="360040"/>
          </a:xfrm>
        </p:spPr>
        <p:txBody>
          <a:bodyPr>
            <a:normAutofit/>
          </a:bodyPr>
          <a:lstStyle/>
          <a:p>
            <a:endParaRPr lang="ru-RU" sz="800" dirty="0"/>
          </a:p>
        </p:txBody>
      </p:sp>
      <p:pic>
        <p:nvPicPr>
          <p:cNvPr id="39938" name="Picture 2" descr="F:\61 Детский сад\1260.JPG"/>
          <p:cNvPicPr>
            <a:picLocks noChangeAspect="1" noChangeArrowheads="1"/>
          </p:cNvPicPr>
          <p:nvPr/>
        </p:nvPicPr>
        <p:blipFill>
          <a:blip r:embed="rId3" cstate="print"/>
          <a:srcRect b="2326"/>
          <a:stretch>
            <a:fillRect/>
          </a:stretch>
        </p:blipFill>
        <p:spPr bwMode="auto">
          <a:xfrm>
            <a:off x="323528" y="332656"/>
            <a:ext cx="8496944" cy="619268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Users\Андрей\Desktop\Фоны для презентаций\47.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sp>
        <p:nvSpPr>
          <p:cNvPr id="4" name="Прямоугольник 3"/>
          <p:cNvSpPr/>
          <p:nvPr/>
        </p:nvSpPr>
        <p:spPr>
          <a:xfrm>
            <a:off x="1331640" y="1268761"/>
            <a:ext cx="6192688" cy="4401205"/>
          </a:xfrm>
          <a:prstGeom prst="rect">
            <a:avLst/>
          </a:prstGeom>
        </p:spPr>
        <p:txBody>
          <a:bodyPr wrap="square">
            <a:spAutoFit/>
          </a:bodyPr>
          <a:lstStyle/>
          <a:p>
            <a:r>
              <a:rPr lang="ru-RU" sz="3200" b="1" i="1" dirty="0" smtClean="0">
                <a:effectLst>
                  <a:glow rad="228600">
                    <a:schemeClr val="accent3">
                      <a:satMod val="175000"/>
                      <a:alpha val="40000"/>
                    </a:schemeClr>
                  </a:glow>
                </a:effectLst>
                <a:latin typeface="+mj-lt"/>
              </a:rPr>
              <a:t>Игры с русскими народными игрушками:</a:t>
            </a:r>
            <a:r>
              <a:rPr lang="ru-RU" dirty="0" smtClean="0"/>
              <a:t>   </a:t>
            </a:r>
            <a:r>
              <a:rPr lang="ru-RU" sz="2400" b="1" dirty="0" smtClean="0">
                <a:solidFill>
                  <a:schemeClr val="accent2">
                    <a:lumMod val="50000"/>
                  </a:schemeClr>
                </a:solidFill>
              </a:rPr>
              <a:t>сюжетно-ролевые игры                   </a:t>
            </a:r>
            <a:r>
              <a:rPr lang="ru-RU" sz="2400" b="1" dirty="0" smtClean="0"/>
              <a:t>                               «Матрёшки ходят в гости»,                                        «Дружные сестрички» (матрёшки); </a:t>
            </a:r>
            <a:r>
              <a:rPr lang="ru-RU" sz="2400" b="1" dirty="0" smtClean="0">
                <a:solidFill>
                  <a:schemeClr val="accent2">
                    <a:lumMod val="50000"/>
                  </a:schemeClr>
                </a:solidFill>
              </a:rPr>
              <a:t>дидактические игры                                                              </a:t>
            </a:r>
            <a:r>
              <a:rPr lang="ru-RU" sz="2400" b="1" dirty="0" smtClean="0"/>
              <a:t>«Собери матрёшку»,                                                                   «Сложи картинку» (матрёшки),                                                  «В гости к нам пришла матрёшка»;  </a:t>
            </a:r>
            <a:r>
              <a:rPr lang="ru-RU" sz="2400" b="1" dirty="0" smtClean="0">
                <a:solidFill>
                  <a:schemeClr val="accent2">
                    <a:lumMod val="50000"/>
                  </a:schemeClr>
                </a:solidFill>
              </a:rPr>
              <a:t>театрализованная игра </a:t>
            </a:r>
            <a:r>
              <a:rPr lang="ru-RU" sz="2400" b="1" dirty="0" smtClean="0"/>
              <a:t>«Чьи детки?»; </a:t>
            </a:r>
            <a:r>
              <a:rPr lang="ru-RU" sz="2400" b="1" dirty="0" smtClean="0">
                <a:solidFill>
                  <a:schemeClr val="accent2">
                    <a:lumMod val="50000"/>
                  </a:schemeClr>
                </a:solidFill>
              </a:rPr>
              <a:t>подвижные игры </a:t>
            </a:r>
            <a:r>
              <a:rPr lang="ru-RU" sz="2400" b="1" dirty="0" smtClean="0"/>
              <a:t>«Карусели», «Матрёшки танцуют», «Шли матрёшки по дорожке».</a:t>
            </a:r>
            <a:endParaRPr lang="ru-RU" sz="24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дрей\Desktop\Фоны для презентаций\3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a:solidFill>
              <a:schemeClr val="accent3">
                <a:lumMod val="50000"/>
              </a:schemeClr>
            </a:solidFill>
          </a:ln>
        </p:spPr>
      </p:pic>
      <p:pic>
        <p:nvPicPr>
          <p:cNvPr id="1027" name="Picture 3" descr="F:\61 Детский сад\1301.JPG"/>
          <p:cNvPicPr>
            <a:picLocks noChangeAspect="1" noChangeArrowheads="1"/>
          </p:cNvPicPr>
          <p:nvPr/>
        </p:nvPicPr>
        <p:blipFill>
          <a:blip r:embed="rId3" cstate="print"/>
          <a:srcRect t="9091"/>
          <a:stretch>
            <a:fillRect/>
          </a:stretch>
        </p:blipFill>
        <p:spPr bwMode="auto">
          <a:xfrm>
            <a:off x="323528" y="260648"/>
            <a:ext cx="4032448" cy="5040560"/>
          </a:xfrm>
          <a:prstGeom prst="rect">
            <a:avLst/>
          </a:prstGeom>
          <a:noFill/>
          <a:ln>
            <a:solidFill>
              <a:schemeClr val="accent3">
                <a:lumMod val="50000"/>
              </a:schemeClr>
            </a:solidFill>
          </a:ln>
        </p:spPr>
      </p:pic>
      <p:pic>
        <p:nvPicPr>
          <p:cNvPr id="1028" name="Picture 4" descr="F:\61 Детский сад\1309.JPG"/>
          <p:cNvPicPr>
            <a:picLocks noChangeAspect="1" noChangeArrowheads="1"/>
          </p:cNvPicPr>
          <p:nvPr/>
        </p:nvPicPr>
        <p:blipFill>
          <a:blip r:embed="rId4" cstate="print"/>
          <a:srcRect l="12266" r="7741"/>
          <a:stretch>
            <a:fillRect/>
          </a:stretch>
        </p:blipFill>
        <p:spPr bwMode="auto">
          <a:xfrm>
            <a:off x="4427984" y="2348880"/>
            <a:ext cx="4716016" cy="3960440"/>
          </a:xfrm>
          <a:prstGeom prst="rect">
            <a:avLst/>
          </a:prstGeom>
          <a:ln>
            <a:solidFill>
              <a:schemeClr val="accent3">
                <a:lumMod val="50000"/>
              </a:schemeClr>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Андрей\Desktop\Фоны для презентаций\3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211960" y="1124744"/>
            <a:ext cx="720080" cy="792088"/>
          </a:xfrm>
        </p:spPr>
        <p:txBody>
          <a:bodyPr>
            <a:normAutofit/>
          </a:bodyPr>
          <a:lstStyle/>
          <a:p>
            <a:endParaRPr lang="ru-RU" sz="800" dirty="0"/>
          </a:p>
        </p:txBody>
      </p:sp>
      <p:pic>
        <p:nvPicPr>
          <p:cNvPr id="4" name="Picture 4" descr="F:\61 Детский сад\916.JPG"/>
          <p:cNvPicPr>
            <a:picLocks noChangeAspect="1" noChangeArrowheads="1"/>
          </p:cNvPicPr>
          <p:nvPr/>
        </p:nvPicPr>
        <p:blipFill>
          <a:blip r:embed="rId3" cstate="print"/>
          <a:srcRect/>
          <a:stretch>
            <a:fillRect/>
          </a:stretch>
        </p:blipFill>
        <p:spPr bwMode="auto">
          <a:xfrm>
            <a:off x="1043608" y="692696"/>
            <a:ext cx="6984776" cy="5400600"/>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дрей\Desktop\Фоны для презентаций\3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050" name="Picture 2" descr="F:\61 Детский сад\1350.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Андрей\Desktop\Фоны для презентаций\47.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sp>
        <p:nvSpPr>
          <p:cNvPr id="2" name="Заголовок 1"/>
          <p:cNvSpPr>
            <a:spLocks noGrp="1"/>
          </p:cNvSpPr>
          <p:nvPr>
            <p:ph type="title"/>
          </p:nvPr>
        </p:nvSpPr>
        <p:spPr>
          <a:xfrm>
            <a:off x="1691680" y="1268760"/>
            <a:ext cx="5904656" cy="3528392"/>
          </a:xfrm>
        </p:spPr>
        <p:txBody>
          <a:bodyPr>
            <a:normAutofit/>
          </a:bodyPr>
          <a:lstStyle/>
          <a:p>
            <a:r>
              <a:rPr lang="ru-RU" sz="72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6">
                      <a:satMod val="175000"/>
                      <a:alpha val="40000"/>
                    </a:schemeClr>
                  </a:glow>
                  <a:innerShdw blurRad="69850" dist="43180" dir="5400000">
                    <a:srgbClr val="000000">
                      <a:alpha val="65000"/>
                    </a:srgbClr>
                  </a:innerShdw>
                </a:effectLst>
              </a:rPr>
              <a:t>Спасибо за внимание!</a:t>
            </a:r>
            <a:endParaRPr lang="ru-RU" sz="72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6">
                    <a:satMod val="175000"/>
                    <a:alpha val="40000"/>
                  </a:schemeClr>
                </a:glow>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Андрей\Desktop\3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ctrTitle"/>
          </p:nvPr>
        </p:nvSpPr>
        <p:spPr>
          <a:xfrm>
            <a:off x="685800" y="332657"/>
            <a:ext cx="7054552" cy="1440159"/>
          </a:xfrm>
        </p:spPr>
        <p:txBody>
          <a:bodyPr>
            <a:normAutofit fontScale="90000"/>
          </a:bodyPr>
          <a:lstStyle/>
          <a:p>
            <a:pPr algn="l"/>
            <a:r>
              <a:rPr lang="ru-RU" sz="2400" b="1" i="1" dirty="0" smtClean="0">
                <a:effectLst>
                  <a:glow rad="228600">
                    <a:schemeClr val="accent3">
                      <a:satMod val="175000"/>
                      <a:alpha val="40000"/>
                    </a:schemeClr>
                  </a:glow>
                </a:effectLst>
              </a:rPr>
              <a:t>Цель проекта</a:t>
            </a:r>
            <a:r>
              <a:rPr lang="ru-RU" sz="1800" b="1" i="1" dirty="0" smtClean="0">
                <a:effectLst>
                  <a:glow rad="228600">
                    <a:schemeClr val="accent3">
                      <a:satMod val="175000"/>
                      <a:alpha val="40000"/>
                    </a:schemeClr>
                  </a:glow>
                </a:effectLst>
              </a:rPr>
              <a:t>:</a:t>
            </a:r>
            <a:r>
              <a:rPr lang="ru-RU" sz="1800" i="1" dirty="0" smtClean="0">
                <a:effectLst>
                  <a:glow rad="228600">
                    <a:schemeClr val="accent3">
                      <a:satMod val="175000"/>
                      <a:alpha val="40000"/>
                    </a:schemeClr>
                  </a:glow>
                </a:effectLst>
              </a:rPr>
              <a:t> </a:t>
            </a:r>
            <a:r>
              <a:rPr lang="ru-RU" sz="1400" dirty="0" smtClean="0"/>
              <a:t/>
            </a:r>
            <a:br>
              <a:rPr lang="ru-RU" sz="1400" dirty="0" smtClean="0"/>
            </a:br>
            <a:r>
              <a:rPr lang="ru-RU" sz="2000" b="1" dirty="0" smtClean="0">
                <a:latin typeface="+mn-lt"/>
              </a:rPr>
              <a:t>формирование интереса к народным игрушкам через ознакомление с матрёшкой, неваляшкой, деревянным конём и организацию продуктивной деятельности, развитие детского творчества.</a:t>
            </a:r>
            <a:endParaRPr lang="ru-RU" sz="2000" b="1" dirty="0">
              <a:latin typeface="+mn-lt"/>
            </a:endParaRPr>
          </a:p>
        </p:txBody>
      </p:sp>
      <p:sp>
        <p:nvSpPr>
          <p:cNvPr id="3" name="Подзаголовок 2"/>
          <p:cNvSpPr>
            <a:spLocks noGrp="1"/>
          </p:cNvSpPr>
          <p:nvPr>
            <p:ph type="subTitle" idx="1"/>
          </p:nvPr>
        </p:nvSpPr>
        <p:spPr>
          <a:xfrm>
            <a:off x="539552" y="2276872"/>
            <a:ext cx="8280920" cy="3816424"/>
          </a:xfrm>
        </p:spPr>
        <p:txBody>
          <a:bodyPr>
            <a:normAutofit fontScale="25000" lnSpcReduction="20000"/>
          </a:bodyPr>
          <a:lstStyle/>
          <a:p>
            <a:r>
              <a:rPr lang="ru-RU" sz="9600" b="1" i="1" dirty="0" smtClean="0">
                <a:solidFill>
                  <a:schemeClr val="tx1"/>
                </a:solidFill>
                <a:effectLst>
                  <a:glow rad="228600">
                    <a:schemeClr val="accent3">
                      <a:satMod val="175000"/>
                      <a:alpha val="40000"/>
                    </a:schemeClr>
                  </a:glow>
                </a:effectLst>
                <a:latin typeface="+mj-lt"/>
              </a:rPr>
              <a:t>Задачи:</a:t>
            </a:r>
          </a:p>
          <a:p>
            <a:pPr lvl="0" algn="l">
              <a:lnSpc>
                <a:spcPct val="120000"/>
              </a:lnSpc>
              <a:buFont typeface="Wingdings" pitchFamily="2" charset="2"/>
              <a:buChar char="v"/>
            </a:pPr>
            <a:r>
              <a:rPr lang="ru-RU" sz="6400" b="1" dirty="0" smtClean="0">
                <a:solidFill>
                  <a:schemeClr val="tx1"/>
                </a:solidFill>
              </a:rPr>
              <a:t>  </a:t>
            </a:r>
            <a:r>
              <a:rPr lang="ru-RU" sz="7200" b="1" dirty="0" smtClean="0">
                <a:solidFill>
                  <a:schemeClr val="tx1"/>
                </a:solidFill>
              </a:rPr>
              <a:t>знакомить детей с народным творчеством на примере народных игрушек;                                                                                                                                          </a:t>
            </a:r>
          </a:p>
          <a:p>
            <a:pPr lvl="0" algn="l">
              <a:lnSpc>
                <a:spcPct val="120000"/>
              </a:lnSpc>
              <a:buFont typeface="Wingdings" pitchFamily="2" charset="2"/>
              <a:buChar char="v"/>
            </a:pPr>
            <a:r>
              <a:rPr lang="ru-RU" sz="7200" b="1" dirty="0" smtClean="0">
                <a:solidFill>
                  <a:schemeClr val="tx1"/>
                </a:solidFill>
              </a:rPr>
              <a:t>  систематизировать знания детей о русской народной игрушке;</a:t>
            </a:r>
          </a:p>
          <a:p>
            <a:pPr lvl="0" algn="l">
              <a:lnSpc>
                <a:spcPct val="120000"/>
              </a:lnSpc>
              <a:buFont typeface="Wingdings" pitchFamily="2" charset="2"/>
              <a:buChar char="v"/>
            </a:pPr>
            <a:r>
              <a:rPr lang="ru-RU" sz="7200" b="1" dirty="0" smtClean="0">
                <a:solidFill>
                  <a:schemeClr val="tx1"/>
                </a:solidFill>
              </a:rPr>
              <a:t>  развивать игровую деятельность детей, с помощью народных игрушек;</a:t>
            </a:r>
          </a:p>
          <a:p>
            <a:pPr lvl="0" algn="l">
              <a:lnSpc>
                <a:spcPct val="120000"/>
              </a:lnSpc>
              <a:buFont typeface="Wingdings" pitchFamily="2" charset="2"/>
              <a:buChar char="v"/>
            </a:pPr>
            <a:r>
              <a:rPr lang="ru-RU" sz="7200" b="1" dirty="0" smtClean="0">
                <a:solidFill>
                  <a:schemeClr val="tx1"/>
                </a:solidFill>
              </a:rPr>
              <a:t>  знакомить с устным народным творчеством (песенки, </a:t>
            </a:r>
            <a:r>
              <a:rPr lang="ru-RU" sz="7200" b="1" dirty="0" err="1" smtClean="0">
                <a:solidFill>
                  <a:schemeClr val="tx1"/>
                </a:solidFill>
              </a:rPr>
              <a:t>потешки</a:t>
            </a:r>
            <a:r>
              <a:rPr lang="ru-RU" sz="7200" b="1" dirty="0" smtClean="0">
                <a:solidFill>
                  <a:schemeClr val="tx1"/>
                </a:solidFill>
              </a:rPr>
              <a:t> и др.).</a:t>
            </a:r>
          </a:p>
          <a:p>
            <a:pPr lvl="0" algn="l">
              <a:lnSpc>
                <a:spcPct val="120000"/>
              </a:lnSpc>
              <a:buFont typeface="Wingdings" pitchFamily="2" charset="2"/>
              <a:buChar char="v"/>
            </a:pPr>
            <a:r>
              <a:rPr lang="ru-RU" sz="7200" b="1" dirty="0" smtClean="0">
                <a:solidFill>
                  <a:schemeClr val="tx1"/>
                </a:solidFill>
              </a:rPr>
              <a:t> использовать фольклор при организации всех видов детской деятельности.</a:t>
            </a:r>
          </a:p>
          <a:p>
            <a:pPr algn="l">
              <a:lnSpc>
                <a:spcPct val="120000"/>
              </a:lnSpc>
              <a:buFont typeface="Wingdings" pitchFamily="2" charset="2"/>
              <a:buChar char="v"/>
            </a:pPr>
            <a:r>
              <a:rPr lang="ru-RU" sz="7200" b="1" dirty="0" smtClean="0">
                <a:solidFill>
                  <a:schemeClr val="tx1"/>
                </a:solidFill>
              </a:rPr>
              <a:t> развивать индивидуальные эмоциональные проявления во всех видах деятельности;                                                                                                                                        </a:t>
            </a:r>
          </a:p>
          <a:p>
            <a:pPr lvl="0" algn="l">
              <a:lnSpc>
                <a:spcPct val="120000"/>
              </a:lnSpc>
              <a:buFont typeface="Wingdings" pitchFamily="2" charset="2"/>
              <a:buChar char="v"/>
            </a:pPr>
            <a:r>
              <a:rPr lang="ru-RU" sz="7200" b="1" dirty="0" smtClean="0">
                <a:solidFill>
                  <a:schemeClr val="tx1"/>
                </a:solidFill>
              </a:rPr>
              <a:t>  осуществлять нравственное развитие ребёнка;                                                                             </a:t>
            </a:r>
          </a:p>
          <a:p>
            <a:pPr lvl="0" algn="l">
              <a:lnSpc>
                <a:spcPct val="120000"/>
              </a:lnSpc>
              <a:buFont typeface="Wingdings" pitchFamily="2" charset="2"/>
              <a:buChar char="v"/>
            </a:pPr>
            <a:r>
              <a:rPr lang="ru-RU" sz="7200" b="1" dirty="0" smtClean="0">
                <a:solidFill>
                  <a:schemeClr val="tx1"/>
                </a:solidFill>
              </a:rPr>
              <a:t>  развивать умение видеть красоту народных игрушек;                                                         </a:t>
            </a:r>
          </a:p>
          <a:p>
            <a:pPr lvl="0" algn="l">
              <a:lnSpc>
                <a:spcPct val="120000"/>
              </a:lnSpc>
              <a:buFont typeface="Wingdings" pitchFamily="2" charset="2"/>
              <a:buChar char="v"/>
            </a:pPr>
            <a:r>
              <a:rPr lang="ru-RU" sz="7200" b="1" dirty="0" smtClean="0">
                <a:solidFill>
                  <a:schemeClr val="tx1"/>
                </a:solidFill>
              </a:rPr>
              <a:t>  содействовать развитию речи: обогащать и активизировать словарь.</a:t>
            </a:r>
          </a:p>
          <a:p>
            <a:endParaRPr lang="ru-RU" sz="7200" dirty="0"/>
          </a:p>
        </p:txBody>
      </p:sp>
    </p:spTree>
  </p:cSld>
  <p:clrMapOvr>
    <a:masterClrMapping/>
  </p:clrMapOvr>
  <p:transition advTm="5379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Андрей\Desktop\3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ctrTitle"/>
          </p:nvPr>
        </p:nvSpPr>
        <p:spPr>
          <a:xfrm>
            <a:off x="685800" y="332657"/>
            <a:ext cx="7772400" cy="3267794"/>
          </a:xfrm>
        </p:spPr>
        <p:txBody>
          <a:bodyPr>
            <a:normAutofit fontScale="90000"/>
          </a:bodyPr>
          <a:lstStyle/>
          <a:p>
            <a:pPr algn="l"/>
            <a:r>
              <a:rPr lang="ru-RU" sz="2700" b="1" i="1" dirty="0" smtClean="0">
                <a:effectLst>
                  <a:glow rad="228600">
                    <a:schemeClr val="accent3">
                      <a:satMod val="175000"/>
                      <a:alpha val="40000"/>
                    </a:schemeClr>
                  </a:glow>
                </a:effectLst>
              </a:rPr>
              <a:t>Формы реализации:</a:t>
            </a:r>
            <a:r>
              <a:rPr lang="ru-RU" sz="2400" b="1" i="1" dirty="0" smtClean="0">
                <a:effectLst>
                  <a:glow rad="228600">
                    <a:schemeClr val="accent3">
                      <a:satMod val="175000"/>
                      <a:alpha val="40000"/>
                    </a:schemeClr>
                  </a:glow>
                </a:effectLst>
              </a:rPr>
              <a:t/>
            </a:r>
            <a:br>
              <a:rPr lang="ru-RU" sz="2400" b="1" i="1" dirty="0" smtClean="0">
                <a:effectLst>
                  <a:glow rad="228600">
                    <a:schemeClr val="accent3">
                      <a:satMod val="175000"/>
                      <a:alpha val="40000"/>
                    </a:schemeClr>
                  </a:glow>
                </a:effectLst>
              </a:rPr>
            </a:br>
            <a:r>
              <a:rPr lang="ru-RU" sz="2000" b="1" dirty="0" smtClean="0"/>
              <a:t>- игровые занятия;</a:t>
            </a:r>
            <a:br>
              <a:rPr lang="ru-RU" sz="2000" b="1" dirty="0" smtClean="0"/>
            </a:br>
            <a:r>
              <a:rPr lang="ru-RU" sz="2000" b="1" dirty="0" smtClean="0"/>
              <a:t>- беседы;</a:t>
            </a:r>
            <a:br>
              <a:rPr lang="ru-RU" sz="2000" b="1" dirty="0" smtClean="0"/>
            </a:br>
            <a:r>
              <a:rPr lang="ru-RU" sz="2000" b="1" dirty="0" smtClean="0"/>
              <a:t>- рассматривание иллюстраций;</a:t>
            </a:r>
            <a:br>
              <a:rPr lang="ru-RU" sz="2000" b="1" dirty="0" smtClean="0"/>
            </a:br>
            <a:r>
              <a:rPr lang="ru-RU" sz="2000" b="1" dirty="0" smtClean="0"/>
              <a:t>- чтение художественной литературы;                                                                                            - слушание музыкальных произведений;</a:t>
            </a:r>
            <a:br>
              <a:rPr lang="ru-RU" sz="2000" b="1" dirty="0" smtClean="0"/>
            </a:br>
            <a:r>
              <a:rPr lang="ru-RU" sz="2000" b="1" dirty="0" smtClean="0"/>
              <a:t>- продуктивная деятельность;                                                                                                                  </a:t>
            </a:r>
            <a:br>
              <a:rPr lang="ru-RU" sz="2000" b="1" dirty="0" smtClean="0"/>
            </a:br>
            <a:r>
              <a:rPr lang="ru-RU" sz="2000" b="1" dirty="0" smtClean="0"/>
              <a:t>-дидактические игры;</a:t>
            </a:r>
            <a:br>
              <a:rPr lang="ru-RU" sz="2000" b="1" dirty="0" smtClean="0"/>
            </a:br>
            <a:r>
              <a:rPr lang="ru-RU" sz="2000" b="1" dirty="0" smtClean="0"/>
              <a:t>- сюжетно-ролевые игры;                                                                                                             - подвижные игры.</a:t>
            </a:r>
            <a:br>
              <a:rPr lang="ru-RU" sz="2000" b="1" dirty="0" smtClean="0"/>
            </a:br>
            <a:endParaRPr lang="ru-RU" sz="2000" b="1" i="1" dirty="0">
              <a:effectLst>
                <a:glow rad="228600">
                  <a:schemeClr val="accent3">
                    <a:satMod val="175000"/>
                    <a:alpha val="40000"/>
                  </a:schemeClr>
                </a:glow>
              </a:effectLst>
            </a:endParaRPr>
          </a:p>
        </p:txBody>
      </p:sp>
      <p:sp>
        <p:nvSpPr>
          <p:cNvPr id="3" name="Подзаголовок 2"/>
          <p:cNvSpPr>
            <a:spLocks noGrp="1"/>
          </p:cNvSpPr>
          <p:nvPr>
            <p:ph type="subTitle" idx="1"/>
          </p:nvPr>
        </p:nvSpPr>
        <p:spPr>
          <a:xfrm>
            <a:off x="971600" y="3429000"/>
            <a:ext cx="7920880" cy="2808312"/>
          </a:xfrm>
        </p:spPr>
        <p:txBody>
          <a:bodyPr>
            <a:normAutofit fontScale="25000" lnSpcReduction="20000"/>
          </a:bodyPr>
          <a:lstStyle/>
          <a:p>
            <a:pPr algn="l"/>
            <a:r>
              <a:rPr lang="ru-RU" sz="9600" b="1" i="1" dirty="0" smtClean="0">
                <a:solidFill>
                  <a:schemeClr val="tx1"/>
                </a:solidFill>
                <a:effectLst>
                  <a:glow rad="228600">
                    <a:schemeClr val="accent3">
                      <a:satMod val="175000"/>
                      <a:alpha val="40000"/>
                    </a:schemeClr>
                  </a:glow>
                </a:effectLst>
                <a:latin typeface="+mj-lt"/>
              </a:rPr>
              <a:t>Работа с родителями:</a:t>
            </a:r>
          </a:p>
          <a:p>
            <a:pPr algn="l">
              <a:lnSpc>
                <a:spcPct val="120000"/>
              </a:lnSpc>
            </a:pPr>
            <a:r>
              <a:rPr lang="ru-RU" sz="7200" b="1" dirty="0" smtClean="0">
                <a:solidFill>
                  <a:schemeClr val="tx1"/>
                </a:solidFill>
              </a:rPr>
              <a:t>Родителям предлагается:                                                                                               - -- помочь со сбором игрушек: матрёшек, деревянных лошадок, неваляшек;                                                                                                                                                                                                                                       - активно интересоваться действиями ребёнка в группе;                                                                                      - ознакомиться с консультацией на тему:</a:t>
            </a:r>
            <a:r>
              <a:rPr lang="ru-RU" sz="7200" b="1" i="1" dirty="0" smtClean="0">
                <a:solidFill>
                  <a:schemeClr val="tx1"/>
                </a:solidFill>
              </a:rPr>
              <a:t> </a:t>
            </a:r>
            <a:r>
              <a:rPr lang="ru-RU" sz="7200" b="1" dirty="0" smtClean="0">
                <a:solidFill>
                  <a:schemeClr val="tx1"/>
                </a:solidFill>
              </a:rPr>
              <a:t>«Влияние матрешки на развитие   детей раннего возраста»;                                                                                                         - читать детям дома стихотворения и </a:t>
            </a:r>
            <a:r>
              <a:rPr lang="ru-RU" sz="7200" b="1" dirty="0" err="1" smtClean="0">
                <a:solidFill>
                  <a:schemeClr val="tx1"/>
                </a:solidFill>
              </a:rPr>
              <a:t>потешки</a:t>
            </a:r>
            <a:r>
              <a:rPr lang="ru-RU" sz="7200" b="1" dirty="0" smtClean="0">
                <a:solidFill>
                  <a:schemeClr val="tx1"/>
                </a:solidFill>
              </a:rPr>
              <a:t> по данной тематике;                                                 - принять участие в мастер-классе «Учим малышей играть»;                                                    - изготовить дидактическую игру «Сложи картинку» (матрёшки).</a:t>
            </a:r>
          </a:p>
          <a:p>
            <a:pPr algn="l">
              <a:lnSpc>
                <a:spcPct val="120000"/>
              </a:lnSpc>
            </a:pPr>
            <a:r>
              <a:rPr lang="ru-RU" sz="7200" b="1" dirty="0" smtClean="0">
                <a:solidFill>
                  <a:schemeClr val="tx1"/>
                </a:solidFill>
              </a:rPr>
              <a:t> </a:t>
            </a:r>
          </a:p>
          <a:p>
            <a:pPr>
              <a:lnSpc>
                <a:spcPct val="120000"/>
              </a:lnSpc>
            </a:pPr>
            <a:endParaRPr lang="ru-RU" dirty="0"/>
          </a:p>
        </p:txBody>
      </p:sp>
    </p:spTree>
  </p:cSld>
  <p:clrMapOvr>
    <a:masterClrMapping/>
  </p:clrMapOvr>
  <p:transition advTm="49733"/>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Андрей\Desktop\3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Заголовок 1"/>
          <p:cNvSpPr>
            <a:spLocks noGrp="1"/>
          </p:cNvSpPr>
          <p:nvPr>
            <p:ph type="ctrTitle"/>
          </p:nvPr>
        </p:nvSpPr>
        <p:spPr>
          <a:xfrm>
            <a:off x="179512" y="332657"/>
            <a:ext cx="3960440" cy="576063"/>
          </a:xfrm>
        </p:spPr>
        <p:txBody>
          <a:bodyPr>
            <a:normAutofit/>
          </a:bodyPr>
          <a:lstStyle/>
          <a:p>
            <a:r>
              <a:rPr lang="ru-RU" sz="2800" b="1" i="1" dirty="0" smtClean="0">
                <a:effectLst>
                  <a:glow rad="228600">
                    <a:schemeClr val="accent3">
                      <a:satMod val="175000"/>
                      <a:alpha val="40000"/>
                    </a:schemeClr>
                  </a:glow>
                </a:effectLst>
              </a:rPr>
              <a:t>Реализация проекта:</a:t>
            </a:r>
            <a:endParaRPr lang="ru-RU" sz="2800" i="1" dirty="0">
              <a:effectLst>
                <a:glow rad="228600">
                  <a:schemeClr val="accent3">
                    <a:satMod val="175000"/>
                    <a:alpha val="40000"/>
                  </a:schemeClr>
                </a:glow>
              </a:effectLst>
            </a:endParaRPr>
          </a:p>
        </p:txBody>
      </p:sp>
      <p:sp>
        <p:nvSpPr>
          <p:cNvPr id="3" name="Подзаголовок 2"/>
          <p:cNvSpPr>
            <a:spLocks noGrp="1"/>
          </p:cNvSpPr>
          <p:nvPr>
            <p:ph type="subTitle" idx="1"/>
          </p:nvPr>
        </p:nvSpPr>
        <p:spPr>
          <a:xfrm>
            <a:off x="323528" y="1052736"/>
            <a:ext cx="4392488" cy="2808312"/>
          </a:xfrm>
        </p:spPr>
        <p:txBody>
          <a:bodyPr>
            <a:normAutofit/>
          </a:bodyPr>
          <a:lstStyle/>
          <a:p>
            <a:pPr algn="l"/>
            <a:r>
              <a:rPr lang="ru-RU" sz="2000" b="1" i="1" dirty="0" smtClean="0">
                <a:solidFill>
                  <a:schemeClr val="tx1"/>
                </a:solidFill>
                <a:effectLst>
                  <a:glow rad="228600">
                    <a:schemeClr val="accent3">
                      <a:satMod val="175000"/>
                      <a:alpha val="40000"/>
                    </a:schemeClr>
                  </a:glow>
                </a:effectLst>
              </a:rPr>
              <a:t>Познавательно-речевое развитие: </a:t>
            </a:r>
          </a:p>
          <a:p>
            <a:pPr algn="l">
              <a:buFont typeface="Wingdings" pitchFamily="2" charset="2"/>
              <a:buChar char="§"/>
            </a:pPr>
            <a:r>
              <a:rPr lang="ru-RU" sz="1600" b="1" dirty="0" smtClean="0">
                <a:solidFill>
                  <a:schemeClr val="tx1"/>
                </a:solidFill>
              </a:rPr>
              <a:t>«Знакомство с русской народной                                                                                                       игрушкой матрёшкой», </a:t>
            </a:r>
          </a:p>
          <a:p>
            <a:pPr algn="l">
              <a:buFont typeface="Wingdings" pitchFamily="2" charset="2"/>
              <a:buChar char="§"/>
            </a:pPr>
            <a:r>
              <a:rPr lang="ru-RU" sz="1600" b="1" dirty="0" smtClean="0">
                <a:solidFill>
                  <a:schemeClr val="tx1"/>
                </a:solidFill>
              </a:rPr>
              <a:t>«Неваляшка», </a:t>
            </a:r>
          </a:p>
          <a:p>
            <a:pPr algn="l">
              <a:buFont typeface="Wingdings" pitchFamily="2" charset="2"/>
              <a:buChar char="§"/>
            </a:pPr>
            <a:r>
              <a:rPr lang="ru-RU" sz="1600" b="1" dirty="0" smtClean="0">
                <a:solidFill>
                  <a:schemeClr val="tx1"/>
                </a:solidFill>
              </a:rPr>
              <a:t>«Народная игрушка-конёк»; </a:t>
            </a:r>
          </a:p>
          <a:p>
            <a:pPr algn="l"/>
            <a:r>
              <a:rPr lang="ru-RU" sz="2000" b="1" i="1" dirty="0" smtClean="0">
                <a:solidFill>
                  <a:schemeClr val="tx1"/>
                </a:solidFill>
                <a:effectLst>
                  <a:glow rad="228600">
                    <a:schemeClr val="accent3">
                      <a:satMod val="175000"/>
                      <a:alpha val="40000"/>
                    </a:schemeClr>
                  </a:glow>
                </a:effectLst>
              </a:rPr>
              <a:t>Речевое развитие:</a:t>
            </a:r>
          </a:p>
          <a:p>
            <a:pPr algn="l">
              <a:buFont typeface="Wingdings" pitchFamily="2" charset="2"/>
              <a:buChar char="§"/>
            </a:pPr>
            <a:r>
              <a:rPr lang="ru-RU" sz="1600" b="1" dirty="0" smtClean="0">
                <a:solidFill>
                  <a:schemeClr val="tx1"/>
                </a:solidFill>
              </a:rPr>
              <a:t>«Русская народная игрушка- матрёшка», </a:t>
            </a:r>
          </a:p>
          <a:p>
            <a:pPr algn="l">
              <a:buFont typeface="Wingdings" pitchFamily="2" charset="2"/>
              <a:buChar char="§"/>
            </a:pPr>
            <a:r>
              <a:rPr lang="ru-RU" sz="1600" b="1" dirty="0" smtClean="0">
                <a:solidFill>
                  <a:schemeClr val="tx1"/>
                </a:solidFill>
              </a:rPr>
              <a:t>«Игрушки-неваляшки».</a:t>
            </a:r>
            <a:endParaRPr lang="ru-RU" sz="1600" b="1" dirty="0">
              <a:solidFill>
                <a:schemeClr val="tx1"/>
              </a:solidFill>
            </a:endParaRPr>
          </a:p>
        </p:txBody>
      </p:sp>
      <p:pic>
        <p:nvPicPr>
          <p:cNvPr id="69634" name="Picture 2" descr="F:\61 Детский сад\906.JPG"/>
          <p:cNvPicPr>
            <a:picLocks noChangeAspect="1" noChangeArrowheads="1"/>
          </p:cNvPicPr>
          <p:nvPr/>
        </p:nvPicPr>
        <p:blipFill>
          <a:blip r:embed="rId4" cstate="print"/>
          <a:srcRect l="23225" t="1701" r="27163" b="16400"/>
          <a:stretch>
            <a:fillRect/>
          </a:stretch>
        </p:blipFill>
        <p:spPr bwMode="auto">
          <a:xfrm>
            <a:off x="5220072" y="260648"/>
            <a:ext cx="3312368" cy="4320480"/>
          </a:xfrm>
          <a:prstGeom prst="rect">
            <a:avLst/>
          </a:prstGeom>
          <a:ln>
            <a:noFill/>
          </a:ln>
          <a:effectLst>
            <a:outerShdw blurRad="292100" dist="139700" dir="2700000" algn="tl" rotWithShape="0">
              <a:srgbClr val="333333">
                <a:alpha val="65000"/>
              </a:srgbClr>
            </a:outerShdw>
          </a:effectLst>
        </p:spPr>
      </p:pic>
      <p:pic>
        <p:nvPicPr>
          <p:cNvPr id="6" name="Picture 5" descr="F:\61 Детский сад\932.JPG"/>
          <p:cNvPicPr>
            <a:picLocks noChangeAspect="1" noChangeArrowheads="1"/>
          </p:cNvPicPr>
          <p:nvPr/>
        </p:nvPicPr>
        <p:blipFill>
          <a:blip r:embed="rId5" cstate="print"/>
          <a:srcRect/>
          <a:stretch>
            <a:fillRect/>
          </a:stretch>
        </p:blipFill>
        <p:spPr bwMode="auto">
          <a:xfrm>
            <a:off x="899592" y="3573016"/>
            <a:ext cx="4211960" cy="3168352"/>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ransition spd="slow" advTm="4118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fade">
                                      <p:cBhvr>
                                        <p:cTn id="7" dur="2000"/>
                                        <p:tgtEl>
                                          <p:spTgt spid="696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дрей\Desktop\31.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pic>
        <p:nvPicPr>
          <p:cNvPr id="72706" name="Picture 2" descr="F:\61 Детский сад\1172.JPG"/>
          <p:cNvPicPr>
            <a:picLocks noChangeAspect="1" noChangeArrowheads="1"/>
          </p:cNvPicPr>
          <p:nvPr/>
        </p:nvPicPr>
        <p:blipFill>
          <a:blip r:embed="rId3" cstate="print"/>
          <a:srcRect/>
          <a:stretch>
            <a:fillRect/>
          </a:stretch>
        </p:blipFill>
        <p:spPr bwMode="auto">
          <a:xfrm>
            <a:off x="827584" y="476672"/>
            <a:ext cx="7704856" cy="5832648"/>
          </a:xfrm>
          <a:prstGeom prst="rect">
            <a:avLst/>
          </a:prstGeom>
          <a:ln>
            <a:noFill/>
          </a:ln>
          <a:effectLst>
            <a:softEdge rad="112500"/>
          </a:effectLst>
        </p:spPr>
      </p:pic>
    </p:spTree>
  </p:cSld>
  <p:clrMapOvr>
    <a:masterClrMapping/>
  </p:clrMapOvr>
  <p:transition advTm="741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Андрей\Desktop\31.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
        <p:nvSpPr>
          <p:cNvPr id="2" name="Заголовок 1"/>
          <p:cNvSpPr>
            <a:spLocks noGrp="1"/>
          </p:cNvSpPr>
          <p:nvPr>
            <p:ph type="ctrTitle"/>
          </p:nvPr>
        </p:nvSpPr>
        <p:spPr>
          <a:xfrm>
            <a:off x="467544" y="260649"/>
            <a:ext cx="3528392" cy="1584175"/>
          </a:xfrm>
        </p:spPr>
        <p:txBody>
          <a:bodyPr>
            <a:normAutofit/>
          </a:bodyPr>
          <a:lstStyle/>
          <a:p>
            <a:r>
              <a:rPr lang="ru-RU" sz="2700" b="1" i="1" dirty="0" smtClean="0">
                <a:effectLst>
                  <a:glow rad="228600">
                    <a:schemeClr val="accent3">
                      <a:satMod val="175000"/>
                      <a:alpha val="40000"/>
                    </a:schemeClr>
                  </a:glow>
                </a:effectLst>
              </a:rPr>
              <a:t>Конструирование </a:t>
            </a:r>
            <a:r>
              <a:rPr lang="ru-RU" dirty="0" smtClean="0"/>
              <a:t/>
            </a:r>
            <a:br>
              <a:rPr lang="ru-RU" dirty="0" smtClean="0"/>
            </a:br>
            <a:r>
              <a:rPr lang="ru-RU" sz="2200" b="1" dirty="0" smtClean="0">
                <a:latin typeface="+mn-lt"/>
              </a:rPr>
              <a:t>«Домик для матрёшки», «Неваляшка».</a:t>
            </a:r>
            <a:endParaRPr lang="ru-RU" sz="2200" b="1" dirty="0">
              <a:latin typeface="+mn-lt"/>
            </a:endParaRPr>
          </a:p>
        </p:txBody>
      </p:sp>
      <p:sp>
        <p:nvSpPr>
          <p:cNvPr id="3" name="Подзаголовок 2"/>
          <p:cNvSpPr>
            <a:spLocks noGrp="1"/>
          </p:cNvSpPr>
          <p:nvPr>
            <p:ph type="subTitle" idx="1"/>
          </p:nvPr>
        </p:nvSpPr>
        <p:spPr>
          <a:xfrm>
            <a:off x="3923928" y="3886200"/>
            <a:ext cx="504056" cy="1752600"/>
          </a:xfrm>
        </p:spPr>
        <p:txBody>
          <a:bodyPr/>
          <a:lstStyle/>
          <a:p>
            <a:endParaRPr lang="ru-RU" dirty="0"/>
          </a:p>
        </p:txBody>
      </p:sp>
      <p:pic>
        <p:nvPicPr>
          <p:cNvPr id="73730" name="Picture 2" descr="F:\61 Детский сад\937.JPG"/>
          <p:cNvPicPr>
            <a:picLocks noChangeAspect="1" noChangeArrowheads="1"/>
          </p:cNvPicPr>
          <p:nvPr/>
        </p:nvPicPr>
        <p:blipFill>
          <a:blip r:embed="rId3" cstate="print"/>
          <a:srcRect l="2401" t="3801" b="24800"/>
          <a:stretch>
            <a:fillRect/>
          </a:stretch>
        </p:blipFill>
        <p:spPr bwMode="auto">
          <a:xfrm>
            <a:off x="467544" y="2348880"/>
            <a:ext cx="4176464" cy="4104456"/>
          </a:xfrm>
          <a:prstGeom prst="rect">
            <a:avLst/>
          </a:prstGeom>
          <a:ln>
            <a:noFill/>
          </a:ln>
          <a:effectLst>
            <a:softEdge rad="112500"/>
          </a:effectLst>
        </p:spPr>
      </p:pic>
      <p:pic>
        <p:nvPicPr>
          <p:cNvPr id="73731" name="Picture 3" descr="F:\61 Детский сад\938.JPG"/>
          <p:cNvPicPr>
            <a:picLocks noChangeAspect="1" noChangeArrowheads="1"/>
          </p:cNvPicPr>
          <p:nvPr/>
        </p:nvPicPr>
        <p:blipFill>
          <a:blip r:embed="rId4" cstate="print"/>
          <a:srcRect l="1400" t="13251" r="10401" b="11150"/>
          <a:stretch>
            <a:fillRect/>
          </a:stretch>
        </p:blipFill>
        <p:spPr bwMode="auto">
          <a:xfrm>
            <a:off x="4788024" y="404664"/>
            <a:ext cx="4032448" cy="4824536"/>
          </a:xfrm>
          <a:prstGeom prst="rect">
            <a:avLst/>
          </a:prstGeom>
          <a:ln>
            <a:noFill/>
          </a:ln>
          <a:effectLst>
            <a:softEdge rad="112500"/>
          </a:effectLst>
        </p:spPr>
      </p:pic>
    </p:spTree>
  </p:cSld>
  <p:clrMapOvr>
    <a:masterClrMapping/>
  </p:clrMapOvr>
  <p:transition advTm="8002"/>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Андрей\Desktop\31.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pic>
        <p:nvPicPr>
          <p:cNvPr id="3" name="Picture 2" descr="F:\61 Детский сад\1119.JPG"/>
          <p:cNvPicPr>
            <a:picLocks noChangeAspect="1" noChangeArrowheads="1"/>
          </p:cNvPicPr>
          <p:nvPr/>
        </p:nvPicPr>
        <p:blipFill>
          <a:blip r:embed="rId3" cstate="print"/>
          <a:srcRect/>
          <a:stretch>
            <a:fillRect/>
          </a:stretch>
        </p:blipFill>
        <p:spPr bwMode="auto">
          <a:xfrm>
            <a:off x="467544" y="3501008"/>
            <a:ext cx="4320480" cy="3168352"/>
          </a:xfrm>
          <a:prstGeom prst="rect">
            <a:avLst/>
          </a:prstGeom>
          <a:ln>
            <a:noFill/>
          </a:ln>
          <a:effectLst>
            <a:outerShdw blurRad="292100" dist="139700" dir="2700000" algn="tl" rotWithShape="0">
              <a:srgbClr val="333333">
                <a:alpha val="65000"/>
              </a:srgbClr>
            </a:outerShdw>
          </a:effectLst>
        </p:spPr>
      </p:pic>
      <p:pic>
        <p:nvPicPr>
          <p:cNvPr id="4" name="Picture 3" descr="F:\61 Детский сад\1121.JPG"/>
          <p:cNvPicPr>
            <a:picLocks noChangeAspect="1" noChangeArrowheads="1"/>
          </p:cNvPicPr>
          <p:nvPr/>
        </p:nvPicPr>
        <p:blipFill>
          <a:blip r:embed="rId4" cstate="print"/>
          <a:srcRect/>
          <a:stretch>
            <a:fillRect/>
          </a:stretch>
        </p:blipFill>
        <p:spPr bwMode="auto">
          <a:xfrm>
            <a:off x="467544" y="332656"/>
            <a:ext cx="4211960" cy="3068960"/>
          </a:xfrm>
          <a:prstGeom prst="rect">
            <a:avLst/>
          </a:prstGeom>
          <a:ln>
            <a:noFill/>
          </a:ln>
          <a:effectLst>
            <a:outerShdw blurRad="292100" dist="139700" dir="2700000" algn="tl" rotWithShape="0">
              <a:srgbClr val="333333">
                <a:alpha val="65000"/>
              </a:srgbClr>
            </a:outerShdw>
          </a:effectLst>
        </p:spPr>
      </p:pic>
      <p:pic>
        <p:nvPicPr>
          <p:cNvPr id="5" name="Picture 2" descr="F:\61 Детский сад\1126.JPG"/>
          <p:cNvPicPr>
            <a:picLocks noChangeAspect="1" noChangeArrowheads="1"/>
          </p:cNvPicPr>
          <p:nvPr/>
        </p:nvPicPr>
        <p:blipFill>
          <a:blip r:embed="rId5" cstate="print"/>
          <a:srcRect/>
          <a:stretch>
            <a:fillRect/>
          </a:stretch>
        </p:blipFill>
        <p:spPr bwMode="auto">
          <a:xfrm>
            <a:off x="5004048" y="692696"/>
            <a:ext cx="3995936" cy="537321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7222"/>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3074" name="Picture 2" descr="C:\Users\Андрей\Desktop\4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2286000" y="1628800"/>
            <a:ext cx="4950296" cy="3662541"/>
          </a:xfrm>
          <a:prstGeom prst="rect">
            <a:avLst/>
          </a:prstGeom>
        </p:spPr>
        <p:txBody>
          <a:bodyPr wrap="square">
            <a:spAutoFit/>
          </a:bodyPr>
          <a:lstStyle/>
          <a:p>
            <a:r>
              <a:rPr lang="ru-RU" sz="3200" b="1" i="1" dirty="0" smtClean="0">
                <a:effectLst>
                  <a:glow rad="228600">
                    <a:schemeClr val="accent3">
                      <a:satMod val="175000"/>
                      <a:alpha val="40000"/>
                    </a:schemeClr>
                  </a:glow>
                </a:effectLst>
                <a:latin typeface="+mj-lt"/>
              </a:rPr>
              <a:t>Художественно-эстетическое развитие: </a:t>
            </a:r>
            <a:r>
              <a:rPr lang="ru-RU" sz="2400" b="1" dirty="0" smtClean="0"/>
              <a:t>«Матрёшки идут на праздник»; «Испечём баранки, калачи для матрёшек»; </a:t>
            </a:r>
          </a:p>
          <a:p>
            <a:r>
              <a:rPr lang="ru-RU" sz="2400" b="1" dirty="0" smtClean="0"/>
              <a:t>«Рубашки для неваляшки»; «Неваляшки»; </a:t>
            </a:r>
          </a:p>
          <a:p>
            <a:r>
              <a:rPr lang="ru-RU" sz="2400" b="1" dirty="0" smtClean="0"/>
              <a:t>«Лошадка»; </a:t>
            </a:r>
          </a:p>
          <a:p>
            <a:r>
              <a:rPr lang="ru-RU" sz="2400" b="1" dirty="0" smtClean="0"/>
              <a:t>«Лошадка. Рисование узоров»</a:t>
            </a:r>
            <a:r>
              <a:rPr lang="ru-RU" sz="2000" b="1" dirty="0" smtClean="0"/>
              <a:t>.</a:t>
            </a:r>
            <a:endParaRPr lang="ru-RU" sz="2000" b="1" dirty="0"/>
          </a:p>
        </p:txBody>
      </p:sp>
    </p:spTree>
  </p:cSld>
  <p:clrMapOvr>
    <a:masterClrMapping/>
  </p:clrMapOvr>
  <p:transition advTm="13463"/>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1|13.7"/>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627</TotalTime>
  <Words>489</Words>
  <Application>Microsoft Office PowerPoint</Application>
  <PresentationFormat>Экран (4:3)</PresentationFormat>
  <Paragraphs>42</Paragraphs>
  <Slides>29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Тема Office</vt:lpstr>
      <vt:lpstr>Муниципальное дошкольное образовательное учреждение центр развития ребёнка – детский сад № 61 «Мечта»</vt:lpstr>
      <vt:lpstr>Участники проекта:  -дети второй группы раннего возраста;                                                - воспитатель Нарышкина Н.А.; -родители. Вид проекта:  -краткосрочный; -познавательно-игровой. </vt:lpstr>
      <vt:lpstr>Цель проекта:  формирование интереса к народным игрушкам через ознакомление с матрёшкой, неваляшкой, деревянным конём и организацию продуктивной деятельности, развитие детского творчества.</vt:lpstr>
      <vt:lpstr>Формы реализации: - игровые занятия; - беседы; - рассматривание иллюстраций; - чтение художественной литературы;                                                                                            - слушание музыкальных произведений; - продуктивная деятельность;                                                                                                                   -дидактические игры; - сюжетно-ролевые игры;                                                                                                             - подвижные игры. </vt:lpstr>
      <vt:lpstr>Реализация проекта:</vt:lpstr>
      <vt:lpstr>Слайд 6</vt:lpstr>
      <vt:lpstr>Конструирование  «Домик для матрёшки», «Неваляшка».</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Андрей</dc:creator>
  <cp:lastModifiedBy>Андрей</cp:lastModifiedBy>
  <cp:revision>71</cp:revision>
  <dcterms:created xsi:type="dcterms:W3CDTF">2017-04-13T17:59:04Z</dcterms:created>
  <dcterms:modified xsi:type="dcterms:W3CDTF">2017-08-29T20:48:19Z</dcterms:modified>
</cp:coreProperties>
</file>