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FF90-FEDD-4543-B197-B11574A64327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0CCE-DB23-4EDA-9C87-340D454FF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0A73-E89D-40FA-8336-64DC0F458C0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BCA3-4B52-492A-B37C-37F59A31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E353-4A30-4931-8853-D2DCECB41B8C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23D5-48E3-4708-8A8D-80968FB5D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F6E3-7EC5-4CC5-B3B8-D35A211B2ED7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9CF9-E8B4-4AD5-8333-4C78B89C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C830-8497-49EC-9B79-B353D68D0ACB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DF3F-1A0C-4368-9843-E9B996944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939D-F808-4E2B-B2AB-C175DFE6AB3F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4C40-8D60-4FA1-AE8F-D44050F73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0BC3-91F2-4A2F-8EAA-7C6543CA96CB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504D8-B161-4B30-BC72-F1A39E54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47E2-0FB4-40DC-AB8C-39D671CD65B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E118-5233-4AD1-B5F7-5A9A9ADEF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E5EC-2A8F-4DC7-8520-F220F28D5C61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7593-48FB-42CA-B54A-D593CC27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D594-75D0-4052-976B-427D96A35FB8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8BF5-FCB1-4A90-98D5-3E7CC1DB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0B4D-366C-44AC-869E-236E331943FE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2E5F-C066-4584-9C6D-23FEE448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56FF7-CC5A-4AF6-A550-F280BCC2AA43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404ED-F728-45D6-9370-B431579E0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01622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Творческий проект на тему: 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«Современная модель взаимодействия ДОУ и начальной школы»</a:t>
            </a:r>
            <a:endParaRPr lang="ru-RU" sz="4000" i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781300"/>
            <a:ext cx="8064500" cy="20161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работы по организации взаимодействия воспитателей ДОУ и учителей начальных классов»</a:t>
            </a:r>
            <a:endParaRPr lang="en-US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№12 «Берёзка» </a:t>
            </a:r>
            <a:r>
              <a:rPr lang="ru-RU" sz="16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Основина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О.А</a:t>
            </a:r>
            <a:r>
              <a:rPr lang="ru-RU" sz="1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908175" y="1125538"/>
            <a:ext cx="71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219075"/>
            <a:ext cx="89646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школьной библиотеки вызывает у дошкольников не меньший интерес. Здесь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читают стихи, рассматривают книги, участвуют в литературной викторине.</a:t>
            </a:r>
          </a:p>
        </p:txBody>
      </p:sp>
      <p:pic>
        <p:nvPicPr>
          <p:cNvPr id="6" name="Содержимое 4" descr="фото2.jpg"/>
          <p:cNvPicPr>
            <a:picLocks noChangeAspect="1"/>
          </p:cNvPicPr>
          <p:nvPr/>
        </p:nvPicPr>
        <p:blipFill>
          <a:blip r:embed="rId2" cstate="print"/>
          <a:srcRect l="13820" t="15152" r="18886" b="51701"/>
          <a:stretch>
            <a:fillRect/>
          </a:stretch>
        </p:blipFill>
        <p:spPr bwMode="auto">
          <a:xfrm>
            <a:off x="107950" y="1196975"/>
            <a:ext cx="4216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 descr="БИБЛИОТ.JPG"/>
          <p:cNvPicPr>
            <a:picLocks noChangeAspect="1"/>
          </p:cNvPicPr>
          <p:nvPr/>
        </p:nvPicPr>
        <p:blipFill>
          <a:blip r:embed="rId3" cstate="print"/>
          <a:srcRect r="4597" b="12447"/>
          <a:stretch>
            <a:fillRect/>
          </a:stretch>
        </p:blipFill>
        <p:spPr bwMode="auto">
          <a:xfrm>
            <a:off x="4356100" y="3284538"/>
            <a:ext cx="4618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22166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выявить творческий потенциал детей дошкольного и школьного возраста педагоги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организуют совместные выставки детских работ</a:t>
            </a:r>
          </a:p>
        </p:txBody>
      </p:sp>
      <p:pic>
        <p:nvPicPr>
          <p:cNvPr id="6" name="Содержимое 7" descr="100_21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68363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112112image_50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38830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 descr="112112image_50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16338"/>
            <a:ext cx="38830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7540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 ДОУ и школы проводят большую работу по обеспечению безопасности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жизнедеятельности воспитанников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857250"/>
            <a:ext cx="40481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Изучаем правила дорожного движения</a:t>
            </a:r>
          </a:p>
        </p:txBody>
      </p:sp>
      <p:pic>
        <p:nvPicPr>
          <p:cNvPr id="3074" name="Picture 2" descr="C:\Documents and Settings\UserXP\Рабочий стол\нужно\преемственность\2010_12_02\IMG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227138"/>
            <a:ext cx="3698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XP\Рабочий стол\нужно\преемственность\2010_12_02\IMG_0016.jpg"/>
          <p:cNvPicPr>
            <a:picLocks noChangeAspect="1" noChangeArrowheads="1"/>
          </p:cNvPicPr>
          <p:nvPr/>
        </p:nvPicPr>
        <p:blipFill>
          <a:blip r:embed="rId3" cstate="print"/>
          <a:srcRect r="9409"/>
          <a:stretch>
            <a:fillRect/>
          </a:stretch>
        </p:blipFill>
        <p:spPr bwMode="auto">
          <a:xfrm>
            <a:off x="3794125" y="3213100"/>
            <a:ext cx="5146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6" y="357166"/>
            <a:ext cx="91853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Работа с родителями ведется на протяжении всего учебного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000125"/>
            <a:ext cx="843280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Одной из основных задач нашего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вовлечение семьи в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образовательный процесс с целью улучшения эмоционального самочувствия детей,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воспитательного опыта родителей, повышение их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педагогической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компетенции при подготовке дошколят к школе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071688"/>
            <a:ext cx="5200650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взаимодействия с родителями в детском саду: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Коллективные;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Индивидуальные;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Наглядно – информационные.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3149600"/>
            <a:ext cx="4756150" cy="3292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формы общения с родителями: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досуги, праздники;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родителей в выставках;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дней открытых дверей;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 газет;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мини-библиотеки;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Семинары, практикумы;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Устные педагогические журналы;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Анкетирование, тестирование, диагностика;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Беседы, консультации, рекомендации;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Педсоветы.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868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Согласованная и дружная работа педагогов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школы позволяет оценить адаптацию 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наших выпускников, поговорить о каждом ребенке, постараться ему помочь, основываясь на 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данных наблюдений проведенных в детском саду.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 сотрудничество ради детей и позволяет нам добиваться положительных результатов в работе.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ежедневно проводимого мониторинга показывают, что у 85% наших выпускников высокий уровень адаптации к школе, у 15% средний уровень адаптации, а </a:t>
            </a: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дезаптированных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нет.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уровень мотивационной готовности к поступлению в школу наблюдается у 79% детей, средний уровень у 21%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42875" y="285750"/>
            <a:ext cx="88947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200" b="1">
                <a:latin typeface="Times New Roman" pitchFamily="18" charset="0"/>
                <a:cs typeface="Times New Roman" pitchFamily="18" charset="0"/>
              </a:rPr>
              <a:t>Мотивация учебной </a:t>
            </a:r>
          </a:p>
          <a:p>
            <a:pPr algn="ctr"/>
            <a:r>
              <a:rPr lang="ru-RU" sz="4200" b="1">
                <a:latin typeface="Times New Roman" pitchFamily="18" charset="0"/>
                <a:cs typeface="Times New Roman" pitchFamily="18" charset="0"/>
              </a:rPr>
              <a:t>деятельности учащихся 1-х классов</a:t>
            </a:r>
          </a:p>
        </p:txBody>
      </p:sp>
      <p:graphicFrame>
        <p:nvGraphicFramePr>
          <p:cNvPr id="29698" name="Диаграмма 4"/>
          <p:cNvGraphicFramePr>
            <a:graphicFrameLocks/>
          </p:cNvGraphicFramePr>
          <p:nvPr/>
        </p:nvGraphicFramePr>
        <p:xfrm>
          <a:off x="663575" y="1592263"/>
          <a:ext cx="7816850" cy="4816475"/>
        </p:xfrm>
        <a:graphic>
          <a:graphicData uri="http://schemas.openxmlformats.org/presentationml/2006/ole">
            <p:oleObj spid="_x0000_s29698" r:id="rId3" imgW="7815749" imgH="481625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533525" y="214313"/>
            <a:ext cx="621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200" b="1">
                <a:latin typeface="Times New Roman" pitchFamily="18" charset="0"/>
                <a:cs typeface="Times New Roman" pitchFamily="18" charset="0"/>
              </a:rPr>
              <a:t>Самым интересным для </a:t>
            </a:r>
          </a:p>
          <a:p>
            <a:pPr algn="ctr"/>
            <a:r>
              <a:rPr lang="ru-RU" sz="4200" b="1">
                <a:latin typeface="Times New Roman" pitchFamily="18" charset="0"/>
                <a:cs typeface="Times New Roman" pitchFamily="18" charset="0"/>
              </a:rPr>
              <a:t>детей является</a:t>
            </a:r>
          </a:p>
        </p:txBody>
      </p:sp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395288" y="1557338"/>
          <a:ext cx="8174037" cy="5030787"/>
        </p:xfrm>
        <a:graphic>
          <a:graphicData uri="http://schemas.openxmlformats.org/presentationml/2006/ole">
            <p:oleObj spid="_x0000_s30722" r:id="rId3" imgW="8175445" imgH="503573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8681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определению Д.Б.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дошкольный и младший школьный возраст – это одна эпоха человеческого развития, именуемая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«детством»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Воспитатель и учитель начальных классов так же имеют много общего, поэтому у них общее родовое имя –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преемственности может быть успешно решена при тесном взаимодействии детского сада и школы. Выигрывают от этого все, особенно дети. Ради детей можно найти время, силы и средства для решения задачи преемственности.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07504" y="548680"/>
            <a:ext cx="8856984" cy="3384376"/>
          </a:xfrm>
          <a:prstGeom prst="ellipseRibbon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«Учатся у тех, кого любят»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И.В. Гете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4508500"/>
            <a:ext cx="8578850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«От того, как прошло детство , кто вел ребенка за руку в детский годы, что вошло в его разум и сердце из окружающего мира   – </a:t>
            </a:r>
          </a:p>
          <a:p>
            <a:pPr algn="just"/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этого в решающей степени зависит, каким человеком станет сегодняшний малыш» 				      (В.А. Сухомлинский)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692275" y="333375"/>
            <a:ext cx="511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682" y="378823"/>
            <a:ext cx="63393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Система работы по организации взаимодействия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sz="2000" b="1" dirty="0" smtClean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b="1" dirty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учителей начальной школы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131" y="1196752"/>
            <a:ext cx="8206333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преемственности и непрерывности в организации образовательно и учебно – методической работы между дошкольным и начальным звеном образования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338" y="2352675"/>
            <a:ext cx="107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2852738"/>
            <a:ext cx="83169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Согласование целей и задач дошкольного и начального школьного образования;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психолого – педагогических условий, обеспечивающих сохранность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здоровья, непрерывность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физического развития дошкольника и младшего школьника;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Преемственность учебных планов и программ дошкольного и школьного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ребенка дошкольного возраста к учебной деятельности;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готовности воспитателей подготовительных групп у учителей начальных классов к созданию условий для развития ведущих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 деятельности каждого периода детства (игровая и учебная деятельность).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76672"/>
            <a:ext cx="8496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Нацелена на реализацию комплекса образовательных задач, которые исходят из 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взаимодействующих целей: </a:t>
            </a:r>
          </a:p>
          <a:p>
            <a:pPr>
              <a:buClr>
                <a:srgbClr val="91581F"/>
              </a:buClr>
              <a:buFont typeface="Wingdings" pitchFamily="2" charset="2"/>
              <a:buChar char="Ø"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Подготовить ребенка дошкольного возраста к обучению в школе и в начальной школе;</a:t>
            </a:r>
          </a:p>
          <a:p>
            <a:pPr>
              <a:buClr>
                <a:srgbClr val="91581F"/>
              </a:buClr>
              <a:buFont typeface="Wingdings" pitchFamily="2" charset="2"/>
              <a:buChar char="Ø"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в начальной школе заложить базу для дальнейшего активного обучения</a:t>
            </a:r>
            <a:r>
              <a:rPr lang="ru-RU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573016"/>
            <a:ext cx="73127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Нами были определены три основных направления обеспечения преемственности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дошкольным и школьным образованием. А именно: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работа;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75" y="333375"/>
            <a:ext cx="9066213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работа осуществляется через проведение семинаров – практикумов, бесед,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Методических встреч для педагогов школы и детского сада по темам: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 учащихся 1-х классов к обучению в школе;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Психологическая готовность ребенка к школе;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детского сада и семьи в подготовки ребенка к школе</a:t>
            </a:r>
          </a:p>
        </p:txBody>
      </p:sp>
      <p:pic>
        <p:nvPicPr>
          <p:cNvPr id="5" name="Содержимое 6" descr="ГР. РАЗВ.JPG"/>
          <p:cNvPicPr>
            <a:picLocks noChangeAspect="1"/>
          </p:cNvPicPr>
          <p:nvPr/>
        </p:nvPicPr>
        <p:blipFill>
          <a:blip r:embed="rId2" cstate="print"/>
          <a:srcRect b="12447"/>
          <a:stretch>
            <a:fillRect/>
          </a:stretch>
        </p:blipFill>
        <p:spPr bwMode="auto">
          <a:xfrm>
            <a:off x="107950" y="2347913"/>
            <a:ext cx="40386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UserXP\Рабочий стол\нужно\преемственность\2010_12_02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359025"/>
            <a:ext cx="46577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716" y="2852738"/>
            <a:ext cx="47341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Преемственность в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работе ДОУ и начальной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476672"/>
          <a:ext cx="2057400" cy="158115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/>
              </a:tblGrid>
              <a:tr h="1581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. Экскурсия  </a:t>
                      </a:r>
                      <a:r>
                        <a:rPr lang="ru-RU" sz="1200" dirty="0">
                          <a:effectLst/>
                        </a:rPr>
                        <a:t>в  гимназию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сентября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 Заседание координационного совета – обсуждение  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утверждение  плана преемственности в работе ДОУ и </a:t>
                      </a:r>
                      <a:r>
                        <a:rPr lang="ru-RU" sz="1200" dirty="0" smtClean="0">
                          <a:effectLst/>
                        </a:rPr>
                        <a:t>гимназии  / сентябрь/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41568" y="692696"/>
          <a:ext cx="2286000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36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1.Организация совместной тематической выставки «Вот что я умею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2.Родительская конференция «Поступление в школу-важное событие в жизни детей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/ Октябрь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732240" y="404664"/>
          <a:ext cx="1828800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dirty="0" err="1">
                          <a:effectLst/>
                        </a:rPr>
                        <a:t>Взаимопосещения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Урока по математике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«Развитие логического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Мышления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в </a:t>
                      </a:r>
                      <a:r>
                        <a:rPr lang="ru-RU" sz="1200" dirty="0" err="1">
                          <a:effectLst/>
                        </a:rPr>
                        <a:t>подг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гр.по</a:t>
                      </a:r>
                      <a:r>
                        <a:rPr lang="ru-RU" sz="1200" dirty="0">
                          <a:effectLst/>
                        </a:rPr>
                        <a:t> математике «Обучение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Решению задач на «+»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«-« в пределах 10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/ Ноябрь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868144" y="4581128"/>
          <a:ext cx="2628900" cy="1280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Диагностика детей </a:t>
                      </a:r>
                      <a:r>
                        <a:rPr lang="ru-RU" sz="1200" dirty="0" err="1">
                          <a:effectLst/>
                        </a:rPr>
                        <a:t>подготов.гр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«Мотивационная  готовность детей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 школе»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Организация выставки детских рисунков «Наш край родной»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Экскурсия в школьную библиотеку.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/Январь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711752" y="2426770"/>
          <a:ext cx="2376264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4"/>
              </a:tblGrid>
              <a:tr h="1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Круглый стол «Использование игры в педагогическом процессе с целью получения знаний в нестандартной обстановке».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Групповое родительское собрание «Готовим детей к школе»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участием учителей нач. школы.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/ декабрь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59832" y="5013176"/>
          <a:ext cx="2286000" cy="1463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Развлечение для детей </a:t>
                      </a:r>
                      <a:r>
                        <a:rPr lang="ru-RU" sz="1200" dirty="0" err="1">
                          <a:effectLst/>
                        </a:rPr>
                        <a:t>подг</a:t>
                      </a:r>
                      <a:r>
                        <a:rPr lang="ru-RU" sz="1200" dirty="0">
                          <a:effectLst/>
                        </a:rPr>
                        <a:t> гр. и первоклассников «Зимние забавы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Круглый стол «Проблемы организации учебно-</a:t>
                      </a:r>
                      <a:r>
                        <a:rPr lang="ru-RU" sz="1200" dirty="0" err="1">
                          <a:effectLst/>
                        </a:rPr>
                        <a:t>воспита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тельного процесса».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/ Февраль 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4581128"/>
          <a:ext cx="2286000" cy="14859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48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Анкетирование родителей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«Уровень знаний родителей 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психологической готовности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ребёнка к школе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Консультация для родителей «Что должен знать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уметь первоклассник».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/ Март 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2420888"/>
          <a:ext cx="1943100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3100"/>
              </a:tblGrid>
              <a:tr h="137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День открытых дверей в </a:t>
                      </a:r>
                      <a:r>
                        <a:rPr lang="ru-RU" sz="1200" dirty="0" smtClean="0">
                          <a:effectLst/>
                        </a:rPr>
                        <a:t>ДОУ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Посещение урока по физкультуре в гимназии.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Педсовет «Педагогическое </a:t>
                      </a:r>
                      <a:r>
                        <a:rPr lang="ru-RU" sz="1200" dirty="0" err="1">
                          <a:effectLst/>
                        </a:rPr>
                        <a:t>сотруд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ничество:ДОУ-семья-школа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/ Апрель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520" y="908720"/>
          <a:ext cx="1600200" cy="1280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1.Педконсилиум «Особенности готовности детей к школе</a:t>
                      </a:r>
                      <a:r>
                        <a:rPr lang="ru-RU" sz="1200" dirty="0" smtClean="0">
                          <a:effectLst/>
                        </a:rPr>
                        <a:t>: </a:t>
                      </a:r>
                      <a:r>
                        <a:rPr lang="ru-RU" sz="1200" dirty="0" err="1" smtClean="0">
                          <a:effectLst/>
                        </a:rPr>
                        <a:t>психологич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личностная,волевая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интеллектуальная».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/ май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223838"/>
            <a:ext cx="8161337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Семинары включают в себя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уроков в первых классах школы и открытых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занятий в подготовительных группах.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занятий педагоги имеют возможность совместно обсудить насущные проблемы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скорректировать свою деятельность, что дает возможность совершенствовать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обучения детей.</a:t>
            </a:r>
          </a:p>
        </p:txBody>
      </p:sp>
      <p:pic>
        <p:nvPicPr>
          <p:cNvPr id="5123" name="Picture 3" descr="C:\Documents and Settings\UserXP\Рабочий стол\нужно\PICT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74838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XP\Рабочий стол\нужно\преемственность\2010_12_02\Копия IMG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65350"/>
            <a:ext cx="39893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" y="333375"/>
            <a:ext cx="91313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Традиционной формой знакомства будущих первоклассников со школой являются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воспитанников подготовительных групп в школу</a:t>
            </a:r>
          </a:p>
        </p:txBody>
      </p:sp>
      <p:pic>
        <p:nvPicPr>
          <p:cNvPr id="5" name="Содержимое 6" descr="100_18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4643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XP\Рабочий стол\нужно\преемственность\2010_12_02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675" y="3789363"/>
            <a:ext cx="50133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75" y="333375"/>
            <a:ext cx="8370888" cy="1314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музея в МОУ СОШ позволят решать задачи</a:t>
            </a:r>
          </a:p>
          <a:p>
            <a:pPr algn="just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 – духовного воспитания. Дети очень внимательно слушают учителя истории и</a:t>
            </a:r>
          </a:p>
          <a:p>
            <a:pPr algn="just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директора музея. </a:t>
            </a:r>
          </a:p>
          <a:p>
            <a:pPr algn="just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рассказа учителя истории дети узнают об истории возникновения города, об исторических</a:t>
            </a:r>
          </a:p>
          <a:p>
            <a:pPr algn="just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местах, в честь кого названы улицы.</a:t>
            </a:r>
          </a:p>
        </p:txBody>
      </p:sp>
      <p:pic>
        <p:nvPicPr>
          <p:cNvPr id="1026" name="Picture 2" descr="C:\Documents and Settings\UserXP\Рабочий стол\нужно\преемственность\2010_12_02\IMG_0002.jpg"/>
          <p:cNvPicPr>
            <a:picLocks noChangeAspect="1" noChangeArrowheads="1"/>
          </p:cNvPicPr>
          <p:nvPr/>
        </p:nvPicPr>
        <p:blipFill>
          <a:blip r:embed="rId2" cstate="print"/>
          <a:srcRect r="5843"/>
          <a:stretch>
            <a:fillRect/>
          </a:stretch>
        </p:blipFill>
        <p:spPr bwMode="auto">
          <a:xfrm>
            <a:off x="179388" y="1655763"/>
            <a:ext cx="41497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XP\Рабочий стол\нужно\преемственность\2010_12_02\IMG_0003.jpg"/>
          <p:cNvPicPr>
            <a:picLocks noChangeAspect="1" noChangeArrowheads="1"/>
          </p:cNvPicPr>
          <p:nvPr/>
        </p:nvPicPr>
        <p:blipFill>
          <a:blip r:embed="rId3" cstate="print"/>
          <a:srcRect r="8806"/>
          <a:stretch>
            <a:fillRect/>
          </a:stretch>
        </p:blipFill>
        <p:spPr bwMode="auto">
          <a:xfrm>
            <a:off x="4310063" y="3482975"/>
            <a:ext cx="470693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835</TotalTime>
  <Words>1039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Диаграмма Microsoft Office Excel</vt:lpstr>
      <vt:lpstr>Творческий проект на тему:  «Современная модель взаимодействия ДОУ и начальной школы»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Олеся</cp:lastModifiedBy>
  <cp:revision>103</cp:revision>
  <dcterms:created xsi:type="dcterms:W3CDTF">2010-12-01T19:05:27Z</dcterms:created>
  <dcterms:modified xsi:type="dcterms:W3CDTF">2017-08-29T02:08:08Z</dcterms:modified>
</cp:coreProperties>
</file>