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7" r:id="rId16"/>
    <p:sldId id="278" r:id="rId17"/>
    <p:sldId id="279" r:id="rId18"/>
    <p:sldId id="280" r:id="rId19"/>
    <p:sldId id="281" r:id="rId20"/>
    <p:sldId id="282" r:id="rId21"/>
    <p:sldId id="288" r:id="rId22"/>
    <p:sldId id="289" r:id="rId23"/>
    <p:sldId id="290" r:id="rId24"/>
    <p:sldId id="291" r:id="rId25"/>
    <p:sldId id="295" r:id="rId26"/>
    <p:sldId id="296" r:id="rId27"/>
    <p:sldId id="297" r:id="rId28"/>
    <p:sldId id="301" r:id="rId29"/>
    <p:sldId id="302" r:id="rId3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D2F"/>
    <a:srgbClr val="FFDB69"/>
    <a:srgbClr val="FFE285"/>
    <a:srgbClr val="D09E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6" d="100"/>
          <a:sy n="66" d="100"/>
        </p:scale>
        <p:origin x="1282" y="187"/>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95A77924-9DE9-4EBC-972E-AD237CFDA9DB}" type="datetimeFigureOut">
              <a:rPr lang="ru-RU" smtClean="0"/>
              <a:t>21.08.2017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A77924-9DE9-4EBC-972E-AD237CFDA9DB}" type="datetimeFigureOut">
              <a:rPr lang="ru-RU" smtClean="0"/>
              <a:t>21.08.2017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A77924-9DE9-4EBC-972E-AD237CFDA9DB}" type="datetimeFigureOut">
              <a:rPr lang="ru-RU" smtClean="0"/>
              <a:t>21.08.2017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95A77924-9DE9-4EBC-972E-AD237CFDA9DB}" type="datetimeFigureOut">
              <a:rPr lang="ru-RU" smtClean="0"/>
              <a:t>21.08.2017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95A77924-9DE9-4EBC-972E-AD237CFDA9DB}" type="datetimeFigureOut">
              <a:rPr lang="ru-RU" smtClean="0"/>
              <a:t>21.08.2017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95A77924-9DE9-4EBC-972E-AD237CFDA9DB}" type="datetimeFigureOut">
              <a:rPr lang="ru-RU" smtClean="0"/>
              <a:t>21.08.2017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95A77924-9DE9-4EBC-972E-AD237CFDA9DB}" type="datetimeFigureOut">
              <a:rPr lang="ru-RU" smtClean="0"/>
              <a:t>21.08.2017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95A77924-9DE9-4EBC-972E-AD237CFDA9DB}" type="datetimeFigureOut">
              <a:rPr lang="ru-RU" smtClean="0"/>
              <a:t>21.08.2017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5A77924-9DE9-4EBC-972E-AD237CFDA9DB}" type="datetimeFigureOut">
              <a:rPr lang="ru-RU" smtClean="0"/>
              <a:t>21.08.2017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A77924-9DE9-4EBC-972E-AD237CFDA9DB}" type="datetimeFigureOut">
              <a:rPr lang="ru-RU" smtClean="0"/>
              <a:t>21.08.2017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95A77924-9DE9-4EBC-972E-AD237CFDA9DB}" type="datetimeFigureOut">
              <a:rPr lang="ru-RU" smtClean="0"/>
              <a:t>21.08.2017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C079E13B-960D-4D04-8330-ED501156B6F2}"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A77924-9DE9-4EBC-972E-AD237CFDA9DB}" type="datetimeFigureOut">
              <a:rPr lang="ru-RU" smtClean="0"/>
              <a:t>21.08.2017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79E13B-960D-4D04-8330-ED501156B6F2}"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8.jpeg"/></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1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23.jpeg"/></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32.jpeg"/></Relationships>
</file>

<file path=ppt/slides/_rels/slide1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4.jpeg"/><Relationship Id="rId1" Type="http://schemas.openxmlformats.org/officeDocument/2006/relationships/slideLayout" Target="../slideLayouts/slideLayout1.xml"/><Relationship Id="rId6" Type="http://schemas.openxmlformats.org/officeDocument/2006/relationships/image" Target="../media/image37.jpeg"/><Relationship Id="rId5" Type="http://schemas.openxmlformats.org/officeDocument/2006/relationships/image" Target="../media/image36.jpeg"/><Relationship Id="rId4" Type="http://schemas.openxmlformats.org/officeDocument/2006/relationships/image" Target="../media/image35.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1.jpeg"/></Relationships>
</file>

<file path=ppt/slides/_rels/slide23.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36.jpeg"/></Relationships>
</file>

<file path=ppt/slides/_rels/slide24.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4.jpeg"/><Relationship Id="rId1" Type="http://schemas.openxmlformats.org/officeDocument/2006/relationships/slideLayout" Target="../slideLayouts/slideLayout2.xml"/><Relationship Id="rId5" Type="http://schemas.openxmlformats.org/officeDocument/2006/relationships/image" Target="../media/image45.jpeg"/><Relationship Id="rId4" Type="http://schemas.openxmlformats.org/officeDocument/2006/relationships/image" Target="../media/image44.jpeg"/></Relationships>
</file>

<file path=ppt/slides/_rels/slide25.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48.jpeg"/></Relationships>
</file>

<file path=ppt/slides/_rels/slide27.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51.jpeg"/></Relationships>
</file>

<file path=ppt/slides/_rels/slide2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3.gif"/></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image" Target="../media/image3.gif"/><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3" name="Picture 5" descr="C:\Users\М.видео\Desktop\оформление\фоны\Background_Brown.jpg"/>
          <p:cNvPicPr>
            <a:picLocks noChangeAspect="1" noChangeArrowheads="1"/>
          </p:cNvPicPr>
          <p:nvPr/>
        </p:nvPicPr>
        <p:blipFill>
          <a:blip r:embed="rId2" cstate="print"/>
          <a:srcRect/>
          <a:stretch>
            <a:fillRect/>
          </a:stretch>
        </p:blipFill>
        <p:spPr bwMode="auto">
          <a:xfrm>
            <a:off x="0" y="0"/>
            <a:ext cx="9143999" cy="6858000"/>
          </a:xfrm>
          <a:prstGeom prst="rect">
            <a:avLst/>
          </a:prstGeom>
          <a:noFill/>
        </p:spPr>
      </p:pic>
      <p:pic>
        <p:nvPicPr>
          <p:cNvPr id="11" name="Picture 4" descr="C:\Users\М.видео\Desktop\Новая папка\0_55c49_7014ca9b_XL.png"/>
          <p:cNvPicPr>
            <a:picLocks noChangeAspect="1" noChangeArrowheads="1"/>
          </p:cNvPicPr>
          <p:nvPr/>
        </p:nvPicPr>
        <p:blipFill>
          <a:blip r:embed="rId3" cstate="print"/>
          <a:srcRect l="4285" t="824" r="3378" b="5130"/>
          <a:stretch>
            <a:fillRect/>
          </a:stretch>
        </p:blipFill>
        <p:spPr bwMode="auto">
          <a:xfrm rot="5400000">
            <a:off x="1205346" y="-1080654"/>
            <a:ext cx="6733308" cy="9144000"/>
          </a:xfrm>
          <a:prstGeom prst="rect">
            <a:avLst/>
          </a:prstGeom>
          <a:noFill/>
        </p:spPr>
      </p:pic>
      <p:pic>
        <p:nvPicPr>
          <p:cNvPr id="12" name="Picture 4" descr="C:\Users\М.видео\Desktop\оформление\клипарты\0801-4-2.gif"/>
          <p:cNvPicPr>
            <a:picLocks noChangeAspect="1" noChangeArrowheads="1"/>
          </p:cNvPicPr>
          <p:nvPr/>
        </p:nvPicPr>
        <p:blipFill>
          <a:blip r:embed="rId4" cstate="print"/>
          <a:srcRect/>
          <a:stretch>
            <a:fillRect/>
          </a:stretch>
        </p:blipFill>
        <p:spPr bwMode="auto">
          <a:xfrm rot="1842924">
            <a:off x="5697150" y="3081212"/>
            <a:ext cx="2992808" cy="3535904"/>
          </a:xfrm>
          <a:prstGeom prst="rect">
            <a:avLst/>
          </a:prstGeom>
          <a:noFill/>
        </p:spPr>
      </p:pic>
      <p:sp>
        <p:nvSpPr>
          <p:cNvPr id="13" name="Прямоугольник 12"/>
          <p:cNvSpPr/>
          <p:nvPr/>
        </p:nvSpPr>
        <p:spPr>
          <a:xfrm>
            <a:off x="1043608" y="2204864"/>
            <a:ext cx="7056784" cy="1754326"/>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ru-RU" sz="5400" b="1" cap="none" spc="0" dirty="0" smtClean="0">
                <a:ln w="11430"/>
                <a:solidFill>
                  <a:srgbClr val="FFCD2F"/>
                </a:solidFill>
                <a:effectLst>
                  <a:outerShdw blurRad="80000" dist="40000" dir="5040000" algn="tl">
                    <a:srgbClr val="000000">
                      <a:alpha val="30000"/>
                    </a:srgbClr>
                  </a:outerShdw>
                </a:effectLst>
                <a:cs typeface="Browallia New" pitchFamily="34" charset="-34"/>
              </a:rPr>
              <a:t>История </a:t>
            </a:r>
            <a:r>
              <a:rPr lang="ru-RU" sz="5400" b="1" dirty="0" smtClean="0">
                <a:ln w="11430"/>
                <a:solidFill>
                  <a:srgbClr val="FFCD2F"/>
                </a:solidFill>
                <a:effectLst>
                  <a:outerShdw blurRad="80000" dist="40000" dir="5040000" algn="tl">
                    <a:srgbClr val="000000">
                      <a:alpha val="30000"/>
                    </a:srgbClr>
                  </a:outerShdw>
                </a:effectLst>
                <a:cs typeface="Browallia New" pitchFamily="34" charset="-34"/>
              </a:rPr>
              <a:t>возрождения </a:t>
            </a:r>
            <a:r>
              <a:rPr lang="ru-RU" sz="5400" b="1" dirty="0" err="1" smtClean="0">
                <a:ln w="11430"/>
                <a:solidFill>
                  <a:srgbClr val="FFCD2F"/>
                </a:solidFill>
                <a:effectLst>
                  <a:outerShdw blurRad="80000" dist="40000" dir="5040000" algn="tl">
                    <a:srgbClr val="000000">
                      <a:alpha val="30000"/>
                    </a:srgbClr>
                  </a:outerShdw>
                </a:effectLst>
                <a:cs typeface="Browallia New" pitchFamily="34" charset="-34"/>
              </a:rPr>
              <a:t>Аквагрима</a:t>
            </a:r>
            <a:endParaRPr lang="ru-RU" sz="5400" b="1" cap="none" spc="0" dirty="0">
              <a:ln w="11430"/>
              <a:solidFill>
                <a:srgbClr val="FFCD2F"/>
              </a:solidFill>
              <a:effectLst>
                <a:outerShdw blurRad="80000" dist="40000" dir="5040000" algn="tl">
                  <a:srgbClr val="000000">
                    <a:alpha val="30000"/>
                  </a:srgbClr>
                </a:outerShdw>
              </a:effectLst>
              <a:cs typeface="Browallia New" pitchFamily="34" charset="-34"/>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179512" y="260648"/>
            <a:ext cx="4140968" cy="4248472"/>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3635896" y="260648"/>
            <a:ext cx="4933056" cy="5328592"/>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TextBox 6"/>
          <p:cNvSpPr txBox="1"/>
          <p:nvPr/>
        </p:nvSpPr>
        <p:spPr>
          <a:xfrm>
            <a:off x="4211960" y="764704"/>
            <a:ext cx="3960440" cy="4893647"/>
          </a:xfrm>
          <a:prstGeom prst="rect">
            <a:avLst/>
          </a:prstGeom>
          <a:noFill/>
        </p:spPr>
        <p:txBody>
          <a:bodyPr wrap="square" rtlCol="0">
            <a:spAutoFit/>
          </a:bodyPr>
          <a:lstStyle/>
          <a:p>
            <a:r>
              <a:rPr lang="ru-RU" sz="2400" i="1" dirty="0">
                <a:solidFill>
                  <a:schemeClr val="bg1"/>
                </a:solidFill>
              </a:rPr>
              <a:t>С незапамятных времен на Руси грим использовали ряженые во время народных гуляний на масленицу и святки, скоморохи, балагуры и затейники, шуты и шутихи, однако театральный грим в современном понимании стал появляться в эпоху реализма, в России, во 2-й половине XVIII в. </a:t>
            </a:r>
          </a:p>
        </p:txBody>
      </p:sp>
      <p:pic>
        <p:nvPicPr>
          <p:cNvPr id="20481" name="Picture 1" descr="C:\Users\М.видео\Desktop\Новая папка\665f709de20b.jpg"/>
          <p:cNvPicPr>
            <a:picLocks noChangeAspect="1" noChangeArrowheads="1"/>
          </p:cNvPicPr>
          <p:nvPr/>
        </p:nvPicPr>
        <p:blipFill>
          <a:blip r:embed="rId3" cstate="print"/>
          <a:srcRect/>
          <a:stretch>
            <a:fillRect/>
          </a:stretch>
        </p:blipFill>
        <p:spPr bwMode="auto">
          <a:xfrm>
            <a:off x="323528" y="476672"/>
            <a:ext cx="3810000" cy="38385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483" name="Picture 3" descr="C:\Users\М.видео\Desktop\Новая папка\Ne4_vv.jpg"/>
          <p:cNvPicPr>
            <a:picLocks noChangeAspect="1" noChangeArrowheads="1"/>
          </p:cNvPicPr>
          <p:nvPr/>
        </p:nvPicPr>
        <p:blipFill>
          <a:blip r:embed="rId4" cstate="print">
            <a:clrChange>
              <a:clrFrom>
                <a:srgbClr val="FFFBFF"/>
              </a:clrFrom>
              <a:clrTo>
                <a:srgbClr val="FFFBFF">
                  <a:alpha val="0"/>
                </a:srgbClr>
              </a:clrTo>
            </a:clrChange>
          </a:blip>
          <a:srcRect/>
          <a:stretch>
            <a:fillRect/>
          </a:stretch>
        </p:blipFill>
        <p:spPr bwMode="auto">
          <a:xfrm>
            <a:off x="7236098" y="980728"/>
            <a:ext cx="1907902" cy="4040263"/>
          </a:xfrm>
          <a:prstGeom prst="rect">
            <a:avLst/>
          </a:prstGeom>
          <a:noFill/>
        </p:spPr>
      </p:pic>
      <p:pic>
        <p:nvPicPr>
          <p:cNvPr id="11" name="Picture 4" descr="C:\Users\М.видео\Desktop\оформление\клипарты\0801-4-2.gif"/>
          <p:cNvPicPr>
            <a:picLocks noChangeAspect="1" noChangeArrowheads="1"/>
          </p:cNvPicPr>
          <p:nvPr/>
        </p:nvPicPr>
        <p:blipFill>
          <a:blip r:embed="rId5" cstate="print"/>
          <a:srcRect/>
          <a:stretch>
            <a:fillRect/>
          </a:stretch>
        </p:blipFill>
        <p:spPr bwMode="auto">
          <a:xfrm rot="2152136">
            <a:off x="1224770" y="3798494"/>
            <a:ext cx="2440053" cy="2882843"/>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3059832" y="188640"/>
            <a:ext cx="5832648" cy="4176464"/>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0" y="188640"/>
            <a:ext cx="3491880" cy="5472608"/>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a:t/>
            </a:r>
            <a:br>
              <a:rPr lang="ru-RU" dirty="0"/>
            </a:br>
            <a:endParaRPr lang="ru-RU" dirty="0"/>
          </a:p>
        </p:txBody>
      </p:sp>
      <p:sp>
        <p:nvSpPr>
          <p:cNvPr id="8" name="TextBox 7"/>
          <p:cNvSpPr txBox="1"/>
          <p:nvPr/>
        </p:nvSpPr>
        <p:spPr>
          <a:xfrm>
            <a:off x="395536" y="620688"/>
            <a:ext cx="2736304" cy="4770537"/>
          </a:xfrm>
          <a:prstGeom prst="rect">
            <a:avLst/>
          </a:prstGeom>
          <a:noFill/>
        </p:spPr>
        <p:txBody>
          <a:bodyPr wrap="square" rtlCol="0">
            <a:spAutoFit/>
          </a:bodyPr>
          <a:lstStyle/>
          <a:p>
            <a:r>
              <a:rPr lang="ru-RU" sz="1600" b="1" i="1" dirty="0" smtClean="0">
                <a:solidFill>
                  <a:schemeClr val="bg1"/>
                </a:solidFill>
              </a:rPr>
              <a:t>Без грима немыслим клоун, персонаж, появившийся впервые в английском театре в XVI в.</a:t>
            </a:r>
            <a:br>
              <a:rPr lang="ru-RU" sz="1600" b="1" i="1" dirty="0" smtClean="0">
                <a:solidFill>
                  <a:schemeClr val="bg1"/>
                </a:solidFill>
              </a:rPr>
            </a:br>
            <a:r>
              <a:rPr lang="ru-RU" sz="1600" b="1" i="1" dirty="0" smtClean="0">
                <a:solidFill>
                  <a:schemeClr val="bg1"/>
                </a:solidFill>
              </a:rPr>
              <a:t>Грим для клоуна - это составная часть клоунской маски, принадлежность к определенному образу белого или рыжего клоуна. Грим на лице клоуна был отражением его характера – наивного или злого, грустного или веселого. Грим до неузнаваемости изменял внешность клоуна, позволяя варьировать внешний вид и добиться узнаваемости персонажа.</a:t>
            </a:r>
            <a:endParaRPr lang="ru-RU" sz="1600" b="1" dirty="0">
              <a:solidFill>
                <a:schemeClr val="bg1"/>
              </a:solidFill>
            </a:endParaRPr>
          </a:p>
        </p:txBody>
      </p:sp>
      <p:pic>
        <p:nvPicPr>
          <p:cNvPr id="23554" name="Picture 2" descr="C:\Users\М.видео\Desktop\Новая папка\adrien_moreau_a3657_une_mascarade_au_xvii_siecle_small.jpg"/>
          <p:cNvPicPr>
            <a:picLocks noChangeAspect="1" noChangeArrowheads="1"/>
          </p:cNvPicPr>
          <p:nvPr/>
        </p:nvPicPr>
        <p:blipFill>
          <a:blip r:embed="rId3" cstate="print"/>
          <a:srcRect/>
          <a:stretch>
            <a:fillRect/>
          </a:stretch>
        </p:blipFill>
        <p:spPr bwMode="auto">
          <a:xfrm>
            <a:off x="3275856" y="260648"/>
            <a:ext cx="5472608" cy="406507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3555" name="Picture 3" descr="C:\Users\М.видео\Desktop\Новая папка\59-24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2411760" y="3429000"/>
            <a:ext cx="3384376" cy="319062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251520" y="188640"/>
            <a:ext cx="4896544" cy="4176464"/>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4644008" y="260648"/>
            <a:ext cx="4499992" cy="5760640"/>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r>
            <a:br>
              <a:rPr lang="ru-RU" dirty="0" smtClean="0"/>
            </a:br>
            <a:endParaRPr lang="ru-RU" dirty="0"/>
          </a:p>
        </p:txBody>
      </p:sp>
      <p:sp>
        <p:nvSpPr>
          <p:cNvPr id="8" name="TextBox 7"/>
          <p:cNvSpPr txBox="1"/>
          <p:nvPr/>
        </p:nvSpPr>
        <p:spPr>
          <a:xfrm>
            <a:off x="5220072" y="764704"/>
            <a:ext cx="3528392" cy="5355312"/>
          </a:xfrm>
          <a:prstGeom prst="rect">
            <a:avLst/>
          </a:prstGeom>
          <a:noFill/>
        </p:spPr>
        <p:txBody>
          <a:bodyPr wrap="square" rtlCol="0">
            <a:spAutoFit/>
          </a:bodyPr>
          <a:lstStyle/>
          <a:p>
            <a:r>
              <a:rPr lang="ru-RU" dirty="0">
                <a:solidFill>
                  <a:schemeClr val="bg1"/>
                </a:solidFill>
              </a:rPr>
              <a:t>В 60-х годах прошлого века на Западе появляется новомодное направление в живописи – </a:t>
            </a:r>
            <a:r>
              <a:rPr lang="ru-RU" dirty="0" err="1">
                <a:solidFill>
                  <a:schemeClr val="bg1"/>
                </a:solidFill>
              </a:rPr>
              <a:t>бодиарт</a:t>
            </a:r>
            <a:r>
              <a:rPr lang="ru-RU" dirty="0">
                <a:solidFill>
                  <a:schemeClr val="bg1"/>
                </a:solidFill>
              </a:rPr>
              <a:t>. </a:t>
            </a:r>
            <a:r>
              <a:rPr lang="ru-RU" dirty="0" err="1">
                <a:solidFill>
                  <a:schemeClr val="bg1"/>
                </a:solidFill>
              </a:rPr>
              <a:t>Бодиарт</a:t>
            </a:r>
            <a:r>
              <a:rPr lang="ru-RU" dirty="0">
                <a:solidFill>
                  <a:schemeClr val="bg1"/>
                </a:solidFill>
              </a:rPr>
              <a:t> - это одна из форм авангардного искусства, а главный объект творчества - тело человека, его содержание раскрывается с помощью невербального языка: поз, жестов, мимики, нанесения на тело знаков, рисунков, «украшений». Известные художники использовали человеческое тело как полотно для нанесения рисунков. </a:t>
            </a:r>
            <a:r>
              <a:rPr lang="ru-RU" dirty="0" err="1">
                <a:solidFill>
                  <a:schemeClr val="bg1"/>
                </a:solidFill>
              </a:rPr>
              <a:t>Бодиарт</a:t>
            </a:r>
            <a:r>
              <a:rPr lang="ru-RU" dirty="0">
                <a:solidFill>
                  <a:schemeClr val="bg1"/>
                </a:solidFill>
              </a:rPr>
              <a:t> активно использовали для презентаций, выставок и </a:t>
            </a:r>
            <a:r>
              <a:rPr lang="ru-RU" dirty="0" err="1">
                <a:solidFill>
                  <a:schemeClr val="bg1"/>
                </a:solidFill>
              </a:rPr>
              <a:t>перформансов</a:t>
            </a:r>
            <a:r>
              <a:rPr lang="ru-RU" dirty="0">
                <a:solidFill>
                  <a:schemeClr val="bg1"/>
                </a:solidFill>
              </a:rPr>
              <a:t>, как новое средство самовыражения.</a:t>
            </a:r>
          </a:p>
        </p:txBody>
      </p:sp>
      <p:pic>
        <p:nvPicPr>
          <p:cNvPr id="24579" name="Picture 3" descr="C:\Users\М.видео\Desktop\Новая папка\motivator-7226.jpg"/>
          <p:cNvPicPr>
            <a:picLocks noChangeAspect="1" noChangeArrowheads="1"/>
          </p:cNvPicPr>
          <p:nvPr/>
        </p:nvPicPr>
        <p:blipFill>
          <a:blip r:embed="rId3" cstate="print"/>
          <a:srcRect l="3044" t="3833" r="3044" b="19703"/>
          <a:stretch>
            <a:fillRect/>
          </a:stretch>
        </p:blipFill>
        <p:spPr bwMode="auto">
          <a:xfrm>
            <a:off x="395536" y="620688"/>
            <a:ext cx="4680520" cy="34563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C:\Users\М.видео\Desktop\оформление\клипарты\0801-4-2.gif"/>
          <p:cNvPicPr>
            <a:picLocks noChangeAspect="1" noChangeArrowheads="1"/>
          </p:cNvPicPr>
          <p:nvPr/>
        </p:nvPicPr>
        <p:blipFill>
          <a:blip r:embed="rId4" cstate="print"/>
          <a:srcRect/>
          <a:stretch>
            <a:fillRect/>
          </a:stretch>
        </p:blipFill>
        <p:spPr bwMode="auto">
          <a:xfrm rot="2152136">
            <a:off x="1368787" y="3798495"/>
            <a:ext cx="2440053" cy="2882843"/>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8" name="Скругленный прямоугольник 7"/>
          <p:cNvSpPr/>
          <p:nvPr/>
        </p:nvSpPr>
        <p:spPr>
          <a:xfrm>
            <a:off x="0" y="0"/>
            <a:ext cx="4896544" cy="3573016"/>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5602" name="Picture 2" descr="C:\Users\М.видео\Desktop\Новая папка\aquagrim.jpg"/>
          <p:cNvPicPr>
            <a:picLocks noChangeAspect="1" noChangeArrowheads="1"/>
          </p:cNvPicPr>
          <p:nvPr/>
        </p:nvPicPr>
        <p:blipFill>
          <a:blip r:embed="rId3" cstate="print"/>
          <a:srcRect/>
          <a:stretch>
            <a:fillRect/>
          </a:stretch>
        </p:blipFill>
        <p:spPr bwMode="auto">
          <a:xfrm>
            <a:off x="395536" y="0"/>
            <a:ext cx="4200467" cy="3424293"/>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4" name="Скругленный прямоугольник 13"/>
          <p:cNvSpPr/>
          <p:nvPr/>
        </p:nvSpPr>
        <p:spPr>
          <a:xfrm>
            <a:off x="4427984" y="2780928"/>
            <a:ext cx="4716016" cy="3456384"/>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15" name="Picture 3" descr="C:\Users\М.видео\Desktop\Новая папка\1328631262.jpg"/>
          <p:cNvPicPr>
            <a:picLocks noChangeAspect="1" noChangeArrowheads="1"/>
          </p:cNvPicPr>
          <p:nvPr/>
        </p:nvPicPr>
        <p:blipFill>
          <a:blip r:embed="rId4" cstate="print"/>
          <a:srcRect l="7881" r="12201" b="22302"/>
          <a:stretch>
            <a:fillRect/>
          </a:stretch>
        </p:blipFill>
        <p:spPr bwMode="auto">
          <a:xfrm>
            <a:off x="4572000" y="2924944"/>
            <a:ext cx="4355976" cy="3009584"/>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6" name="Вертикальный свиток 15"/>
          <p:cNvSpPr/>
          <p:nvPr/>
        </p:nvSpPr>
        <p:spPr>
          <a:xfrm>
            <a:off x="971600" y="2609528"/>
            <a:ext cx="4392488" cy="4248472"/>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dirty="0" smtClean="0"/>
              <a:t/>
            </a:r>
            <a:br>
              <a:rPr lang="ru-RU" dirty="0" smtClean="0"/>
            </a:br>
            <a:endParaRPr lang="ru-RU" dirty="0"/>
          </a:p>
        </p:txBody>
      </p:sp>
      <p:sp>
        <p:nvSpPr>
          <p:cNvPr id="17" name="Rectangle 1"/>
          <p:cNvSpPr>
            <a:spLocks noChangeArrowheads="1"/>
          </p:cNvSpPr>
          <p:nvPr/>
        </p:nvSpPr>
        <p:spPr bwMode="auto">
          <a:xfrm>
            <a:off x="1475656" y="3068960"/>
            <a:ext cx="338437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И, наконец, </a:t>
            </a:r>
            <a:r>
              <a:rPr kumimoji="0" lang="ru-RU" sz="1400" b="1"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аквагрим</a:t>
            </a:r>
            <a:r>
              <a:rPr kumimoji="0" lang="ru-RU" sz="14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a:t>
            </a:r>
            <a:r>
              <a:rPr kumimoji="0" lang="ru-RU" sz="1400" b="1"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бодиарт</a:t>
            </a:r>
            <a:r>
              <a:rPr kumimoji="0" lang="ru-RU" sz="14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на лице, как частный случай росписи на теле, получил свое распространение сначала на Западе, а потом и в России. </a:t>
            </a:r>
            <a:r>
              <a:rPr kumimoji="0" lang="ru-RU" sz="1400" b="1"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Аквагрим</a:t>
            </a:r>
            <a:r>
              <a:rPr kumimoji="0" lang="ru-RU" sz="14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на лицах используют для того, чтобы развлечь детей на детских праздниках, им пользуются артисты театров и клоуны, </a:t>
            </a:r>
            <a:r>
              <a:rPr kumimoji="0" lang="ru-RU" sz="1400" b="1"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аквагрим</a:t>
            </a:r>
            <a:r>
              <a:rPr kumimoji="0" lang="ru-RU" sz="14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яркие и красочные рисунки на лице, – возможность занять детей и взрослых в детских клубах, на театральных постановках и в больших торговых центрах. </a:t>
            </a:r>
            <a:r>
              <a:rPr kumimoji="0" lang="ru-RU" sz="1400" b="1" i="1" u="none" strike="noStrike" cap="none" normalizeH="0" baseline="0" dirty="0" err="1" smtClean="0">
                <a:ln>
                  <a:noFill/>
                </a:ln>
                <a:solidFill>
                  <a:schemeClr val="bg1"/>
                </a:solidFill>
                <a:effectLst/>
                <a:latin typeface="Calibri" pitchFamily="34" charset="0"/>
                <a:ea typeface="Times New Roman" pitchFamily="18" charset="0"/>
                <a:cs typeface="Times New Roman" pitchFamily="18" charset="0"/>
              </a:rPr>
              <a:t>Аквагрим</a:t>
            </a:r>
            <a:r>
              <a:rPr kumimoji="0" lang="ru-RU" sz="1400" b="1" i="1" u="none" strike="noStrike" cap="none" normalizeH="0" baseline="0" dirty="0" smtClean="0">
                <a:ln>
                  <a:noFill/>
                </a:ln>
                <a:solidFill>
                  <a:schemeClr val="bg1"/>
                </a:solidFill>
                <a:effectLst/>
                <a:latin typeface="Calibri" pitchFamily="34" charset="0"/>
                <a:ea typeface="Times New Roman" pitchFamily="18" charset="0"/>
                <a:cs typeface="Times New Roman" pitchFamily="18" charset="0"/>
              </a:rPr>
              <a:t>, благодаря простоте нанесения и доступности приобретения пришел в каждый дом, чтобы дарить детям радость.</a:t>
            </a:r>
            <a:endParaRPr kumimoji="0" lang="ru-RU" sz="1400" b="1" i="1" u="none" strike="noStrike" cap="none" normalizeH="0" baseline="0" dirty="0" smtClean="0">
              <a:ln>
                <a:noFill/>
              </a:ln>
              <a:solidFill>
                <a:schemeClr val="bg1"/>
              </a:solidFill>
              <a:effectLst/>
              <a:latin typeface="Arial" pitchFamily="34" charset="0"/>
              <a:cs typeface="Arial" pitchFamily="34" charset="0"/>
            </a:endParaRPr>
          </a:p>
        </p:txBody>
      </p:sp>
      <p:pic>
        <p:nvPicPr>
          <p:cNvPr id="18" name="Picture 4" descr="C:\Users\М.видео\Desktop\оформление\клипарты\0801-4-2.gif"/>
          <p:cNvPicPr>
            <a:picLocks noChangeAspect="1" noChangeArrowheads="1"/>
          </p:cNvPicPr>
          <p:nvPr/>
        </p:nvPicPr>
        <p:blipFill>
          <a:blip r:embed="rId5" cstate="print"/>
          <a:srcRect/>
          <a:stretch>
            <a:fillRect/>
          </a:stretch>
        </p:blipFill>
        <p:spPr bwMode="auto">
          <a:xfrm rot="1295177">
            <a:off x="5865886" y="20654"/>
            <a:ext cx="2358063" cy="278597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видео\Desktop\m_05.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899592" y="1052736"/>
            <a:ext cx="7704856" cy="2308324"/>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Виды и приемы</a:t>
            </a:r>
          </a:p>
          <a:p>
            <a:pPr algn="ctr"/>
            <a:r>
              <a:rPr lang="ru-RU" sz="7200" b="1" cap="none" spc="0"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гримирования</a:t>
            </a:r>
            <a:endParaRPr lang="ru-RU" sz="7200" b="1" cap="none" spc="0"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42260368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видео\Desktop\оформление\Новая папка (2)\nabor_№13_foni\3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descr="C:\Users\М.видео\Desktop\работа\Ералаш\аквагрим\приложения\2-история грима\949477.jpg"/>
          <p:cNvPicPr>
            <a:picLocks noChangeAspect="1" noChangeArrowheads="1"/>
          </p:cNvPicPr>
          <p:nvPr/>
        </p:nvPicPr>
        <p:blipFill>
          <a:blip r:embed="rId3" cstate="print"/>
          <a:srcRect/>
          <a:stretch>
            <a:fillRect/>
          </a:stretch>
        </p:blipFill>
        <p:spPr bwMode="auto">
          <a:xfrm>
            <a:off x="611560" y="692696"/>
            <a:ext cx="8218917" cy="5184576"/>
          </a:xfrm>
          <a:prstGeom prst="rect">
            <a:avLst/>
          </a:prstGeom>
          <a:ln>
            <a:noFill/>
          </a:ln>
          <a:effectLst>
            <a:softEdge rad="112500"/>
          </a:effectLst>
        </p:spPr>
      </p:pic>
    </p:spTree>
    <p:extLst>
      <p:ext uri="{BB962C8B-B14F-4D97-AF65-F5344CB8AC3E}">
        <p14:creationId xmlns:p14="http://schemas.microsoft.com/office/powerpoint/2010/main" val="37609144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Новая папка (2)\nabor_№13_foni\3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611560" y="0"/>
            <a:ext cx="8119289"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Живописный</a:t>
            </a:r>
          </a:p>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прием гримирования</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3074" name="Picture 2" descr="C:\Users\М.видео\Desktop\работа\Ералаш\аквагрим\приложения\i.jpg"/>
          <p:cNvPicPr>
            <a:picLocks noChangeAspect="1" noChangeArrowheads="1"/>
          </p:cNvPicPr>
          <p:nvPr/>
        </p:nvPicPr>
        <p:blipFill>
          <a:blip r:embed="rId3" cstate="print"/>
          <a:srcRect/>
          <a:stretch>
            <a:fillRect/>
          </a:stretch>
        </p:blipFill>
        <p:spPr bwMode="auto">
          <a:xfrm>
            <a:off x="539552" y="1700808"/>
            <a:ext cx="3026256" cy="2026511"/>
          </a:xfrm>
          <a:prstGeom prst="rect">
            <a:avLst/>
          </a:prstGeom>
          <a:ln>
            <a:noFill/>
          </a:ln>
          <a:effectLst>
            <a:softEdge rad="112500"/>
          </a:effectLst>
        </p:spPr>
      </p:pic>
      <p:pic>
        <p:nvPicPr>
          <p:cNvPr id="3076" name="Picture 4" descr="C:\Users\М.видео\Desktop\работа\Ералаш\аквагрим\приложения\1328985573_1302612801_188169289_2-.jpg"/>
          <p:cNvPicPr>
            <a:picLocks noChangeAspect="1" noChangeArrowheads="1"/>
          </p:cNvPicPr>
          <p:nvPr/>
        </p:nvPicPr>
        <p:blipFill>
          <a:blip r:embed="rId4" cstate="print"/>
          <a:srcRect/>
          <a:stretch>
            <a:fillRect/>
          </a:stretch>
        </p:blipFill>
        <p:spPr bwMode="auto">
          <a:xfrm>
            <a:off x="6228184" y="1412776"/>
            <a:ext cx="2525736" cy="2448272"/>
          </a:xfrm>
          <a:prstGeom prst="rect">
            <a:avLst/>
          </a:prstGeom>
          <a:ln>
            <a:noFill/>
          </a:ln>
          <a:effectLst>
            <a:softEdge rad="112500"/>
          </a:effectLst>
        </p:spPr>
      </p:pic>
      <p:sp>
        <p:nvSpPr>
          <p:cNvPr id="9" name="Рамка 8"/>
          <p:cNvSpPr/>
          <p:nvPr/>
        </p:nvSpPr>
        <p:spPr>
          <a:xfrm>
            <a:off x="1475656" y="3933056"/>
            <a:ext cx="7128792" cy="2736304"/>
          </a:xfrm>
          <a:prstGeom prst="frame">
            <a:avLst/>
          </a:prstGeom>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0" name="TextBox 9"/>
          <p:cNvSpPr txBox="1"/>
          <p:nvPr/>
        </p:nvSpPr>
        <p:spPr>
          <a:xfrm>
            <a:off x="2267744" y="4581128"/>
            <a:ext cx="5688632" cy="369332"/>
          </a:xfrm>
          <a:prstGeom prst="rect">
            <a:avLst/>
          </a:prstGeom>
          <a:noFill/>
        </p:spPr>
        <p:txBody>
          <a:bodyPr wrap="square" rtlCol="0">
            <a:spAutoFit/>
          </a:bodyPr>
          <a:lstStyle/>
          <a:p>
            <a:endParaRPr lang="ru-RU" dirty="0"/>
          </a:p>
        </p:txBody>
      </p:sp>
      <p:sp>
        <p:nvSpPr>
          <p:cNvPr id="3078" name="Rectangle 6"/>
          <p:cNvSpPr>
            <a:spLocks noChangeArrowheads="1"/>
          </p:cNvSpPr>
          <p:nvPr/>
        </p:nvSpPr>
        <p:spPr bwMode="auto">
          <a:xfrm>
            <a:off x="1979712" y="4660618"/>
            <a:ext cx="612068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2400" i="1"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Живописные приёмы грима </a:t>
            </a:r>
            <a:r>
              <a:rPr kumimoji="0" lang="ru-RU" sz="240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используются</a:t>
            </a:r>
            <a:r>
              <a:rPr kumimoji="0" lang="ru-RU" sz="240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только краски</a:t>
            </a:r>
            <a:r>
              <a:rPr kumimoji="0" lang="ru-RU" sz="2400" i="1" u="none" strike="noStrike" cap="none" normalizeH="0" dirty="0" smtClean="0">
                <a:ln>
                  <a:noFill/>
                </a:ln>
                <a:solidFill>
                  <a:schemeClr val="tx1"/>
                </a:solidFill>
                <a:effectLst/>
                <a:latin typeface="Calibri" pitchFamily="34" charset="0"/>
                <a:ea typeface="Times New Roman" pitchFamily="18" charset="0"/>
                <a:cs typeface="Times New Roman" pitchFamily="18" charset="0"/>
              </a:rPr>
              <a:t> </a:t>
            </a:r>
            <a:r>
              <a:rPr kumimoji="0" lang="ru-RU" sz="2400"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для имитации объёма — нужные впадины и выпуклости просто рисуются на лице, и меняется цвет кожи. </a:t>
            </a:r>
            <a:endParaRPr kumimoji="0" lang="ru-RU" sz="2400"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8379018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Новая папка (2)\nabor_№13_foni\3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755577" y="0"/>
            <a:ext cx="7704856" cy="1569660"/>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О</a:t>
            </a: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бъёмный прием гримирования</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pic>
        <p:nvPicPr>
          <p:cNvPr id="13313" name="Picture 1" descr="C:\Users\М.видео\Desktop\работа\Ералаш\аквагрим\приложения\виды\объемный.jpg"/>
          <p:cNvPicPr>
            <a:picLocks noChangeAspect="1" noChangeArrowheads="1"/>
          </p:cNvPicPr>
          <p:nvPr/>
        </p:nvPicPr>
        <p:blipFill>
          <a:blip r:embed="rId3" cstate="print"/>
          <a:srcRect/>
          <a:stretch>
            <a:fillRect/>
          </a:stretch>
        </p:blipFill>
        <p:spPr bwMode="auto">
          <a:xfrm>
            <a:off x="395536" y="1340768"/>
            <a:ext cx="2520280" cy="2376264"/>
          </a:xfrm>
          <a:prstGeom prst="rect">
            <a:avLst/>
          </a:prstGeom>
          <a:ln>
            <a:noFill/>
          </a:ln>
          <a:effectLst>
            <a:softEdge rad="112500"/>
          </a:effectLst>
        </p:spPr>
      </p:pic>
      <p:pic>
        <p:nvPicPr>
          <p:cNvPr id="13314" name="Picture 2" descr="C:\Users\М.видео\Desktop\работа\Ералаш\аквагрим\приложения\виды\клоун.jpg"/>
          <p:cNvPicPr>
            <a:picLocks noChangeAspect="1" noChangeArrowheads="1"/>
          </p:cNvPicPr>
          <p:nvPr/>
        </p:nvPicPr>
        <p:blipFill>
          <a:blip r:embed="rId4" cstate="print"/>
          <a:srcRect/>
          <a:stretch>
            <a:fillRect/>
          </a:stretch>
        </p:blipFill>
        <p:spPr bwMode="auto">
          <a:xfrm>
            <a:off x="6444208" y="1412776"/>
            <a:ext cx="2330062" cy="2232248"/>
          </a:xfrm>
          <a:prstGeom prst="rect">
            <a:avLst/>
          </a:prstGeom>
          <a:ln>
            <a:noFill/>
          </a:ln>
          <a:effectLst>
            <a:softEdge rad="112500"/>
          </a:effectLst>
        </p:spPr>
      </p:pic>
      <p:sp>
        <p:nvSpPr>
          <p:cNvPr id="9" name="Рамка 8"/>
          <p:cNvSpPr/>
          <p:nvPr/>
        </p:nvSpPr>
        <p:spPr>
          <a:xfrm>
            <a:off x="683568" y="3717032"/>
            <a:ext cx="8208912" cy="3140968"/>
          </a:xfrm>
          <a:prstGeom prst="frame">
            <a:avLst/>
          </a:prstGeom>
          <a:ln>
            <a:noFill/>
          </a:ln>
          <a:effectLst>
            <a:outerShdw blurRad="190500" dist="228600" dir="2700000" algn="ctr">
              <a:srgbClr val="000000">
                <a:alpha val="30000"/>
              </a:srgbClr>
            </a:outerShdw>
            <a:softEdge rad="635000"/>
          </a:effectLst>
          <a:scene3d>
            <a:camera prst="orthographicFront">
              <a:rot lat="0" lon="0" rev="0"/>
            </a:camera>
            <a:lightRig rig="glow" dir="t">
              <a:rot lat="0" lon="0" rev="4800000"/>
            </a:lightRig>
          </a:scene3d>
          <a:sp3d prstMaterial="matte">
            <a:bevelT w="1270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3315" name="Rectangle 3"/>
          <p:cNvSpPr>
            <a:spLocks noChangeArrowheads="1"/>
          </p:cNvSpPr>
          <p:nvPr/>
        </p:nvSpPr>
        <p:spPr bwMode="auto">
          <a:xfrm>
            <a:off x="971600" y="4077072"/>
            <a:ext cx="7560840" cy="24622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Объёмный грим </a:t>
            </a:r>
            <a:r>
              <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предполагает использование </a:t>
            </a:r>
            <a:r>
              <a:rPr kumimoji="0" lang="ru-RU" sz="1400" b="1" i="1"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налепок</a:t>
            </a:r>
            <a:r>
              <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наклеек, (которые делали из цветного пластыря – ГУММОЗА) и подтяжек. Наклейки из ваты, марли, трикотажа, крепа применяются для утолщения щек, шеи, подбородка. Чтобы лицо было крупным, полным. А также применяются постижёрные изделия – парики, накладные бороды, усы и т. д. В настоящее время понятие объёмного грима полностью отождествляется с понятием пластического грима.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Пластический грим предполагает наклеивание на кожу эластичных накладок. Основные материалы для изготовления пластических накладок — различные виды силикона, латекса, желатиновые смеси, полиуретаны, и прочие эластичные материалы. Нередко для изменения прикуса используются даже вставные челюсти и накладные клыки,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400" b="1" i="1"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изготовленные из стоматологических материалов. </a:t>
            </a:r>
            <a:endParaRPr kumimoji="0" lang="ru-RU" sz="1400" b="1" i="1" u="none" strike="noStrike" cap="none" normalizeH="0" baseline="0" dirty="0" smtClean="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249266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Новая папка (2)\nabor_№13_foni\3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Прямоугольник 4"/>
          <p:cNvSpPr/>
          <p:nvPr/>
        </p:nvSpPr>
        <p:spPr>
          <a:xfrm>
            <a:off x="755577" y="0"/>
            <a:ext cx="7704856" cy="830997"/>
          </a:xfrm>
          <a:prstGeom prst="rect">
            <a:avLst/>
          </a:prstGeom>
          <a:noFill/>
        </p:spPr>
        <p:txBody>
          <a:bodyPr wrap="square" lIns="91440" tIns="45720" rIns="91440" bIns="4572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ru-RU" sz="48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Виды грима</a:t>
            </a:r>
            <a:endParaRPr lang="ru-RU"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
        <p:nvSpPr>
          <p:cNvPr id="6" name="Прямоугольник 5"/>
          <p:cNvSpPr/>
          <p:nvPr/>
        </p:nvSpPr>
        <p:spPr>
          <a:xfrm>
            <a:off x="467544" y="764704"/>
            <a:ext cx="8676456" cy="2246769"/>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Возрастной</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 с помощью этого вида грима можно внешне поменять возраст актера, перевоплотить его из молодого - в старческий, используя живописный прием грима прорисовывая морщины.</a:t>
            </a:r>
            <a:endPar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9460" name="Picture 4" descr="C:\Users\М.видео\Desktop\работа\Ералаш\аквагрим\приложения\виды\бабушка2.jpg"/>
          <p:cNvPicPr>
            <a:picLocks noChangeAspect="1" noChangeArrowheads="1"/>
          </p:cNvPicPr>
          <p:nvPr/>
        </p:nvPicPr>
        <p:blipFill>
          <a:blip r:embed="rId3" cstate="print"/>
          <a:srcRect/>
          <a:stretch>
            <a:fillRect/>
          </a:stretch>
        </p:blipFill>
        <p:spPr bwMode="auto">
          <a:xfrm>
            <a:off x="755576" y="2996952"/>
            <a:ext cx="2530844" cy="3661956"/>
          </a:xfrm>
          <a:prstGeom prst="rect">
            <a:avLst/>
          </a:prstGeom>
          <a:noFill/>
        </p:spPr>
      </p:pic>
      <p:pic>
        <p:nvPicPr>
          <p:cNvPr id="19461" name="Picture 5" descr="C:\Users\М.видео\Desktop\работа\Ералаш\аквагрим\приложения\виды\бабушка1.jpg"/>
          <p:cNvPicPr>
            <a:picLocks noChangeAspect="1" noChangeArrowheads="1"/>
          </p:cNvPicPr>
          <p:nvPr/>
        </p:nvPicPr>
        <p:blipFill>
          <a:blip r:embed="rId4" cstate="print"/>
          <a:srcRect/>
          <a:stretch>
            <a:fillRect/>
          </a:stretch>
        </p:blipFill>
        <p:spPr bwMode="auto">
          <a:xfrm>
            <a:off x="6156176" y="2924944"/>
            <a:ext cx="2623126" cy="3706670"/>
          </a:xfrm>
          <a:prstGeom prst="rect">
            <a:avLst/>
          </a:prstGeom>
          <a:noFill/>
        </p:spPr>
      </p:pic>
    </p:spTree>
    <p:extLst>
      <p:ext uri="{BB962C8B-B14F-4D97-AF65-F5344CB8AC3E}">
        <p14:creationId xmlns:p14="http://schemas.microsoft.com/office/powerpoint/2010/main" val="33461204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Новая папка (2)\nabor_№13_foni\36-13.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Прямоугольник 5"/>
          <p:cNvSpPr/>
          <p:nvPr/>
        </p:nvSpPr>
        <p:spPr>
          <a:xfrm>
            <a:off x="755576" y="836712"/>
            <a:ext cx="3384376" cy="3970318"/>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i="1" u="sng"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Национальный вид грим </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нужен когда актер играет роль персонажа которого нужно перевоплотить в определенной национальности.</a:t>
            </a:r>
            <a:endPar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pic>
        <p:nvPicPr>
          <p:cNvPr id="18433" name="Picture 1" descr="C:\Users\М.видео\Desktop\работа\Ералаш\аквагрим\приложения\виды\национальный1.jpg"/>
          <p:cNvPicPr>
            <a:picLocks noChangeAspect="1" noChangeArrowheads="1"/>
          </p:cNvPicPr>
          <p:nvPr/>
        </p:nvPicPr>
        <p:blipFill>
          <a:blip r:embed="rId3" cstate="print"/>
          <a:srcRect/>
          <a:stretch>
            <a:fillRect/>
          </a:stretch>
        </p:blipFill>
        <p:spPr bwMode="auto">
          <a:xfrm>
            <a:off x="5220072" y="692696"/>
            <a:ext cx="3373513" cy="5064224"/>
          </a:xfrm>
          <a:prstGeom prst="rect">
            <a:avLst/>
          </a:prstGeom>
          <a:noFill/>
        </p:spPr>
      </p:pic>
    </p:spTree>
    <p:extLst>
      <p:ext uri="{BB962C8B-B14F-4D97-AF65-F5344CB8AC3E}">
        <p14:creationId xmlns:p14="http://schemas.microsoft.com/office/powerpoint/2010/main" val="42147844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395536" y="476672"/>
            <a:ext cx="4572000" cy="6048672"/>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3995936" y="0"/>
            <a:ext cx="4680520" cy="5616624"/>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7" name="TextBox 6"/>
          <p:cNvSpPr txBox="1"/>
          <p:nvPr/>
        </p:nvSpPr>
        <p:spPr>
          <a:xfrm>
            <a:off x="4716016" y="620688"/>
            <a:ext cx="3384376" cy="5355312"/>
          </a:xfrm>
          <a:prstGeom prst="rect">
            <a:avLst/>
          </a:prstGeom>
          <a:noFill/>
        </p:spPr>
        <p:txBody>
          <a:bodyPr wrap="square" rtlCol="0">
            <a:spAutoFit/>
          </a:bodyPr>
          <a:lstStyle/>
          <a:p>
            <a:r>
              <a:rPr lang="ru-RU"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Грим </a:t>
            </a:r>
            <a:r>
              <a:rPr lang="ru-RU" dirty="0">
                <a:ln w="18415" cmpd="sng">
                  <a:solidFill>
                    <a:srgbClr val="FFFFFF"/>
                  </a:solidFill>
                  <a:prstDash val="solid"/>
                </a:ln>
                <a:solidFill>
                  <a:srgbClr val="FFFFFF"/>
                </a:solidFill>
                <a:effectLst>
                  <a:outerShdw blurRad="63500" dir="3600000" algn="tl" rotWithShape="0">
                    <a:srgbClr val="000000">
                      <a:alpha val="70000"/>
                    </a:srgbClr>
                  </a:outerShdw>
                </a:effectLst>
              </a:rPr>
              <a:t>– это древнейшее искусство, которым овладел человек в первобытных обществах, существовал для устрашения соперников или врагов, грим подчеркивал принадлежность человека к тому или иному племени или указывал его иерархию, грим отпугивал злых духов и помогал выразить разнообразные состояния людей. Для множества племен Северной Америки, Азии, Австралии, Океании, Африки грим был нормой повседневной жизни, как одежда для нас, и нес в себе много полезной информации.</a:t>
            </a:r>
            <a:r>
              <a:rPr lang="ru-RU" dirty="0"/>
              <a:t/>
            </a:r>
            <a:br>
              <a:rPr lang="ru-RU" dirty="0"/>
            </a:br>
            <a:endParaRPr lang="ru-RU" dirty="0"/>
          </a:p>
        </p:txBody>
      </p:sp>
      <p:pic>
        <p:nvPicPr>
          <p:cNvPr id="1027" name="Picture 3" descr="C:\Users\М.видео\Desktop\Новая папка\ff621_papuasi-009.jpg"/>
          <p:cNvPicPr>
            <a:picLocks noChangeAspect="1" noChangeArrowheads="1"/>
          </p:cNvPicPr>
          <p:nvPr/>
        </p:nvPicPr>
        <p:blipFill>
          <a:blip r:embed="rId3" cstate="print"/>
          <a:srcRect l="27944" r="27600"/>
          <a:stretch>
            <a:fillRect/>
          </a:stretch>
        </p:blipFill>
        <p:spPr bwMode="auto">
          <a:xfrm>
            <a:off x="827584" y="764704"/>
            <a:ext cx="3744416" cy="56191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4" descr="C:\Users\М.видео\Desktop\оформление\клипарты\0801-4-2.gif"/>
          <p:cNvPicPr>
            <a:picLocks noChangeAspect="1" noChangeArrowheads="1"/>
          </p:cNvPicPr>
          <p:nvPr/>
        </p:nvPicPr>
        <p:blipFill>
          <a:blip r:embed="rId4" cstate="print"/>
          <a:srcRect/>
          <a:stretch>
            <a:fillRect/>
          </a:stretch>
        </p:blipFill>
        <p:spPr bwMode="auto">
          <a:xfrm rot="1842924">
            <a:off x="6992543" y="4954503"/>
            <a:ext cx="1746895" cy="2063899"/>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1030" name="Picture 6" descr="C:\Users\М.видео\Desktop\работа\Ералаш\аквагрим\приложения\i.jpg"/>
          <p:cNvPicPr>
            <a:picLocks noChangeAspect="1" noChangeArrowheads="1"/>
          </p:cNvPicPr>
          <p:nvPr/>
        </p:nvPicPr>
        <p:blipFill>
          <a:blip r:embed="rId3" cstate="print"/>
          <a:srcRect/>
          <a:stretch>
            <a:fillRect/>
          </a:stretch>
        </p:blipFill>
        <p:spPr bwMode="auto">
          <a:xfrm>
            <a:off x="2051720" y="1988840"/>
            <a:ext cx="5359559" cy="3588990"/>
          </a:xfrm>
          <a:prstGeom prst="rect">
            <a:avLst/>
          </a:prstGeom>
          <a:noFill/>
        </p:spPr>
      </p:pic>
      <p:pic>
        <p:nvPicPr>
          <p:cNvPr id="1031" name="Picture 7" descr="C:\Users\М.видео\Desktop\оформление\клипарты\2e65ee71f296.png"/>
          <p:cNvPicPr>
            <a:picLocks noChangeAspect="1" noChangeArrowheads="1"/>
          </p:cNvPicPr>
          <p:nvPr/>
        </p:nvPicPr>
        <p:blipFill>
          <a:blip r:embed="rId4" cstate="print"/>
          <a:srcRect l="5050" t="57084" r="5306" b="3773"/>
          <a:stretch>
            <a:fillRect/>
          </a:stretch>
        </p:blipFill>
        <p:spPr bwMode="auto">
          <a:xfrm>
            <a:off x="593559" y="5085184"/>
            <a:ext cx="4473495" cy="1512168"/>
          </a:xfrm>
          <a:prstGeom prst="rect">
            <a:avLst/>
          </a:prstGeom>
          <a:noFill/>
        </p:spPr>
      </p:pic>
      <p:pic>
        <p:nvPicPr>
          <p:cNvPr id="1033" name="Picture 9" descr="C:\Users\М.видео\Desktop\оформление\клипарты\handwriting-ink-vector-material_34-27232.jpg"/>
          <p:cNvPicPr>
            <a:picLocks noChangeAspect="1" noChangeArrowheads="1"/>
          </p:cNvPicPr>
          <p:nvPr/>
        </p:nvPicPr>
        <p:blipFill>
          <a:blip r:embed="rId5" cstate="print">
            <a:clrChange>
              <a:clrFrom>
                <a:srgbClr val="FFFFFF"/>
              </a:clrFrom>
              <a:clrTo>
                <a:srgbClr val="FFFFFF">
                  <a:alpha val="0"/>
                </a:srgbClr>
              </a:clrTo>
            </a:clrChange>
          </a:blip>
          <a:srcRect l="25847" b="80345"/>
          <a:stretch>
            <a:fillRect/>
          </a:stretch>
        </p:blipFill>
        <p:spPr bwMode="auto">
          <a:xfrm rot="21375861">
            <a:off x="173235" y="-148332"/>
            <a:ext cx="8594038" cy="2620056"/>
          </a:xfrm>
          <a:prstGeom prst="rect">
            <a:avLst/>
          </a:prstGeom>
          <a:noFill/>
        </p:spPr>
      </p:pic>
      <p:sp>
        <p:nvSpPr>
          <p:cNvPr id="13" name="TextBox 12"/>
          <p:cNvSpPr txBox="1"/>
          <p:nvPr/>
        </p:nvSpPr>
        <p:spPr>
          <a:xfrm>
            <a:off x="1475656" y="836712"/>
            <a:ext cx="7272808" cy="1200329"/>
          </a:xfrm>
          <a:prstGeom prst="rect">
            <a:avLst/>
          </a:prstGeom>
          <a:noFill/>
        </p:spPr>
        <p:txBody>
          <a:bodyPr wrap="square" rtlCol="0">
            <a:spAutoFit/>
          </a:bodyPr>
          <a:lstStyle/>
          <a:p>
            <a:r>
              <a:rPr lang="ru-RU" sz="3600" b="1" dirty="0" smtClean="0">
                <a:solidFill>
                  <a:srgbClr val="FFFF00"/>
                </a:solidFill>
              </a:rPr>
              <a:t>Материалы и инструменты </a:t>
            </a:r>
          </a:p>
          <a:p>
            <a:r>
              <a:rPr lang="ru-RU" sz="3600" b="1" dirty="0" smtClean="0">
                <a:solidFill>
                  <a:srgbClr val="FFFF00"/>
                </a:solidFill>
              </a:rPr>
              <a:t>                для грима</a:t>
            </a:r>
            <a:endParaRPr lang="ru-RU" sz="3600" b="1" dirty="0">
              <a:solidFill>
                <a:srgbClr val="FFFF00"/>
              </a:solidFill>
            </a:endParaRPr>
          </a:p>
        </p:txBody>
      </p:sp>
      <p:pic>
        <p:nvPicPr>
          <p:cNvPr id="1035" name="Picture 11" descr="C:\Users\М.видео\Desktop\оформление\клипарты\маски\5069_content.jpg"/>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6930994" y="260648"/>
            <a:ext cx="2213006" cy="1770405"/>
          </a:xfrm>
          <a:prstGeom prst="rect">
            <a:avLst/>
          </a:prstGeom>
          <a:noFill/>
        </p:spPr>
      </p:pic>
    </p:spTree>
    <p:extLst>
      <p:ext uri="{BB962C8B-B14F-4D97-AF65-F5344CB8AC3E}">
        <p14:creationId xmlns:p14="http://schemas.microsoft.com/office/powerpoint/2010/main" val="302207177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5122" name="Picture 2" descr="C:\Users\М.видео\Desktop\работа\Ералаш\аквагрим\приложения\affb77f909bbf0965a531d421166ef7b.jpg"/>
          <p:cNvPicPr>
            <a:picLocks noChangeAspect="1" noChangeArrowheads="1"/>
          </p:cNvPicPr>
          <p:nvPr/>
        </p:nvPicPr>
        <p:blipFill>
          <a:blip r:embed="rId3" cstate="print"/>
          <a:srcRect/>
          <a:stretch>
            <a:fillRect/>
          </a:stretch>
        </p:blipFill>
        <p:spPr bwMode="auto">
          <a:xfrm>
            <a:off x="5868145" y="2246619"/>
            <a:ext cx="3275856" cy="4361077"/>
          </a:xfrm>
          <a:prstGeom prst="rect">
            <a:avLst/>
          </a:prstGeom>
          <a:ln>
            <a:noFill/>
          </a:ln>
          <a:effectLst>
            <a:softEdge rad="112500"/>
          </a:effectLst>
        </p:spPr>
      </p:pic>
      <p:sp>
        <p:nvSpPr>
          <p:cNvPr id="3" name="TextBox 2"/>
          <p:cNvSpPr txBox="1"/>
          <p:nvPr/>
        </p:nvSpPr>
        <p:spPr>
          <a:xfrm>
            <a:off x="179512" y="1772816"/>
            <a:ext cx="5904656" cy="4401205"/>
          </a:xfrm>
          <a:prstGeom prst="rect">
            <a:avLst/>
          </a:prstGeom>
          <a:noFill/>
        </p:spPr>
        <p:txBody>
          <a:bodyPr wrap="square" rtlCol="0">
            <a:spAutoFit/>
          </a:bodyPr>
          <a:lstStyle/>
          <a:p>
            <a:r>
              <a:rPr lang="ru-RU" sz="20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Аквагрим</a:t>
            </a:r>
            <a:r>
              <a:rPr lang="ru-RU"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это обезжиренные косметические краски на водной основе. По сути, </a:t>
            </a:r>
            <a:r>
              <a:rPr lang="ru-RU" sz="20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аквагрим</a:t>
            </a:r>
            <a:r>
              <a:rPr lang="ru-RU"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это симбиоз жирного (театрального) грима – как способа перевоплощения, акварельных красок (по способу нанесения) и обычной косметики (по качеству и безопасности, при использовании фирменного сертифицированного </a:t>
            </a:r>
            <a:r>
              <a:rPr lang="ru-RU" sz="20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аквагрима</a:t>
            </a:r>
            <a:r>
              <a:rPr lang="ru-RU" sz="20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p>
          <a:p>
            <a:r>
              <a:rPr lang="ru-RU" sz="2000" b="1" i="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Аквагрим</a:t>
            </a:r>
            <a:r>
              <a:rPr lang="ru-RU" sz="20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 прекрасная возможность занять детей на детском празднике, поскольку интересно не только тому, кого гримируют, но и всем остальным наблюдать за тем, как из обычных мазков и завитушек появляются удивительные образы персонажей и героев сказок.</a:t>
            </a:r>
          </a:p>
        </p:txBody>
      </p:sp>
      <p:pic>
        <p:nvPicPr>
          <p:cNvPr id="5123" name="Picture 3" descr="C:\Users\М.видео\Desktop\оформление\клипарты\маски\77522722_large_95be81650c27_1024x768.png"/>
          <p:cNvPicPr>
            <a:picLocks noChangeAspect="1" noChangeArrowheads="1"/>
          </p:cNvPicPr>
          <p:nvPr/>
        </p:nvPicPr>
        <p:blipFill>
          <a:blip r:embed="rId4" cstate="print"/>
          <a:srcRect/>
          <a:stretch>
            <a:fillRect/>
          </a:stretch>
        </p:blipFill>
        <p:spPr bwMode="auto">
          <a:xfrm rot="19575142">
            <a:off x="132249" y="-177304"/>
            <a:ext cx="2344423" cy="2355641"/>
          </a:xfrm>
          <a:prstGeom prst="rect">
            <a:avLst/>
          </a:prstGeom>
          <a:noFill/>
        </p:spPr>
      </p:pic>
    </p:spTree>
    <p:extLst>
      <p:ext uri="{BB962C8B-B14F-4D97-AF65-F5344CB8AC3E}">
        <p14:creationId xmlns:p14="http://schemas.microsoft.com/office/powerpoint/2010/main" val="423653431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4098" name="Picture 2" descr="C:\Users\М.видео\Desktop\работа\Ералаш\аквагрим\приложения\1-инструментарий\444286_83356.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251520" y="4581128"/>
            <a:ext cx="3542805" cy="2276872"/>
          </a:xfrm>
          <a:prstGeom prst="rect">
            <a:avLst/>
          </a:prstGeom>
          <a:noFill/>
        </p:spPr>
      </p:pic>
      <p:sp>
        <p:nvSpPr>
          <p:cNvPr id="7" name="Блок-схема: перфолента 6"/>
          <p:cNvSpPr/>
          <p:nvPr/>
        </p:nvSpPr>
        <p:spPr>
          <a:xfrm>
            <a:off x="251520" y="620688"/>
            <a:ext cx="7920880" cy="3960440"/>
          </a:xfrm>
          <a:prstGeom prst="flowChartPunchedTap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TextBox 7"/>
          <p:cNvSpPr txBox="1"/>
          <p:nvPr/>
        </p:nvSpPr>
        <p:spPr>
          <a:xfrm>
            <a:off x="395536" y="1052736"/>
            <a:ext cx="7416824" cy="3181712"/>
          </a:xfrm>
          <a:prstGeom prst="rect">
            <a:avLst/>
          </a:prstGeom>
          <a:noFill/>
        </p:spPr>
        <p:txBody>
          <a:bodyPr wrap="square" rtlCol="0">
            <a:prstTxWarp prst="textWave2">
              <a:avLst/>
            </a:prstTxWarp>
            <a:spAutoFit/>
          </a:bodyPr>
          <a:lstStyle/>
          <a:p>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Вам необходимо приобрести специальные краски на водной основе. </a:t>
            </a:r>
            <a:r>
              <a:rPr lang="ru-RU" sz="28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Аквагрим</a:t>
            </a:r>
            <a:r>
              <a:rPr lang="ru-RU" sz="28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бывает двух видов – в форме сухого, спрессованного порошка, внешне напоминающего акварельные краски и в жидком, уже разведенном виде.</a:t>
            </a:r>
          </a:p>
        </p:txBody>
      </p:sp>
      <p:sp>
        <p:nvSpPr>
          <p:cNvPr id="9" name="TextBox 8"/>
          <p:cNvSpPr txBox="1"/>
          <p:nvPr/>
        </p:nvSpPr>
        <p:spPr>
          <a:xfrm>
            <a:off x="1547664" y="260648"/>
            <a:ext cx="5832648" cy="769441"/>
          </a:xfrm>
          <a:prstGeom prst="rect">
            <a:avLst/>
          </a:prstGeom>
          <a:noFill/>
        </p:spPr>
        <p:txBody>
          <a:bodyPr wrap="square" rtlCol="0">
            <a:spAutoFit/>
          </a:bodyPr>
          <a:lstStyle/>
          <a:p>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Как сделать </a:t>
            </a:r>
            <a:r>
              <a:rPr lang="ru-RU" sz="4400" b="1"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аквагрим</a:t>
            </a:r>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 name="Picture 3" descr="C:\Users\М.видео\Desktop\работа\Ералаш\аквагрим\приложения\1-инструментарий\3.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6214492" y="4149080"/>
            <a:ext cx="2929508" cy="2929508"/>
          </a:xfrm>
          <a:prstGeom prst="rect">
            <a:avLst/>
          </a:prstGeom>
          <a:noFill/>
        </p:spPr>
      </p:pic>
      <p:sp>
        <p:nvSpPr>
          <p:cNvPr id="11" name="Рамка 10"/>
          <p:cNvSpPr/>
          <p:nvPr/>
        </p:nvSpPr>
        <p:spPr>
          <a:xfrm rot="20792718">
            <a:off x="3557417" y="4351102"/>
            <a:ext cx="3157818" cy="1554771"/>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
        <p:nvSpPr>
          <p:cNvPr id="12" name="TextBox 11"/>
          <p:cNvSpPr txBox="1"/>
          <p:nvPr/>
        </p:nvSpPr>
        <p:spPr>
          <a:xfrm rot="20807343">
            <a:off x="3657713" y="4594517"/>
            <a:ext cx="3024336" cy="1077218"/>
          </a:xfrm>
          <a:prstGeom prst="rect">
            <a:avLst/>
          </a:prstGeom>
          <a:noFill/>
        </p:spPr>
        <p:txBody>
          <a:bodyPr wrap="square" rtlCol="0">
            <a:spAutoFit/>
          </a:bodyPr>
          <a:lstStyle/>
          <a:p>
            <a:r>
              <a:rPr lang="ru-RU" sz="1600" b="1" i="1" dirty="0" err="1" smtClean="0">
                <a:solidFill>
                  <a:srgbClr val="FF0000"/>
                </a:solidFill>
              </a:rPr>
              <a:t>Аквагрим</a:t>
            </a:r>
            <a:r>
              <a:rPr lang="ru-RU" sz="1600" b="1" i="1" dirty="0" smtClean="0">
                <a:solidFill>
                  <a:srgbClr val="FF0000"/>
                </a:solidFill>
              </a:rPr>
              <a:t> – </a:t>
            </a:r>
            <a:r>
              <a:rPr lang="ru-RU" sz="1600" b="1" i="1" dirty="0" err="1" smtClean="0">
                <a:solidFill>
                  <a:srgbClr val="FF0000"/>
                </a:solidFill>
              </a:rPr>
              <a:t>гипоаллергеннен</a:t>
            </a:r>
            <a:r>
              <a:rPr lang="ru-RU" sz="1600" b="1" i="1" dirty="0" smtClean="0">
                <a:solidFill>
                  <a:srgbClr val="FF0000"/>
                </a:solidFill>
              </a:rPr>
              <a:t>, совершенно безопасен для детской кожи, он изготовлен из натуральных красителей.  </a:t>
            </a:r>
            <a:endParaRPr lang="ru-RU" sz="1600" b="1" i="1" dirty="0">
              <a:solidFill>
                <a:srgbClr val="FF0000"/>
              </a:solidFill>
            </a:endParaRPr>
          </a:p>
        </p:txBody>
      </p:sp>
    </p:spTree>
    <p:extLst>
      <p:ext uri="{BB962C8B-B14F-4D97-AF65-F5344CB8AC3E}">
        <p14:creationId xmlns:p14="http://schemas.microsoft.com/office/powerpoint/2010/main" val="13632276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9219" name="Picture 3" descr="C:\Users\М.видео\Desktop\оформление\клипарты\1319496126_kxy7vkzcp0wqyd8.jpeg"/>
          <p:cNvPicPr>
            <a:picLocks noChangeAspect="1" noChangeArrowheads="1"/>
          </p:cNvPicPr>
          <p:nvPr/>
        </p:nvPicPr>
        <p:blipFill>
          <a:blip r:embed="rId3" cstate="print">
            <a:clrChange>
              <a:clrFrom>
                <a:srgbClr val="FFFFFF"/>
              </a:clrFrom>
              <a:clrTo>
                <a:srgbClr val="FFFFFF">
                  <a:alpha val="0"/>
                </a:srgbClr>
              </a:clrTo>
            </a:clrChange>
          </a:blip>
          <a:srcRect l="15794" b="68574"/>
          <a:stretch>
            <a:fillRect/>
          </a:stretch>
        </p:blipFill>
        <p:spPr bwMode="auto">
          <a:xfrm>
            <a:off x="0" y="0"/>
            <a:ext cx="6228184" cy="1772816"/>
          </a:xfrm>
          <a:prstGeom prst="rect">
            <a:avLst/>
          </a:prstGeom>
          <a:noFill/>
        </p:spPr>
      </p:pic>
      <p:pic>
        <p:nvPicPr>
          <p:cNvPr id="9220" name="Picture 4" descr="C:\Users\М.видео\Desktop\оформление\клипарты\1319496126_kxy7vkzcp0wqyd8.jpeg"/>
          <p:cNvPicPr>
            <a:picLocks noChangeAspect="1" noChangeArrowheads="1"/>
          </p:cNvPicPr>
          <p:nvPr/>
        </p:nvPicPr>
        <p:blipFill>
          <a:blip r:embed="rId3" cstate="print">
            <a:clrChange>
              <a:clrFrom>
                <a:srgbClr val="FBFFFF"/>
              </a:clrFrom>
              <a:clrTo>
                <a:srgbClr val="FBFFFF">
                  <a:alpha val="0"/>
                </a:srgbClr>
              </a:clrTo>
            </a:clrChange>
          </a:blip>
          <a:srcRect l="50000" t="53257" b="37904"/>
          <a:stretch>
            <a:fillRect/>
          </a:stretch>
        </p:blipFill>
        <p:spPr bwMode="auto">
          <a:xfrm>
            <a:off x="5076056" y="0"/>
            <a:ext cx="4270623" cy="1196752"/>
          </a:xfrm>
          <a:prstGeom prst="rect">
            <a:avLst/>
          </a:prstGeom>
          <a:noFill/>
        </p:spPr>
      </p:pic>
      <p:sp>
        <p:nvSpPr>
          <p:cNvPr id="12" name="TextBox 11"/>
          <p:cNvSpPr txBox="1"/>
          <p:nvPr/>
        </p:nvSpPr>
        <p:spPr>
          <a:xfrm>
            <a:off x="215008" y="404664"/>
            <a:ext cx="8928992" cy="707886"/>
          </a:xfrm>
          <a:prstGeom prst="rect">
            <a:avLst/>
          </a:prstGeom>
          <a:noFill/>
        </p:spPr>
        <p:txBody>
          <a:bodyPr wrap="square" rtlCol="0">
            <a:spAutoFit/>
          </a:bodyPr>
          <a:lstStyle/>
          <a:p>
            <a:r>
              <a:rPr lang="ru-RU" sz="4000" b="1" i="1" cap="all" dirty="0" err="1" smtClean="0">
                <a:ln w="9000" cmpd="sng">
                  <a:solidFill>
                    <a:schemeClr val="bg1">
                      <a:lumMod val="8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Аквагрим</a:t>
            </a:r>
            <a:r>
              <a:rPr lang="ru-RU" sz="4000" b="1" i="1" cap="all" dirty="0" smtClean="0">
                <a:ln w="9000" cmpd="sng">
                  <a:solidFill>
                    <a:schemeClr val="bg1">
                      <a:lumMod val="8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своими руками (рецепт)</a:t>
            </a:r>
            <a:endParaRPr lang="ru-RU" sz="4000" b="1" i="1" cap="all" dirty="0">
              <a:ln w="9000" cmpd="sng">
                <a:solidFill>
                  <a:schemeClr val="bg1">
                    <a:lumMod val="85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ndParaRPr>
          </a:p>
        </p:txBody>
      </p:sp>
      <p:sp>
        <p:nvSpPr>
          <p:cNvPr id="14" name="TextBox 13"/>
          <p:cNvSpPr txBox="1"/>
          <p:nvPr/>
        </p:nvSpPr>
        <p:spPr>
          <a:xfrm>
            <a:off x="395536" y="1124744"/>
            <a:ext cx="8496944" cy="1754326"/>
          </a:xfrm>
          <a:prstGeom prst="rect">
            <a:avLst/>
          </a:prstGeom>
          <a:noFill/>
        </p:spPr>
        <p:txBody>
          <a:bodyPr wrap="square" rtlCol="0">
            <a:spAutoFit/>
          </a:bodyPr>
          <a:lstStyle/>
          <a:p>
            <a:r>
              <a:rPr lang="ru-RU" b="1" u="sng" dirty="0" smtClean="0">
                <a:solidFill>
                  <a:srgbClr val="002060"/>
                </a:solidFill>
              </a:rPr>
              <a:t>Вам понадобится:</a:t>
            </a:r>
          </a:p>
          <a:p>
            <a:r>
              <a:rPr lang="ru-RU" b="1" dirty="0" smtClean="0">
                <a:solidFill>
                  <a:srgbClr val="002060"/>
                </a:solidFill>
              </a:rPr>
              <a:t>- крахмал</a:t>
            </a:r>
          </a:p>
          <a:p>
            <a:r>
              <a:rPr lang="ru-RU" b="1" dirty="0" smtClean="0">
                <a:solidFill>
                  <a:srgbClr val="002060"/>
                </a:solidFill>
              </a:rPr>
              <a:t>- увлажняющий крем (можно использовать крем, подходящий для чувствительной детской кожи (самый простой)</a:t>
            </a:r>
          </a:p>
          <a:p>
            <a:r>
              <a:rPr lang="ru-RU" b="1" dirty="0" smtClean="0">
                <a:solidFill>
                  <a:srgbClr val="002060"/>
                </a:solidFill>
              </a:rPr>
              <a:t>- пищевой краситель</a:t>
            </a:r>
          </a:p>
          <a:p>
            <a:endParaRPr lang="ru-RU" dirty="0"/>
          </a:p>
        </p:txBody>
      </p:sp>
      <p:pic>
        <p:nvPicPr>
          <p:cNvPr id="9225" name="Picture 9" descr="C:\Users\М.видео\Desktop\оформление\клипарты\handwriting-ink-vector-material_34-27232.jpg"/>
          <p:cNvPicPr>
            <a:picLocks noChangeAspect="1" noChangeArrowheads="1"/>
          </p:cNvPicPr>
          <p:nvPr/>
        </p:nvPicPr>
        <p:blipFill>
          <a:blip r:embed="rId4" cstate="print">
            <a:clrChange>
              <a:clrFrom>
                <a:srgbClr val="FFFFFF"/>
              </a:clrFrom>
              <a:clrTo>
                <a:srgbClr val="FFFFFF">
                  <a:alpha val="0"/>
                </a:srgbClr>
              </a:clrTo>
            </a:clrChange>
          </a:blip>
          <a:srcRect l="74153" t="20974" r="4109" b="53958"/>
          <a:stretch>
            <a:fillRect/>
          </a:stretch>
        </p:blipFill>
        <p:spPr bwMode="auto">
          <a:xfrm>
            <a:off x="395536" y="3717032"/>
            <a:ext cx="1296144" cy="1368152"/>
          </a:xfrm>
          <a:prstGeom prst="rect">
            <a:avLst/>
          </a:prstGeom>
          <a:noFill/>
        </p:spPr>
      </p:pic>
      <p:pic>
        <p:nvPicPr>
          <p:cNvPr id="9224" name="Picture 8" descr="C:\Users\М.видео\Desktop\оформление\клипарты\handwriting-ink-vector-material_34-27232.jpg"/>
          <p:cNvPicPr>
            <a:picLocks noChangeAspect="1" noChangeArrowheads="1"/>
          </p:cNvPicPr>
          <p:nvPr/>
        </p:nvPicPr>
        <p:blipFill>
          <a:blip r:embed="rId4" cstate="print">
            <a:clrChange>
              <a:clrFrom>
                <a:srgbClr val="FFFFFF"/>
              </a:clrFrom>
              <a:clrTo>
                <a:srgbClr val="FFFFFF">
                  <a:alpha val="0"/>
                </a:srgbClr>
              </a:clrTo>
            </a:clrChange>
          </a:blip>
          <a:srcRect l="18601" t="19655" r="46377" b="65832"/>
          <a:stretch>
            <a:fillRect/>
          </a:stretch>
        </p:blipFill>
        <p:spPr bwMode="auto">
          <a:xfrm rot="20046004">
            <a:off x="-155856" y="2758604"/>
            <a:ext cx="2088232" cy="922862"/>
          </a:xfrm>
          <a:prstGeom prst="rect">
            <a:avLst/>
          </a:prstGeom>
          <a:noFill/>
        </p:spPr>
      </p:pic>
      <p:sp>
        <p:nvSpPr>
          <p:cNvPr id="21" name="TextBox 20"/>
          <p:cNvSpPr txBox="1"/>
          <p:nvPr/>
        </p:nvSpPr>
        <p:spPr>
          <a:xfrm>
            <a:off x="971600" y="4077072"/>
            <a:ext cx="8424936" cy="830997"/>
          </a:xfrm>
          <a:prstGeom prst="rect">
            <a:avLst/>
          </a:prstGeom>
          <a:noFill/>
        </p:spPr>
        <p:txBody>
          <a:bodyPr wrap="square" rtlCol="0">
            <a:spAutoFit/>
          </a:bodyPr>
          <a:lstStyle/>
          <a:p>
            <a:r>
              <a:rPr lang="ru-RU" sz="1600" i="1" dirty="0" smtClean="0">
                <a:ln w="18415" cmpd="sng">
                  <a:solidFill>
                    <a:srgbClr val="002060"/>
                  </a:solidFill>
                  <a:prstDash val="solid"/>
                </a:ln>
                <a:solidFill>
                  <a:srgbClr val="002060"/>
                </a:solidFill>
                <a:effectLst>
                  <a:outerShdw blurRad="63500" dir="3600000" algn="tl" rotWithShape="0">
                    <a:srgbClr val="000000">
                      <a:alpha val="70000"/>
                    </a:srgbClr>
                  </a:outerShdw>
                </a:effectLst>
              </a:rPr>
              <a:t>Шаг 2     </a:t>
            </a:r>
            <a:r>
              <a:rPr lang="ru-RU" sz="1600" i="1" dirty="0" smtClean="0">
                <a:ln w="18415" cmpd="sng">
                  <a:solidFill>
                    <a:srgbClr val="002060"/>
                  </a:solidFill>
                  <a:prstDash val="solid"/>
                </a:ln>
                <a:solidFill>
                  <a:srgbClr val="002060"/>
                </a:solidFill>
              </a:rPr>
              <a:t>Хорошо перемешайте ингредиенты. Добавляйте по одой капле красителя и размешивайте. Таким образом, по 1 капле добавляйте краситель пока не получите требуемый цвет. Наносите краску маленькой кисточкой, или косметической кистью.</a:t>
            </a:r>
          </a:p>
        </p:txBody>
      </p:sp>
      <p:sp>
        <p:nvSpPr>
          <p:cNvPr id="25" name="TextBox 24"/>
          <p:cNvSpPr txBox="1"/>
          <p:nvPr/>
        </p:nvSpPr>
        <p:spPr>
          <a:xfrm>
            <a:off x="1007096" y="2852936"/>
            <a:ext cx="8136904" cy="830997"/>
          </a:xfrm>
          <a:prstGeom prst="rect">
            <a:avLst/>
          </a:prstGeom>
          <a:noFill/>
        </p:spPr>
        <p:txBody>
          <a:bodyPr wrap="square" rtlCol="0">
            <a:spAutoFit/>
          </a:bodyPr>
          <a:lstStyle/>
          <a:p>
            <a:r>
              <a:rPr lang="ru-RU" sz="1600" dirty="0" smtClean="0">
                <a:ln w="18415" cmpd="sng">
                  <a:solidFill>
                    <a:srgbClr val="002060"/>
                  </a:solidFill>
                  <a:prstDash val="solid"/>
                </a:ln>
                <a:solidFill>
                  <a:srgbClr val="002060"/>
                </a:solidFill>
              </a:rPr>
              <a:t>Шаг 1       </a:t>
            </a:r>
            <a:r>
              <a:rPr lang="ru-RU" sz="1600" i="1" dirty="0" smtClean="0">
                <a:ln w="18415" cmpd="sng">
                  <a:solidFill>
                    <a:srgbClr val="002060"/>
                  </a:solidFill>
                  <a:prstDash val="solid"/>
                </a:ln>
                <a:solidFill>
                  <a:srgbClr val="002060"/>
                </a:solidFill>
              </a:rPr>
              <a:t>В небольшой стеклянный стакан или одноразовый стаканчик положите три столовых ложки  крахмала,  1 чайную ложку воды, 1 чайных ложки крема. Приготовьте пищевой краситель необходимого цвета.</a:t>
            </a:r>
          </a:p>
        </p:txBody>
      </p:sp>
      <p:pic>
        <p:nvPicPr>
          <p:cNvPr id="9226" name="Picture 10" descr="C:\Users\М.видео\Desktop\оформление\клипарты\handwriting-ink-vector-material_34-27232.jpg"/>
          <p:cNvPicPr>
            <a:picLocks noChangeAspect="1" noChangeArrowheads="1"/>
          </p:cNvPicPr>
          <p:nvPr/>
        </p:nvPicPr>
        <p:blipFill>
          <a:blip r:embed="rId4" cstate="print">
            <a:clrChange>
              <a:clrFrom>
                <a:srgbClr val="FFFFFF"/>
              </a:clrFrom>
              <a:clrTo>
                <a:srgbClr val="FFFFFF">
                  <a:alpha val="0"/>
                </a:srgbClr>
              </a:clrTo>
            </a:clrChange>
          </a:blip>
          <a:srcRect l="70530" t="68471" b="17016"/>
          <a:stretch>
            <a:fillRect/>
          </a:stretch>
        </p:blipFill>
        <p:spPr bwMode="auto">
          <a:xfrm rot="20676171">
            <a:off x="101161" y="5012488"/>
            <a:ext cx="1757189" cy="999557"/>
          </a:xfrm>
          <a:prstGeom prst="rect">
            <a:avLst/>
          </a:prstGeom>
          <a:noFill/>
        </p:spPr>
      </p:pic>
      <p:sp>
        <p:nvSpPr>
          <p:cNvPr id="27" name="TextBox 26"/>
          <p:cNvSpPr txBox="1"/>
          <p:nvPr/>
        </p:nvSpPr>
        <p:spPr>
          <a:xfrm>
            <a:off x="1007096" y="5301208"/>
            <a:ext cx="8136904" cy="1077218"/>
          </a:xfrm>
          <a:prstGeom prst="rect">
            <a:avLst/>
          </a:prstGeom>
          <a:noFill/>
        </p:spPr>
        <p:txBody>
          <a:bodyPr wrap="square" rtlCol="0">
            <a:spAutoFit/>
          </a:bodyPr>
          <a:lstStyle/>
          <a:p>
            <a:r>
              <a:rPr lang="ru-RU" sz="1600" i="1" dirty="0" smtClean="0">
                <a:ln w="18415" cmpd="sng">
                  <a:solidFill>
                    <a:srgbClr val="002060"/>
                  </a:solidFill>
                  <a:prstDash val="solid"/>
                </a:ln>
                <a:solidFill>
                  <a:srgbClr val="002060"/>
                </a:solidFill>
              </a:rPr>
              <a:t>Шаг 3      Чтобы сделать черную краску, можно поджечь кончик пробки от бутылки (натурального пробкового дерева) Пусть пробка подсохнет, соскребите огарок, и насыпьте его в отдельную чашку.  Кисточку окуните в воду, а затем обмакните в пробковый порошок.</a:t>
            </a:r>
            <a:endParaRPr lang="ru-RU" sz="1600" i="1" dirty="0">
              <a:ln w="18415" cmpd="sng">
                <a:solidFill>
                  <a:srgbClr val="002060"/>
                </a:solidFill>
                <a:prstDash val="solid"/>
              </a:ln>
              <a:solidFill>
                <a:srgbClr val="002060"/>
              </a:solidFill>
            </a:endParaRPr>
          </a:p>
        </p:txBody>
      </p:sp>
    </p:spTree>
    <p:extLst>
      <p:ext uri="{BB962C8B-B14F-4D97-AF65-F5344CB8AC3E}">
        <p14:creationId xmlns:p14="http://schemas.microsoft.com/office/powerpoint/2010/main" val="108538980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2051" name="Picture 3" descr="C:\Users\М.видео\Desktop\работа\Ералаш\аквагрим\приложения\1-инструментарий\5.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073881" y="3717032"/>
            <a:ext cx="4070119" cy="2708920"/>
          </a:xfrm>
          <a:prstGeom prst="rect">
            <a:avLst/>
          </a:prstGeom>
          <a:noFill/>
        </p:spPr>
      </p:pic>
      <p:pic>
        <p:nvPicPr>
          <p:cNvPr id="2052" name="Picture 4" descr="C:\Users\М.видео\Desktop\работа\Ералаш\аквагрим\приложения\1-инструментарий\6.jpg"/>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rot="20173353">
            <a:off x="37964" y="-168933"/>
            <a:ext cx="2730196" cy="2730196"/>
          </a:xfrm>
          <a:prstGeom prst="rect">
            <a:avLst/>
          </a:prstGeom>
          <a:noFill/>
        </p:spPr>
      </p:pic>
      <p:pic>
        <p:nvPicPr>
          <p:cNvPr id="2053" name="Picture 5" descr="C:\Users\М.видео\Desktop\работа\Ералаш\аквагрим\приложения\1-инструментарий\4.jpg"/>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156176" y="0"/>
            <a:ext cx="2987824" cy="2599407"/>
          </a:xfrm>
          <a:prstGeom prst="rect">
            <a:avLst/>
          </a:prstGeom>
          <a:noFill/>
        </p:spPr>
      </p:pic>
      <p:sp>
        <p:nvSpPr>
          <p:cNvPr id="10" name="TextBox 9"/>
          <p:cNvSpPr txBox="1"/>
          <p:nvPr/>
        </p:nvSpPr>
        <p:spPr>
          <a:xfrm>
            <a:off x="1979712" y="1340768"/>
            <a:ext cx="5904656" cy="2246769"/>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Грим можно приобрести в специализированных профессиональных магазинах. Палитра </a:t>
            </a:r>
            <a:r>
              <a:rPr lang="ru-RU"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аквагрима</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бывает от 6 до 12 цветов. </a:t>
            </a:r>
            <a:endParaRPr lang="ru-RU" sz="2800" b="1" i="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11" name="TextBox 10"/>
          <p:cNvSpPr txBox="1"/>
          <p:nvPr/>
        </p:nvSpPr>
        <p:spPr>
          <a:xfrm>
            <a:off x="179512" y="4180344"/>
            <a:ext cx="6408712" cy="2677656"/>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Также можно использовать жирный грим, на основе кремов и масел, но он более плотный и кожа ребенка под ним плохо дышит, он быстрее чем </a:t>
            </a:r>
            <a:r>
              <a:rPr lang="ru-RU" sz="2800" b="1" i="1" spc="50" dirty="0" err="1"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аквагрим</a:t>
            </a:r>
            <a:r>
              <a:rPr lang="ru-RU" sz="2800" b="1" i="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начинает течь и хуже смывается.</a:t>
            </a:r>
          </a:p>
        </p:txBody>
      </p:sp>
    </p:spTree>
    <p:extLst>
      <p:ext uri="{BB962C8B-B14F-4D97-AF65-F5344CB8AC3E}">
        <p14:creationId xmlns:p14="http://schemas.microsoft.com/office/powerpoint/2010/main" val="17507433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7170" name="Picture 2" descr="C:\Users\М.видео\Desktop\работа\Ералаш\аквагрим\приложения\1-инструментарий\7.jpg"/>
          <p:cNvPicPr>
            <a:picLocks noChangeAspect="1" noChangeArrowheads="1"/>
          </p:cNvPicPr>
          <p:nvPr/>
        </p:nvPicPr>
        <p:blipFill>
          <a:blip r:embed="rId3" cstate="print"/>
          <a:srcRect/>
          <a:stretch>
            <a:fillRect/>
          </a:stretch>
        </p:blipFill>
        <p:spPr bwMode="auto">
          <a:xfrm>
            <a:off x="2915816" y="548680"/>
            <a:ext cx="4921870" cy="3595812"/>
          </a:xfrm>
          <a:prstGeom prst="rect">
            <a:avLst/>
          </a:prstGeom>
          <a:ln>
            <a:noFill/>
          </a:ln>
          <a:effectLst>
            <a:softEdge rad="112500"/>
          </a:effectLst>
        </p:spPr>
      </p:pic>
      <p:sp>
        <p:nvSpPr>
          <p:cNvPr id="6" name="TextBox 5"/>
          <p:cNvSpPr txBox="1"/>
          <p:nvPr/>
        </p:nvSpPr>
        <p:spPr>
          <a:xfrm>
            <a:off x="179512" y="404664"/>
            <a:ext cx="2736304" cy="3785652"/>
          </a:xfrm>
          <a:prstGeom prst="rect">
            <a:avLst/>
          </a:prstGeom>
          <a:noFill/>
        </p:spPr>
        <p:txBody>
          <a:bodyPr wrap="square" rtlCol="0">
            <a:spAutoFit/>
          </a:bodyPr>
          <a:lstStyle/>
          <a:p>
            <a:r>
              <a:rPr lang="ru-RU" sz="2400" b="1" i="1" u="sng" dirty="0" smtClean="0">
                <a:solidFill>
                  <a:srgbClr val="C00000"/>
                </a:solidFill>
              </a:rPr>
              <a:t>Жидкий каучуковый клей </a:t>
            </a:r>
            <a:r>
              <a:rPr lang="ru-RU" sz="2400" b="1" i="1" dirty="0" smtClean="0">
                <a:solidFill>
                  <a:srgbClr val="C00000"/>
                </a:solidFill>
              </a:rPr>
              <a:t>используется для фальшивых шрамов и бородавок. Каучуковый клей можно купить в хозяйственных магазинах. </a:t>
            </a:r>
            <a:endParaRPr lang="ru-RU" sz="2400" b="1" i="1" dirty="0">
              <a:solidFill>
                <a:srgbClr val="C00000"/>
              </a:solidFill>
            </a:endParaRPr>
          </a:p>
        </p:txBody>
      </p:sp>
      <p:sp>
        <p:nvSpPr>
          <p:cNvPr id="7" name="TextBox 6"/>
          <p:cNvSpPr txBox="1"/>
          <p:nvPr/>
        </p:nvSpPr>
        <p:spPr>
          <a:xfrm>
            <a:off x="2699792" y="4180344"/>
            <a:ext cx="6444208" cy="2677656"/>
          </a:xfrm>
          <a:prstGeom prst="rect">
            <a:avLst/>
          </a:prstGeom>
          <a:noFill/>
        </p:spPr>
        <p:txBody>
          <a:bodyPr wrap="square" rtlCol="0">
            <a:spAutoFit/>
          </a:bodyPr>
          <a:lstStyle/>
          <a:p>
            <a:r>
              <a:rPr lang="ru-RU" sz="2400" b="1" i="1" u="sng" dirty="0" smtClean="0">
                <a:solidFill>
                  <a:schemeClr val="accent4">
                    <a:lumMod val="50000"/>
                  </a:schemeClr>
                </a:solidFill>
              </a:rPr>
              <a:t>Воск для кожи «Дерма» </a:t>
            </a:r>
            <a:r>
              <a:rPr lang="ru-RU" sz="2400" b="1" i="1" dirty="0" smtClean="0">
                <a:solidFill>
                  <a:schemeClr val="accent4">
                    <a:lumMod val="50000"/>
                  </a:schemeClr>
                </a:solidFill>
              </a:rPr>
              <a:t>- это специальный сорт воска, который используется для изготовления накладных носов и подбородков. Его обычно продают в отделах театральной косметики. Чтобы воск не был слишком липким, в него добавляют косметическое масло.</a:t>
            </a:r>
            <a:endParaRPr lang="ru-RU" sz="2400" b="1" i="1" dirty="0">
              <a:solidFill>
                <a:schemeClr val="accent4">
                  <a:lumMod val="50000"/>
                </a:schemeClr>
              </a:solidFill>
            </a:endParaRPr>
          </a:p>
        </p:txBody>
      </p:sp>
    </p:spTree>
    <p:extLst>
      <p:ext uri="{BB962C8B-B14F-4D97-AF65-F5344CB8AC3E}">
        <p14:creationId xmlns:p14="http://schemas.microsoft.com/office/powerpoint/2010/main" val="282312015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8194" name="Picture 2" descr="C:\Users\М.видео\Desktop\работа\Ералаш\аквагрим\приложения\1-инструментарий\2.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0" y="2924944"/>
            <a:ext cx="4509120" cy="3717032"/>
          </a:xfrm>
          <a:prstGeom prst="rect">
            <a:avLst/>
          </a:prstGeom>
          <a:noFill/>
        </p:spPr>
      </p:pic>
      <p:pic>
        <p:nvPicPr>
          <p:cNvPr id="8195" name="Picture 3" descr="C:\Users\М.видео\Desktop\работа\Ералаш\аквагрим\приложения\1-инструментарий\pr_img_c86744df007c228.jpg"/>
          <p:cNvPicPr>
            <a:picLocks noChangeAspect="1" noChangeArrowheads="1"/>
          </p:cNvPicPr>
          <p:nvPr/>
        </p:nvPicPr>
        <p:blipFill>
          <a:blip r:embed="rId4" cstate="print">
            <a:clrChange>
              <a:clrFrom>
                <a:srgbClr val="FEFEFE"/>
              </a:clrFrom>
              <a:clrTo>
                <a:srgbClr val="FEFEFE">
                  <a:alpha val="0"/>
                </a:srgbClr>
              </a:clrTo>
            </a:clrChange>
          </a:blip>
          <a:srcRect/>
          <a:stretch>
            <a:fillRect/>
          </a:stretch>
        </p:blipFill>
        <p:spPr bwMode="auto">
          <a:xfrm>
            <a:off x="4932041" y="2924944"/>
            <a:ext cx="4211960" cy="3720934"/>
          </a:xfrm>
          <a:prstGeom prst="rect">
            <a:avLst/>
          </a:prstGeom>
          <a:noFill/>
        </p:spPr>
      </p:pic>
      <p:sp>
        <p:nvSpPr>
          <p:cNvPr id="9" name="Выноска-облако 8"/>
          <p:cNvSpPr/>
          <p:nvPr/>
        </p:nvSpPr>
        <p:spPr>
          <a:xfrm>
            <a:off x="4499992" y="188640"/>
            <a:ext cx="4464496" cy="2420888"/>
          </a:xfrm>
          <a:prstGeom prst="cloudCallout">
            <a:avLst>
              <a:gd name="adj1" fmla="val 24368"/>
              <a:gd name="adj2" fmla="val 73571"/>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TextBox 9"/>
          <p:cNvSpPr txBox="1"/>
          <p:nvPr/>
        </p:nvSpPr>
        <p:spPr>
          <a:xfrm>
            <a:off x="5076056" y="476672"/>
            <a:ext cx="3600400" cy="1754326"/>
          </a:xfrm>
          <a:prstGeom prst="rect">
            <a:avLst/>
          </a:prstGeom>
          <a:noFill/>
        </p:spPr>
        <p:txBody>
          <a:bodyPr wrap="square" rtlCol="0">
            <a:spAutoFit/>
          </a:bodyPr>
          <a:lstStyle/>
          <a:p>
            <a:r>
              <a:rPr lang="ru-RU" b="1" i="1" dirty="0" smtClean="0">
                <a:solidFill>
                  <a:schemeClr val="accent4">
                    <a:lumMod val="75000"/>
                  </a:schemeClr>
                </a:solidFill>
              </a:rPr>
              <a:t>Для декорации праздничного грима можно использовать гель с блестками, мелки для лица, различные стразы, готовые трафареты для изящных рисунков.</a:t>
            </a:r>
            <a:endParaRPr lang="ru-RU" b="1" i="1" dirty="0">
              <a:solidFill>
                <a:schemeClr val="accent4">
                  <a:lumMod val="75000"/>
                </a:schemeClr>
              </a:solidFill>
            </a:endParaRPr>
          </a:p>
        </p:txBody>
      </p:sp>
      <p:sp>
        <p:nvSpPr>
          <p:cNvPr id="11" name="Выноска-облако 10"/>
          <p:cNvSpPr/>
          <p:nvPr/>
        </p:nvSpPr>
        <p:spPr>
          <a:xfrm rot="21277905">
            <a:off x="125300" y="31108"/>
            <a:ext cx="4464496" cy="2887897"/>
          </a:xfrm>
          <a:prstGeom prst="cloudCallout">
            <a:avLst>
              <a:gd name="adj1" fmla="val -1265"/>
              <a:gd name="adj2" fmla="val 69298"/>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TextBox 11"/>
          <p:cNvSpPr txBox="1"/>
          <p:nvPr/>
        </p:nvSpPr>
        <p:spPr>
          <a:xfrm rot="21323836">
            <a:off x="542540" y="546613"/>
            <a:ext cx="4034967" cy="2031325"/>
          </a:xfrm>
          <a:prstGeom prst="rect">
            <a:avLst/>
          </a:prstGeom>
          <a:noFill/>
        </p:spPr>
        <p:txBody>
          <a:bodyPr wrap="square" rtlCol="0">
            <a:spAutoFit/>
          </a:bodyPr>
          <a:lstStyle/>
          <a:p>
            <a:r>
              <a:rPr lang="ru-RU" b="1" i="1" dirty="0">
                <a:solidFill>
                  <a:schemeClr val="accent4">
                    <a:lumMod val="75000"/>
                  </a:schemeClr>
                </a:solidFill>
              </a:rPr>
              <a:t>Карандашами для детского грима </a:t>
            </a:r>
            <a:r>
              <a:rPr lang="ru-RU" b="1" i="1" dirty="0" smtClean="0">
                <a:solidFill>
                  <a:schemeClr val="accent4">
                    <a:lumMod val="75000"/>
                  </a:schemeClr>
                </a:solidFill>
              </a:rPr>
              <a:t>легко </a:t>
            </a:r>
            <a:r>
              <a:rPr lang="ru-RU" b="1" i="1" dirty="0">
                <a:solidFill>
                  <a:schemeClr val="accent4">
                    <a:lumMod val="75000"/>
                  </a:schemeClr>
                </a:solidFill>
              </a:rPr>
              <a:t>сделать рисунок на теле ребенка для его перевоплощения в любой образ на детском празднике и дома. Детям также нравится самим рисовать на своем лице и руках.</a:t>
            </a:r>
          </a:p>
        </p:txBody>
      </p:sp>
    </p:spTree>
    <p:extLst>
      <p:ext uri="{BB962C8B-B14F-4D97-AF65-F5344CB8AC3E}">
        <p14:creationId xmlns:p14="http://schemas.microsoft.com/office/powerpoint/2010/main" val="31011130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pic>
        <p:nvPicPr>
          <p:cNvPr id="3075" name="Picture 3" descr="C:\Users\М.видео\Desktop\оформление\клипарты\1265007549_0lik.ru_sbptajivqa02g41.jpeg"/>
          <p:cNvPicPr>
            <a:picLocks noChangeAspect="1" noChangeArrowheads="1"/>
          </p:cNvPicPr>
          <p:nvPr/>
        </p:nvPicPr>
        <p:blipFill>
          <a:blip r:embed="rId3" cstate="print">
            <a:clrChange>
              <a:clrFrom>
                <a:srgbClr val="FFFFFF"/>
              </a:clrFrom>
              <a:clrTo>
                <a:srgbClr val="FFFFFF">
                  <a:alpha val="0"/>
                </a:srgbClr>
              </a:clrTo>
            </a:clrChange>
          </a:blip>
          <a:srcRect b="6066"/>
          <a:stretch>
            <a:fillRect/>
          </a:stretch>
        </p:blipFill>
        <p:spPr bwMode="auto">
          <a:xfrm>
            <a:off x="3734080" y="980728"/>
            <a:ext cx="5409920" cy="4797152"/>
          </a:xfrm>
          <a:prstGeom prst="rect">
            <a:avLst/>
          </a:prstGeom>
          <a:noFill/>
        </p:spPr>
      </p:pic>
      <p:sp>
        <p:nvSpPr>
          <p:cNvPr id="6" name="TextBox 5"/>
          <p:cNvSpPr txBox="1"/>
          <p:nvPr/>
        </p:nvSpPr>
        <p:spPr>
          <a:xfrm>
            <a:off x="179512" y="271582"/>
            <a:ext cx="4752528" cy="6586418"/>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r>
              <a:rPr lang="ru-RU" sz="2400" b="1" i="1" dirty="0" smtClean="0">
                <a:ln w="11430"/>
                <a:solidFill>
                  <a:srgbClr val="C00000"/>
                </a:solidFill>
                <a:effectLst>
                  <a:outerShdw blurRad="50800" dist="39000" dir="5460000" algn="tl">
                    <a:srgbClr val="000000">
                      <a:alpha val="38000"/>
                    </a:srgbClr>
                  </a:outerShdw>
                </a:effectLst>
              </a:rPr>
              <a:t>Вам </a:t>
            </a:r>
            <a:r>
              <a:rPr lang="ru-RU" sz="2400" b="1" i="1" dirty="0">
                <a:ln w="11430"/>
                <a:solidFill>
                  <a:srgbClr val="C00000"/>
                </a:solidFill>
                <a:effectLst>
                  <a:outerShdw blurRad="50800" dist="39000" dir="5460000" algn="tl">
                    <a:srgbClr val="000000">
                      <a:alpha val="38000"/>
                    </a:srgbClr>
                  </a:outerShdw>
                </a:effectLst>
              </a:rPr>
              <a:t>потребуется набор </a:t>
            </a:r>
            <a:r>
              <a:rPr lang="ru-RU" sz="2400" b="1" i="1" dirty="0" err="1">
                <a:ln w="11430"/>
                <a:solidFill>
                  <a:srgbClr val="C00000"/>
                </a:solidFill>
                <a:effectLst>
                  <a:outerShdw blurRad="50800" dist="39000" dir="5460000" algn="tl">
                    <a:srgbClr val="000000">
                      <a:alpha val="38000"/>
                    </a:srgbClr>
                  </a:outerShdw>
                </a:effectLst>
              </a:rPr>
              <a:t>спонжей</a:t>
            </a:r>
            <a:r>
              <a:rPr lang="ru-RU" sz="2400" b="1" i="1" dirty="0">
                <a:ln w="11430"/>
                <a:solidFill>
                  <a:srgbClr val="C00000"/>
                </a:solidFill>
                <a:effectLst>
                  <a:outerShdw blurRad="50800" dist="39000" dir="5460000" algn="tl">
                    <a:srgbClr val="000000">
                      <a:alpha val="38000"/>
                    </a:srgbClr>
                  </a:outerShdw>
                </a:effectLst>
              </a:rPr>
              <a:t> – губок для нанесения тона на лицо модели и кисточки для рисования. Можно воспользоваться кисточками из натуральных волос для акварели или гуаши разных размеров. Вам </a:t>
            </a:r>
            <a:r>
              <a:rPr lang="ru-RU" sz="2400" b="1" i="1" dirty="0" smtClean="0">
                <a:ln w="11430"/>
                <a:solidFill>
                  <a:srgbClr val="C00000"/>
                </a:solidFill>
                <a:effectLst>
                  <a:outerShdw blurRad="50800" dist="39000" dir="5460000" algn="tl">
                    <a:srgbClr val="000000">
                      <a:alpha val="38000"/>
                    </a:srgbClr>
                  </a:outerShdw>
                </a:effectLst>
              </a:rPr>
              <a:t>потребуется </a:t>
            </a:r>
            <a:r>
              <a:rPr lang="ru-RU" sz="2400" b="1" i="1" dirty="0" err="1" smtClean="0">
                <a:ln w="11430"/>
                <a:solidFill>
                  <a:srgbClr val="C00000"/>
                </a:solidFill>
                <a:effectLst>
                  <a:outerShdw blurRad="50800" dist="39000" dir="5460000" algn="tl">
                    <a:srgbClr val="000000">
                      <a:alpha val="38000"/>
                    </a:srgbClr>
                  </a:outerShdw>
                </a:effectLst>
              </a:rPr>
              <a:t>ттонкая</a:t>
            </a:r>
            <a:r>
              <a:rPr lang="ru-RU" sz="2400" b="1" i="1" dirty="0">
                <a:ln w="11430"/>
                <a:solidFill>
                  <a:srgbClr val="C00000"/>
                </a:solidFill>
                <a:effectLst>
                  <a:outerShdw blurRad="50800" dist="39000" dir="5460000" algn="tl">
                    <a:srgbClr val="000000">
                      <a:alpha val="38000"/>
                    </a:srgbClr>
                  </a:outerShdw>
                </a:effectLst>
              </a:rPr>
              <a:t>, заостренная кисть для прорисовки мелких элементов, и толстая кисть с плоским концом, их нужно как минимум </a:t>
            </a:r>
            <a:r>
              <a:rPr lang="ru-RU" sz="2400" b="1" i="1" dirty="0" smtClean="0">
                <a:ln w="11430"/>
                <a:solidFill>
                  <a:srgbClr val="C00000"/>
                </a:solidFill>
                <a:effectLst>
                  <a:outerShdw blurRad="50800" dist="39000" dir="5460000" algn="tl">
                    <a:srgbClr val="000000">
                      <a:alpha val="38000"/>
                    </a:srgbClr>
                  </a:outerShdw>
                </a:effectLst>
              </a:rPr>
              <a:t>две, а также п</a:t>
            </a:r>
            <a:r>
              <a:rPr lang="ru-RU" sz="2400" b="1" dirty="0" smtClean="0">
                <a:ln w="11430"/>
                <a:solidFill>
                  <a:srgbClr val="C00000"/>
                </a:solidFill>
                <a:effectLst>
                  <a:outerShdw blurRad="50800" dist="39000" dir="5460000" algn="tl">
                    <a:srgbClr val="000000">
                      <a:alpha val="38000"/>
                    </a:srgbClr>
                  </a:outerShdw>
                </a:effectLst>
              </a:rPr>
              <a:t>уховку, две-три губки, ленту, чтобы убирать волосы со лба, блеск, пудру с блестками, вазелин, вату или ватные палочки, салфетки.</a:t>
            </a:r>
          </a:p>
          <a:p>
            <a:endParaRPr lang="ru-RU" sz="1400" b="1" i="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endParaRPr>
          </a:p>
        </p:txBody>
      </p:sp>
    </p:spTree>
    <p:extLst>
      <p:ext uri="{BB962C8B-B14F-4D97-AF65-F5344CB8AC3E}">
        <p14:creationId xmlns:p14="http://schemas.microsoft.com/office/powerpoint/2010/main" val="325925963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6" name="TextBox 5"/>
          <p:cNvSpPr txBox="1"/>
          <p:nvPr/>
        </p:nvSpPr>
        <p:spPr>
          <a:xfrm>
            <a:off x="2123728" y="260648"/>
            <a:ext cx="5400600" cy="830997"/>
          </a:xfrm>
          <a:prstGeom prst="rect">
            <a:avLst/>
          </a:prstGeom>
          <a:noFill/>
        </p:spPr>
        <p:txBody>
          <a:bodyPr wrap="square" rtlCol="0">
            <a:spAutoFit/>
          </a:bodyPr>
          <a:lstStyle/>
          <a:p>
            <a:r>
              <a:rPr lang="ru-RU" sz="48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Снятие грима </a:t>
            </a:r>
            <a:endParaRPr lang="ru-RU" sz="4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7" name="TextBox 6"/>
          <p:cNvSpPr txBox="1"/>
          <p:nvPr/>
        </p:nvSpPr>
        <p:spPr>
          <a:xfrm>
            <a:off x="323528" y="1700808"/>
            <a:ext cx="5112568" cy="4832092"/>
          </a:xfrm>
          <a:prstGeom prst="rect">
            <a:avLst/>
          </a:prstGeom>
          <a:noFill/>
        </p:spPr>
        <p:txBody>
          <a:bodyPr wrap="square" rtlCol="0">
            <a:spAutoFit/>
          </a:bodyPr>
          <a:lstStyle/>
          <a:p>
            <a:r>
              <a:rPr lang="ru-RU" sz="2800" b="1" i="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Грим на водной основе легко смывается мягким мылом и водой. Грим на основе кремов и масел смывается с помощью специальных средств. Чтобы удалить блестки с лица, отрежьте кусочек скотча, наложите на блестки. Слегка надавите и снимите. Блестки прилипнут к скотчу.</a:t>
            </a:r>
            <a:endParaRPr lang="ru-RU" sz="2800" b="1" i="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10243" name="Picture 3" descr="C:\Users\М.видео\Desktop\оформление\клипарты\мыльные пузыри\3107534-blue-bubbles.jpg"/>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6156176" y="908720"/>
            <a:ext cx="2676335" cy="2439442"/>
          </a:xfrm>
          <a:prstGeom prst="rect">
            <a:avLst/>
          </a:prstGeom>
          <a:noFill/>
        </p:spPr>
      </p:pic>
      <p:pic>
        <p:nvPicPr>
          <p:cNvPr id="10242" name="Picture 2" descr="C:\Users\М.видео\Desktop\оформление\клипарты\мыльные пузыри\1.jpg"/>
          <p:cNvPicPr>
            <a:picLocks noChangeAspect="1" noChangeArrowheads="1"/>
          </p:cNvPicPr>
          <p:nvPr/>
        </p:nvPicPr>
        <p:blipFill>
          <a:blip r:embed="rId4" cstate="print">
            <a:clrChange>
              <a:clrFrom>
                <a:srgbClr val="FFFFFF"/>
              </a:clrFrom>
              <a:clrTo>
                <a:srgbClr val="FFFFFF">
                  <a:alpha val="0"/>
                </a:srgbClr>
              </a:clrTo>
            </a:clrChange>
          </a:blip>
          <a:srcRect b="15789"/>
          <a:stretch>
            <a:fillRect/>
          </a:stretch>
        </p:blipFill>
        <p:spPr bwMode="auto">
          <a:xfrm>
            <a:off x="5838398" y="1700808"/>
            <a:ext cx="3305602" cy="2304256"/>
          </a:xfrm>
          <a:prstGeom prst="rect">
            <a:avLst/>
          </a:prstGeom>
          <a:noFill/>
        </p:spPr>
      </p:pic>
    </p:spTree>
    <p:extLst>
      <p:ext uri="{BB962C8B-B14F-4D97-AF65-F5344CB8AC3E}">
        <p14:creationId xmlns:p14="http://schemas.microsoft.com/office/powerpoint/2010/main" val="16556770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Рисунок1.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TextBox 4"/>
          <p:cNvSpPr txBox="1"/>
          <p:nvPr/>
        </p:nvSpPr>
        <p:spPr>
          <a:xfrm>
            <a:off x="2411760" y="0"/>
            <a:ext cx="5688632" cy="769441"/>
          </a:xfrm>
          <a:prstGeom prst="rect">
            <a:avLst/>
          </a:prstGeom>
          <a:noFill/>
        </p:spPr>
        <p:txBody>
          <a:bodyPr wrap="square" rtlCol="0">
            <a:spAutoFit/>
          </a:bodyPr>
          <a:lstStyle/>
          <a:p>
            <a:r>
              <a:rPr lang="ru-RU" sz="44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Правила гигиены</a:t>
            </a:r>
            <a:endParaRPr lang="ru-RU"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TextBox 5"/>
          <p:cNvSpPr txBox="1"/>
          <p:nvPr/>
        </p:nvSpPr>
        <p:spPr>
          <a:xfrm>
            <a:off x="1619672" y="692696"/>
            <a:ext cx="7524328" cy="1754326"/>
          </a:xfrm>
          <a:prstGeom prst="rect">
            <a:avLst/>
          </a:prstGeom>
          <a:noFill/>
        </p:spPr>
        <p:txBody>
          <a:bodyPr wrap="square" rtlCol="0">
            <a:spAutoFit/>
          </a:bodyPr>
          <a:lstStyle/>
          <a:p>
            <a:r>
              <a:rPr lang="ru-RU" i="1" dirty="0" smtClean="0"/>
              <a:t>Некоторые виды грима и краски для лица, особенно красного цвета, содержат сильнодействующие пигменты. Прежде чем наносить их на лицо, проведите местную аллергическую пробу кожи ребенка. Если на участке кожи возникло покраснение или появился зуд, прекратите пользоваться средством, тщательно смойте и смажьте воспаленное место успокаивающим кремом или лосьоном. </a:t>
            </a:r>
          </a:p>
        </p:txBody>
      </p:sp>
      <p:sp>
        <p:nvSpPr>
          <p:cNvPr id="7" name="TextBox 6"/>
          <p:cNvSpPr txBox="1"/>
          <p:nvPr/>
        </p:nvSpPr>
        <p:spPr>
          <a:xfrm>
            <a:off x="1619672" y="2708920"/>
            <a:ext cx="6480720" cy="646331"/>
          </a:xfrm>
          <a:prstGeom prst="rect">
            <a:avLst/>
          </a:prstGeom>
          <a:noFill/>
        </p:spPr>
        <p:txBody>
          <a:bodyPr wrap="square" rtlCol="0">
            <a:spAutoFit/>
          </a:bodyPr>
          <a:lstStyle/>
          <a:p>
            <a:r>
              <a:rPr lang="ru-RU" i="1" dirty="0"/>
              <a:t>Е</a:t>
            </a:r>
            <a:r>
              <a:rPr lang="ru-RU" i="1" dirty="0" smtClean="0"/>
              <a:t>сли аллергическая реакция не возникла, неплохо нанести под грим защитный слой крема.</a:t>
            </a:r>
            <a:endParaRPr lang="ru-RU" i="1" dirty="0"/>
          </a:p>
        </p:txBody>
      </p:sp>
      <p:sp>
        <p:nvSpPr>
          <p:cNvPr id="8" name="TextBox 7"/>
          <p:cNvSpPr txBox="1"/>
          <p:nvPr/>
        </p:nvSpPr>
        <p:spPr>
          <a:xfrm>
            <a:off x="1619672" y="3789040"/>
            <a:ext cx="7776864" cy="1477328"/>
          </a:xfrm>
          <a:prstGeom prst="rect">
            <a:avLst/>
          </a:prstGeom>
          <a:noFill/>
        </p:spPr>
        <p:txBody>
          <a:bodyPr wrap="square" rtlCol="0">
            <a:spAutoFit/>
          </a:bodyPr>
          <a:lstStyle/>
          <a:p>
            <a:r>
              <a:rPr lang="ru-RU" i="1" dirty="0" smtClean="0"/>
              <a:t>Имейте наготове мыльную воду с несколькими каплями «</a:t>
            </a:r>
            <a:r>
              <a:rPr lang="ru-RU" i="1" dirty="0" err="1" smtClean="0"/>
              <a:t>Деттола</a:t>
            </a:r>
            <a:r>
              <a:rPr lang="ru-RU" i="1" dirty="0" smtClean="0"/>
              <a:t>», чтобы мыть кисти и другие приспособления для грима. Можно замачивать принадлежности для нанесения грима в мыльном растворе. Делая грим нескольким детям, обязательно дезинфицируйте инструменты, переходя от одного ребенка к другому. </a:t>
            </a:r>
            <a:endParaRPr lang="ru-RU" i="1" dirty="0"/>
          </a:p>
        </p:txBody>
      </p:sp>
      <p:sp>
        <p:nvSpPr>
          <p:cNvPr id="9" name="TextBox 8"/>
          <p:cNvSpPr txBox="1"/>
          <p:nvPr/>
        </p:nvSpPr>
        <p:spPr>
          <a:xfrm>
            <a:off x="1547664" y="5589240"/>
            <a:ext cx="7128792" cy="646331"/>
          </a:xfrm>
          <a:prstGeom prst="rect">
            <a:avLst/>
          </a:prstGeom>
          <a:noFill/>
        </p:spPr>
        <p:txBody>
          <a:bodyPr wrap="square" rtlCol="0">
            <a:spAutoFit/>
          </a:bodyPr>
          <a:lstStyle/>
          <a:p>
            <a:r>
              <a:rPr lang="ru-RU" i="1" dirty="0" smtClean="0"/>
              <a:t>Если вы используете грим на жировой основе, вам понадобятся синтетические губки, которые после применения нужно кипятить.</a:t>
            </a:r>
            <a:endParaRPr lang="ru-RU" i="1" dirty="0"/>
          </a:p>
        </p:txBody>
      </p:sp>
      <p:pic>
        <p:nvPicPr>
          <p:cNvPr id="6146" name="Picture 2" descr="C:\Users\М.видео\Desktop\оформление\клипарты\1300335357_sbrod_0060_klyaksa.jpg"/>
          <p:cNvPicPr>
            <a:picLocks noChangeAspect="1" noChangeArrowheads="1"/>
          </p:cNvPicPr>
          <p:nvPr/>
        </p:nvPicPr>
        <p:blipFill>
          <a:blip r:embed="rId3" cstate="print">
            <a:clrChange>
              <a:clrFrom>
                <a:srgbClr val="FEFFFF"/>
              </a:clrFrom>
              <a:clrTo>
                <a:srgbClr val="FEFFFF">
                  <a:alpha val="0"/>
                </a:srgbClr>
              </a:clrTo>
            </a:clrChange>
          </a:blip>
          <a:srcRect l="32360" t="31699" r="32360" b="37330"/>
          <a:stretch>
            <a:fillRect/>
          </a:stretch>
        </p:blipFill>
        <p:spPr bwMode="auto">
          <a:xfrm>
            <a:off x="179512" y="692696"/>
            <a:ext cx="1466345" cy="1152128"/>
          </a:xfrm>
          <a:prstGeom prst="rect">
            <a:avLst/>
          </a:prstGeom>
          <a:noFill/>
        </p:spPr>
      </p:pic>
      <p:pic>
        <p:nvPicPr>
          <p:cNvPr id="6147" name="Picture 3" descr="C:\Users\М.видео\Desktop\оформление\клипарты\1300335357_sbrod_0060_klyaksa.jpg"/>
          <p:cNvPicPr>
            <a:picLocks noChangeAspect="1" noChangeArrowheads="1"/>
          </p:cNvPicPr>
          <p:nvPr/>
        </p:nvPicPr>
        <p:blipFill>
          <a:blip r:embed="rId3" cstate="print">
            <a:clrChange>
              <a:clrFrom>
                <a:srgbClr val="FDFCFF"/>
              </a:clrFrom>
              <a:clrTo>
                <a:srgbClr val="FDFCFF">
                  <a:alpha val="0"/>
                </a:srgbClr>
              </a:clrTo>
            </a:clrChange>
          </a:blip>
          <a:srcRect t="30291" r="70160" b="35922"/>
          <a:stretch>
            <a:fillRect/>
          </a:stretch>
        </p:blipFill>
        <p:spPr bwMode="auto">
          <a:xfrm>
            <a:off x="179512" y="5301208"/>
            <a:ext cx="1273324" cy="1290363"/>
          </a:xfrm>
          <a:prstGeom prst="rect">
            <a:avLst/>
          </a:prstGeom>
          <a:noFill/>
        </p:spPr>
      </p:pic>
      <p:pic>
        <p:nvPicPr>
          <p:cNvPr id="6148" name="Picture 4" descr="C:\Users\М.видео\Desktop\оформление\клипарты\1300335357_sbrod_0060_klyaksa.jpg"/>
          <p:cNvPicPr>
            <a:picLocks noChangeAspect="1" noChangeArrowheads="1"/>
          </p:cNvPicPr>
          <p:nvPr/>
        </p:nvPicPr>
        <p:blipFill>
          <a:blip r:embed="rId3" cstate="print">
            <a:clrChange>
              <a:clrFrom>
                <a:srgbClr val="FEFBFF"/>
              </a:clrFrom>
              <a:clrTo>
                <a:srgbClr val="FEFBFF">
                  <a:alpha val="0"/>
                </a:srgbClr>
              </a:clrTo>
            </a:clrChange>
          </a:blip>
          <a:srcRect r="71420" b="69709"/>
          <a:stretch>
            <a:fillRect/>
          </a:stretch>
        </p:blipFill>
        <p:spPr bwMode="auto">
          <a:xfrm>
            <a:off x="251520" y="2348880"/>
            <a:ext cx="1296144" cy="1229475"/>
          </a:xfrm>
          <a:prstGeom prst="rect">
            <a:avLst/>
          </a:prstGeom>
          <a:noFill/>
        </p:spPr>
      </p:pic>
      <p:pic>
        <p:nvPicPr>
          <p:cNvPr id="6149" name="Picture 5" descr="C:\Users\М.видео\Desktop\оформление\клипарты\1300335357_sbrod_0060_klyaksa.jpg"/>
          <p:cNvPicPr>
            <a:picLocks noChangeAspect="1" noChangeArrowheads="1"/>
          </p:cNvPicPr>
          <p:nvPr/>
        </p:nvPicPr>
        <p:blipFill>
          <a:blip r:embed="rId3" cstate="print">
            <a:clrChange>
              <a:clrFrom>
                <a:srgbClr val="FFFFFF"/>
              </a:clrFrom>
              <a:clrTo>
                <a:srgbClr val="FFFFFF">
                  <a:alpha val="0"/>
                </a:srgbClr>
              </a:clrTo>
            </a:clrChange>
          </a:blip>
          <a:srcRect l="34880" r="33620" b="68301"/>
          <a:stretch>
            <a:fillRect/>
          </a:stretch>
        </p:blipFill>
        <p:spPr bwMode="auto">
          <a:xfrm rot="16985777">
            <a:off x="72860" y="3767712"/>
            <a:ext cx="1403648" cy="1264202"/>
          </a:xfrm>
          <a:prstGeom prst="rect">
            <a:avLst/>
          </a:prstGeom>
          <a:noFill/>
        </p:spPr>
      </p:pic>
    </p:spTree>
    <p:extLst>
      <p:ext uri="{BB962C8B-B14F-4D97-AF65-F5344CB8AC3E}">
        <p14:creationId xmlns:p14="http://schemas.microsoft.com/office/powerpoint/2010/main" val="868278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323528" y="332656"/>
            <a:ext cx="5184576" cy="6264696"/>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5364088" y="476672"/>
            <a:ext cx="4032448" cy="5976664"/>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b="1" dirty="0"/>
              <a:t>Грим был неотъемлемой частью китайского, японского и индийского театров. Актеры с помощью грима указывали на свою принадлежность к разным образам или выражали определенные эмоции. Комики средневековья, скоморохи, жонглеры, бродячие комедианты в качестве грима использовали сажу, муку и сок различных растений. Простейший грим был обязательным атрибутом фарсов, комедии </a:t>
            </a:r>
            <a:r>
              <a:rPr lang="ru-RU" b="1" dirty="0" err="1"/>
              <a:t>дель</a:t>
            </a:r>
            <a:r>
              <a:rPr lang="ru-RU" b="1" dirty="0"/>
              <a:t> арте, мистерий и моралите во многих странах Европы XV—XVI вв.</a:t>
            </a:r>
            <a:r>
              <a:rPr lang="ru-RU" dirty="0"/>
              <a:t/>
            </a:r>
            <a:br>
              <a:rPr lang="ru-RU" dirty="0"/>
            </a:br>
            <a:endParaRPr lang="ru-RU" dirty="0"/>
          </a:p>
        </p:txBody>
      </p:sp>
      <p:pic>
        <p:nvPicPr>
          <p:cNvPr id="2051" name="Picture 3" descr="C:\Users\М.видео\Desktop\Новая папка\e32f627362b5.jpg"/>
          <p:cNvPicPr>
            <a:picLocks noChangeAspect="1" noChangeArrowheads="1"/>
          </p:cNvPicPr>
          <p:nvPr/>
        </p:nvPicPr>
        <p:blipFill>
          <a:blip r:embed="rId3" cstate="print"/>
          <a:srcRect l="21020" r="36140" b="10461"/>
          <a:stretch>
            <a:fillRect/>
          </a:stretch>
        </p:blipFill>
        <p:spPr bwMode="auto">
          <a:xfrm>
            <a:off x="2915816" y="2348880"/>
            <a:ext cx="2448272" cy="40766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050" name="Picture 2" descr="C:\Users\М.видео\Desktop\Новая папка\28.jpg"/>
          <p:cNvPicPr>
            <a:picLocks noChangeAspect="1" noChangeArrowheads="1"/>
          </p:cNvPicPr>
          <p:nvPr/>
        </p:nvPicPr>
        <p:blipFill>
          <a:blip r:embed="rId4" cstate="print"/>
          <a:srcRect b="9589"/>
          <a:stretch>
            <a:fillRect/>
          </a:stretch>
        </p:blipFill>
        <p:spPr bwMode="auto">
          <a:xfrm>
            <a:off x="467544" y="692696"/>
            <a:ext cx="2520280" cy="3600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4" descr="C:\Users\М.видео\Desktop\оформление\клипарты\0801-4-2.gif"/>
          <p:cNvPicPr>
            <a:picLocks noChangeAspect="1" noChangeArrowheads="1"/>
          </p:cNvPicPr>
          <p:nvPr/>
        </p:nvPicPr>
        <p:blipFill>
          <a:blip r:embed="rId5" cstate="print"/>
          <a:srcRect/>
          <a:stretch>
            <a:fillRect/>
          </a:stretch>
        </p:blipFill>
        <p:spPr bwMode="auto">
          <a:xfrm rot="1842924">
            <a:off x="3896441" y="-158065"/>
            <a:ext cx="1746895" cy="2063899"/>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251520" y="260648"/>
            <a:ext cx="3672408" cy="4032448"/>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3563888" y="188640"/>
            <a:ext cx="3096344" cy="2376264"/>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pic>
        <p:nvPicPr>
          <p:cNvPr id="3074" name="Picture 2" descr="C:\Users\М.видео\Desktop\Новая папка\81695002.jpg"/>
          <p:cNvPicPr>
            <a:picLocks noChangeAspect="1" noChangeArrowheads="1"/>
          </p:cNvPicPr>
          <p:nvPr/>
        </p:nvPicPr>
        <p:blipFill>
          <a:blip r:embed="rId3" cstate="print"/>
          <a:srcRect l="13333" r="30000"/>
          <a:stretch>
            <a:fillRect/>
          </a:stretch>
        </p:blipFill>
        <p:spPr bwMode="auto">
          <a:xfrm>
            <a:off x="683568" y="476672"/>
            <a:ext cx="2880320" cy="355834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8" name="TextBox 7"/>
          <p:cNvSpPr txBox="1"/>
          <p:nvPr/>
        </p:nvSpPr>
        <p:spPr>
          <a:xfrm>
            <a:off x="3923928" y="548680"/>
            <a:ext cx="2376264" cy="1938992"/>
          </a:xfrm>
          <a:prstGeom prst="rect">
            <a:avLst/>
          </a:prstGeom>
          <a:noFill/>
        </p:spPr>
        <p:txBody>
          <a:bodyPr wrap="square" rtlCol="0">
            <a:spAutoFit/>
          </a:bodyPr>
          <a:lstStyle/>
          <a:p>
            <a:r>
              <a:rPr lang="ru-RU" sz="2000" dirty="0">
                <a:ln w="18415" cmpd="sng">
                  <a:solidFill>
                    <a:schemeClr val="bg1"/>
                  </a:solidFill>
                  <a:prstDash val="solid"/>
                </a:ln>
                <a:noFill/>
                <a:effectLst>
                  <a:outerShdw blurRad="63500" dir="3600000" algn="tl" rotWithShape="0">
                    <a:srgbClr val="000000">
                      <a:alpha val="70000"/>
                    </a:srgbClr>
                  </a:outerShdw>
                </a:effectLst>
              </a:rPr>
              <a:t>В индии была своеобразная мода золотить губы и </a:t>
            </a:r>
            <a:r>
              <a:rPr lang="ru-RU" sz="2000" dirty="0">
                <a:ln w="18415" cmpd="sng">
                  <a:solidFill>
                    <a:schemeClr val="bg1"/>
                  </a:solidFill>
                  <a:prstDash val="solid"/>
                </a:ln>
                <a:noFill/>
              </a:rPr>
              <a:t>подкрашивать</a:t>
            </a:r>
            <a:r>
              <a:rPr lang="ru-RU" sz="2000" dirty="0">
                <a:ln w="18415" cmpd="sng">
                  <a:solidFill>
                    <a:schemeClr val="bg1"/>
                  </a:solidFill>
                  <a:prstDash val="solid"/>
                </a:ln>
                <a:noFill/>
                <a:effectLst>
                  <a:outerShdw blurRad="63500" dir="3600000" algn="tl" rotWithShape="0">
                    <a:srgbClr val="000000">
                      <a:alpha val="70000"/>
                    </a:srgbClr>
                  </a:outerShdw>
                </a:effectLst>
              </a:rPr>
              <a:t> зубы коричневой </a:t>
            </a:r>
            <a:r>
              <a:rPr lang="ru-RU" sz="2000" dirty="0" smtClean="0">
                <a:ln w="18415" cmpd="sng">
                  <a:solidFill>
                    <a:schemeClr val="bg1"/>
                  </a:solidFill>
                  <a:prstDash val="solid"/>
                </a:ln>
                <a:noFill/>
                <a:effectLst>
                  <a:outerShdw blurRad="63500" dir="3600000" algn="tl" rotWithShape="0">
                    <a:srgbClr val="000000">
                      <a:alpha val="70000"/>
                    </a:srgbClr>
                  </a:outerShdw>
                </a:effectLst>
              </a:rPr>
              <a:t>краской. </a:t>
            </a:r>
            <a:endParaRPr lang="ru-RU" sz="2000" dirty="0">
              <a:ln w="18415" cmpd="sng">
                <a:solidFill>
                  <a:schemeClr val="bg1"/>
                </a:solidFill>
                <a:prstDash val="solid"/>
              </a:ln>
              <a:noFill/>
              <a:effectLst>
                <a:outerShdw blurRad="63500" dir="3600000" algn="tl" rotWithShape="0">
                  <a:srgbClr val="000000">
                    <a:alpha val="70000"/>
                  </a:srgbClr>
                </a:outerShdw>
              </a:effectLst>
            </a:endParaRPr>
          </a:p>
        </p:txBody>
      </p:sp>
      <p:sp>
        <p:nvSpPr>
          <p:cNvPr id="9" name="Скругленный прямоугольник 8"/>
          <p:cNvSpPr/>
          <p:nvPr/>
        </p:nvSpPr>
        <p:spPr>
          <a:xfrm>
            <a:off x="5471592" y="2825552"/>
            <a:ext cx="3672408" cy="4032448"/>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3075" name="Picture 3" descr="C:\Users\М.видео\Desktop\Новая папка\1321795734_bronzino-anolo-portret-devushki-s-knigoy.jpg"/>
          <p:cNvPicPr>
            <a:picLocks noChangeAspect="1" noChangeArrowheads="1"/>
          </p:cNvPicPr>
          <p:nvPr/>
        </p:nvPicPr>
        <p:blipFill>
          <a:blip r:embed="rId4" cstate="print"/>
          <a:srcRect/>
          <a:stretch>
            <a:fillRect/>
          </a:stretch>
        </p:blipFill>
        <p:spPr bwMode="auto">
          <a:xfrm>
            <a:off x="5868144" y="3068959"/>
            <a:ext cx="2908822" cy="3767539"/>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1" name="Вертикальный свиток 10"/>
          <p:cNvSpPr/>
          <p:nvPr/>
        </p:nvSpPr>
        <p:spPr>
          <a:xfrm>
            <a:off x="2987824" y="4481736"/>
            <a:ext cx="3096344" cy="2376264"/>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12" name="TextBox 11"/>
          <p:cNvSpPr txBox="1"/>
          <p:nvPr/>
        </p:nvSpPr>
        <p:spPr>
          <a:xfrm>
            <a:off x="3275856" y="4869160"/>
            <a:ext cx="2520280" cy="1477328"/>
          </a:xfrm>
          <a:prstGeom prst="rect">
            <a:avLst/>
          </a:prstGeom>
          <a:noFill/>
        </p:spPr>
        <p:txBody>
          <a:bodyPr wrap="square" rtlCol="0">
            <a:spAutoFit/>
          </a:bodyPr>
          <a:lstStyle/>
          <a:p>
            <a:r>
              <a:rPr lang="ru-RU" dirty="0">
                <a:ln w="18415" cmpd="sng">
                  <a:solidFill>
                    <a:srgbClr val="FFFFFF"/>
                  </a:solidFill>
                  <a:prstDash val="solid"/>
                </a:ln>
                <a:noFill/>
                <a:effectLst>
                  <a:outerShdw blurRad="63500" dir="3600000" algn="tl" rotWithShape="0">
                    <a:srgbClr val="000000">
                      <a:alpha val="70000"/>
                    </a:srgbClr>
                  </a:outerShdw>
                </a:effectLst>
              </a:rPr>
              <a:t>Флоренции 12 века  рабыни моды не редко ели </a:t>
            </a:r>
            <a:r>
              <a:rPr lang="ru-RU" dirty="0" smtClean="0">
                <a:ln w="18415" cmpd="sng">
                  <a:solidFill>
                    <a:srgbClr val="FFFFFF"/>
                  </a:solidFill>
                  <a:prstDash val="solid"/>
                </a:ln>
                <a:noFill/>
                <a:effectLst>
                  <a:outerShdw blurRad="63500" dir="3600000" algn="tl" rotWithShape="0">
                    <a:srgbClr val="000000">
                      <a:alpha val="70000"/>
                    </a:srgbClr>
                  </a:outerShdw>
                </a:effectLst>
              </a:rPr>
              <a:t>песок </a:t>
            </a:r>
            <a:r>
              <a:rPr lang="ru-RU" dirty="0">
                <a:ln w="18415" cmpd="sng">
                  <a:solidFill>
                    <a:srgbClr val="FFFFFF"/>
                  </a:solidFill>
                  <a:prstDash val="solid"/>
                </a:ln>
                <a:noFill/>
                <a:effectLst>
                  <a:outerShdw blurRad="63500" dir="3600000" algn="tl" rotWithShape="0">
                    <a:srgbClr val="000000">
                      <a:alpha val="70000"/>
                    </a:srgbClr>
                  </a:outerShdw>
                </a:effectLst>
              </a:rPr>
              <a:t>чтобы  </a:t>
            </a:r>
            <a:r>
              <a:rPr lang="ru-RU" dirty="0" smtClean="0">
                <a:ln w="18415" cmpd="sng">
                  <a:solidFill>
                    <a:srgbClr val="FFFFFF"/>
                  </a:solidFill>
                  <a:prstDash val="solid"/>
                </a:ln>
                <a:noFill/>
                <a:effectLst>
                  <a:outerShdw blurRad="63500" dir="3600000" algn="tl" rotWithShape="0">
                    <a:srgbClr val="000000">
                      <a:alpha val="70000"/>
                    </a:srgbClr>
                  </a:outerShdw>
                </a:effectLst>
              </a:rPr>
              <a:t>приобрести болезненный </a:t>
            </a:r>
            <a:r>
              <a:rPr lang="ru-RU" dirty="0">
                <a:ln w="18415" cmpd="sng">
                  <a:solidFill>
                    <a:srgbClr val="FFFFFF"/>
                  </a:solidFill>
                  <a:prstDash val="solid"/>
                </a:ln>
                <a:noFill/>
                <a:effectLst>
                  <a:outerShdw blurRad="63500" dir="3600000" algn="tl" rotWithShape="0">
                    <a:srgbClr val="000000">
                      <a:alpha val="70000"/>
                    </a:srgbClr>
                  </a:outerShdw>
                </a:effectLst>
              </a:rPr>
              <a:t>вид </a:t>
            </a:r>
            <a:r>
              <a:rPr lang="ru-RU" dirty="0" smtClean="0">
                <a:ln w="18415" cmpd="sng">
                  <a:solidFill>
                    <a:srgbClr val="FFFFFF"/>
                  </a:solidFill>
                  <a:prstDash val="solid"/>
                </a:ln>
                <a:noFill/>
                <a:effectLst>
                  <a:outerShdw blurRad="63500" dir="3600000" algn="tl" rotWithShape="0">
                    <a:srgbClr val="000000">
                      <a:alpha val="70000"/>
                    </a:srgbClr>
                  </a:outerShdw>
                </a:effectLst>
              </a:rPr>
              <a:t>лица.</a:t>
            </a:r>
            <a:endParaRPr lang="ru-RU" dirty="0">
              <a:ln w="18415" cmpd="sng">
                <a:solidFill>
                  <a:srgbClr val="FFFFFF"/>
                </a:solidFill>
                <a:prstDash val="solid"/>
              </a:ln>
              <a:noFill/>
              <a:effectLst>
                <a:outerShdw blurRad="63500" dir="3600000" algn="tl" rotWithShape="0">
                  <a:srgbClr val="000000">
                    <a:alpha val="70000"/>
                  </a:srgbClr>
                </a:outerShdw>
              </a:effectLst>
            </a:endParaRPr>
          </a:p>
        </p:txBody>
      </p:sp>
      <p:pic>
        <p:nvPicPr>
          <p:cNvPr id="3076" name="Picture 4" descr="C:\Users\М.видео\Desktop\оформление\клипарты\0801-4-2.gif"/>
          <p:cNvPicPr>
            <a:picLocks noChangeAspect="1" noChangeArrowheads="1"/>
          </p:cNvPicPr>
          <p:nvPr/>
        </p:nvPicPr>
        <p:blipFill>
          <a:blip r:embed="rId5" cstate="print"/>
          <a:srcRect/>
          <a:stretch>
            <a:fillRect/>
          </a:stretch>
        </p:blipFill>
        <p:spPr bwMode="auto">
          <a:xfrm rot="2874183">
            <a:off x="5900995" y="1110753"/>
            <a:ext cx="1962919" cy="2319124"/>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251520" y="260648"/>
            <a:ext cx="4464496" cy="5949280"/>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3923928" y="260648"/>
            <a:ext cx="4933056" cy="5976664"/>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8" name="TextBox 7"/>
          <p:cNvSpPr txBox="1"/>
          <p:nvPr/>
        </p:nvSpPr>
        <p:spPr>
          <a:xfrm>
            <a:off x="4572000" y="836712"/>
            <a:ext cx="3816424" cy="5632311"/>
          </a:xfrm>
          <a:prstGeom prst="rect">
            <a:avLst/>
          </a:prstGeom>
          <a:noFill/>
        </p:spPr>
        <p:txBody>
          <a:bodyPr wrap="square" rtlCol="0">
            <a:spAutoFit/>
          </a:bodyPr>
          <a:lstStyle/>
          <a:p>
            <a:r>
              <a:rPr lang="ru-RU" sz="2000" b="1" i="1" dirty="0">
                <a:solidFill>
                  <a:schemeClr val="bg1"/>
                </a:solidFill>
              </a:rPr>
              <a:t>Египетские женщины славились умением изготавливать всевозможные краски пудры и мази. Глаза красили зеленой углекислой медью позже ее заменила черная краска которой они прорисовывали толстые длинные брови краска накладывалась с помощью деревянного или костяного стилета который  сперва обмакивался в розовую воду. Египтянки также изобрели специальные румяна и белила, которые придавали их темным лицам  светло желтый оттенок.</a:t>
            </a:r>
          </a:p>
        </p:txBody>
      </p:sp>
      <p:pic>
        <p:nvPicPr>
          <p:cNvPr id="4098" name="Picture 2" descr="C:\Users\М.видео\Desktop\Новая папка\120111_1326310813_0_33f8e_77d1b8c_XL.jpeg"/>
          <p:cNvPicPr>
            <a:picLocks noChangeAspect="1" noChangeArrowheads="1"/>
          </p:cNvPicPr>
          <p:nvPr/>
        </p:nvPicPr>
        <p:blipFill>
          <a:blip r:embed="rId3" cstate="print"/>
          <a:srcRect/>
          <a:stretch>
            <a:fillRect/>
          </a:stretch>
        </p:blipFill>
        <p:spPr bwMode="auto">
          <a:xfrm>
            <a:off x="539552" y="548680"/>
            <a:ext cx="3746376" cy="540342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0" name="Picture 4" descr="C:\Users\М.видео\Desktop\оформление\клипарты\0801-4-2.gif"/>
          <p:cNvPicPr>
            <a:picLocks noChangeAspect="1" noChangeArrowheads="1"/>
          </p:cNvPicPr>
          <p:nvPr/>
        </p:nvPicPr>
        <p:blipFill>
          <a:blip r:embed="rId4" cstate="print"/>
          <a:srcRect/>
          <a:stretch>
            <a:fillRect/>
          </a:stretch>
        </p:blipFill>
        <p:spPr bwMode="auto">
          <a:xfrm rot="947292">
            <a:off x="7233623" y="4977962"/>
            <a:ext cx="1722233" cy="2034762"/>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467544" y="260648"/>
            <a:ext cx="4536504" cy="5112568"/>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4463480" y="332656"/>
            <a:ext cx="4933056" cy="5976664"/>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6149" name="Rectangle 5"/>
          <p:cNvSpPr>
            <a:spLocks noChangeArrowheads="1"/>
          </p:cNvSpPr>
          <p:nvPr/>
        </p:nvSpPr>
        <p:spPr bwMode="auto">
          <a:xfrm>
            <a:off x="5148064" y="693277"/>
            <a:ext cx="3672408"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lang="ru-RU" sz="2800" i="1" dirty="0">
                <a:solidFill>
                  <a:schemeClr val="bg1"/>
                </a:solidFill>
                <a:latin typeface="Calibri" pitchFamily="34" charset="0"/>
                <a:ea typeface="Calibri" pitchFamily="34" charset="0"/>
                <a:cs typeface="Times New Roman" pitchFamily="18" charset="0"/>
              </a:rPr>
              <a:t>С</a:t>
            </a:r>
            <a:r>
              <a:rPr kumimoji="0" lang="ru-RU" sz="28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огласно античному мифу, еще кокетка </a:t>
            </a:r>
            <a:r>
              <a:rPr lang="ru-RU" sz="2800" i="1" dirty="0" smtClean="0">
                <a:solidFill>
                  <a:schemeClr val="bg1"/>
                </a:solidFill>
                <a:latin typeface="Calibri" pitchFamily="34" charset="0"/>
                <a:ea typeface="Calibri" pitchFamily="34" charset="0"/>
                <a:cs typeface="Times New Roman" pitchFamily="18" charset="0"/>
              </a:rPr>
              <a:t>Афродита</a:t>
            </a:r>
            <a:r>
              <a:rPr kumimoji="0" lang="ru-RU" sz="2800" b="0"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в день состязания богинь была вовлечена в подкрашивании у припудривании своего лица у египтян Римлянки научились сохранять свою красоту, попросту говоря гримироваться. </a:t>
            </a:r>
            <a:endParaRPr kumimoji="0" lang="ru-RU" sz="2800" b="0" i="1" u="none" strike="noStrike" cap="none" normalizeH="0" baseline="0" dirty="0" smtClean="0">
              <a:ln>
                <a:noFill/>
              </a:ln>
              <a:solidFill>
                <a:schemeClr val="bg1"/>
              </a:solidFill>
              <a:effectLst/>
              <a:latin typeface="Arial" pitchFamily="34" charset="0"/>
              <a:cs typeface="Arial" pitchFamily="34" charset="0"/>
            </a:endParaRPr>
          </a:p>
        </p:txBody>
      </p:sp>
      <p:pic>
        <p:nvPicPr>
          <p:cNvPr id="6150" name="Picture 6" descr="C:\Users\М.видео\Desktop\Новая папка\greek-god-and-goddess-names-list-i9.jpg"/>
          <p:cNvPicPr>
            <a:picLocks noChangeAspect="1" noChangeArrowheads="1"/>
          </p:cNvPicPr>
          <p:nvPr/>
        </p:nvPicPr>
        <p:blipFill>
          <a:blip r:embed="rId3" cstate="print"/>
          <a:srcRect/>
          <a:stretch>
            <a:fillRect/>
          </a:stretch>
        </p:blipFill>
        <p:spPr bwMode="auto">
          <a:xfrm>
            <a:off x="827584" y="692696"/>
            <a:ext cx="3888432" cy="403244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5" name="Picture 4" descr="C:\Users\М.видео\Desktop\оформление\клипарты\0801-4-2.gif"/>
          <p:cNvPicPr>
            <a:picLocks noChangeAspect="1" noChangeArrowheads="1"/>
          </p:cNvPicPr>
          <p:nvPr/>
        </p:nvPicPr>
        <p:blipFill>
          <a:blip r:embed="rId4" cstate="print"/>
          <a:srcRect/>
          <a:stretch>
            <a:fillRect/>
          </a:stretch>
        </p:blipFill>
        <p:spPr bwMode="auto">
          <a:xfrm rot="2152136">
            <a:off x="2693761" y="3767728"/>
            <a:ext cx="2268245" cy="2679857"/>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395536" y="692696"/>
            <a:ext cx="4320480" cy="5544616"/>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4572000" y="1889448"/>
            <a:ext cx="4933056" cy="4968552"/>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TextBox 6"/>
          <p:cNvSpPr txBox="1"/>
          <p:nvPr/>
        </p:nvSpPr>
        <p:spPr>
          <a:xfrm>
            <a:off x="5148064" y="2456795"/>
            <a:ext cx="3600400" cy="4401205"/>
          </a:xfrm>
          <a:prstGeom prst="rect">
            <a:avLst/>
          </a:prstGeom>
          <a:noFill/>
        </p:spPr>
        <p:txBody>
          <a:bodyPr wrap="square" rtlCol="0">
            <a:spAutoFit/>
          </a:bodyPr>
          <a:lstStyle/>
          <a:p>
            <a:r>
              <a:rPr lang="ru-RU" sz="2800" i="1" dirty="0">
                <a:solidFill>
                  <a:schemeClr val="bg1"/>
                </a:solidFill>
              </a:rPr>
              <a:t>В</a:t>
            </a:r>
            <a:r>
              <a:rPr lang="ru-RU" sz="2800" i="1" dirty="0" smtClean="0">
                <a:solidFill>
                  <a:schemeClr val="bg1"/>
                </a:solidFill>
              </a:rPr>
              <a:t> </a:t>
            </a:r>
            <a:r>
              <a:rPr lang="ru-RU" sz="2800" i="1" dirty="0">
                <a:solidFill>
                  <a:schemeClr val="bg1"/>
                </a:solidFill>
              </a:rPr>
              <a:t>музеях </a:t>
            </a:r>
            <a:r>
              <a:rPr lang="ru-RU" sz="2800" i="1" dirty="0" smtClean="0">
                <a:solidFill>
                  <a:schemeClr val="bg1"/>
                </a:solidFill>
              </a:rPr>
              <a:t>стоят статуи Ассирийских правителей, на них можно заметить не </a:t>
            </a:r>
            <a:r>
              <a:rPr lang="ru-RU" sz="2800" i="1" dirty="0">
                <a:solidFill>
                  <a:schemeClr val="bg1"/>
                </a:solidFill>
              </a:rPr>
              <a:t>естественные крупные </a:t>
            </a:r>
            <a:r>
              <a:rPr lang="ru-RU" sz="2800" i="1" dirty="0" smtClean="0">
                <a:solidFill>
                  <a:schemeClr val="bg1"/>
                </a:solidFill>
              </a:rPr>
              <a:t>размеры </a:t>
            </a:r>
            <a:r>
              <a:rPr lang="ru-RU" sz="2800" i="1" dirty="0">
                <a:solidFill>
                  <a:schemeClr val="bg1"/>
                </a:solidFill>
              </a:rPr>
              <a:t>причесок и бород, по всей вероятности они были </a:t>
            </a:r>
            <a:r>
              <a:rPr lang="ru-RU" sz="2800" i="1" dirty="0" smtClean="0">
                <a:solidFill>
                  <a:schemeClr val="bg1"/>
                </a:solidFill>
              </a:rPr>
              <a:t>накладными. </a:t>
            </a:r>
            <a:endParaRPr lang="ru-RU" sz="2800" i="1" dirty="0">
              <a:solidFill>
                <a:schemeClr val="bg1"/>
              </a:solidFill>
            </a:endParaRPr>
          </a:p>
        </p:txBody>
      </p:sp>
      <p:pic>
        <p:nvPicPr>
          <p:cNvPr id="5122" name="Picture 2" descr="C:\Users\М.видео\Desktop\Новая папка\asurlar-r1.jpg"/>
          <p:cNvPicPr>
            <a:picLocks noChangeAspect="1" noChangeArrowheads="1"/>
          </p:cNvPicPr>
          <p:nvPr/>
        </p:nvPicPr>
        <p:blipFill>
          <a:blip r:embed="rId3" cstate="print"/>
          <a:srcRect/>
          <a:stretch>
            <a:fillRect/>
          </a:stretch>
        </p:blipFill>
        <p:spPr bwMode="auto">
          <a:xfrm>
            <a:off x="755576" y="1124744"/>
            <a:ext cx="3727566" cy="482453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9" name="Picture 4" descr="C:\Users\М.видео\Desktop\оформление\клипарты\0801-4-2.gif"/>
          <p:cNvPicPr>
            <a:picLocks noChangeAspect="1" noChangeArrowheads="1"/>
          </p:cNvPicPr>
          <p:nvPr/>
        </p:nvPicPr>
        <p:blipFill>
          <a:blip r:embed="rId4" cstate="print"/>
          <a:srcRect/>
          <a:stretch>
            <a:fillRect/>
          </a:stretch>
        </p:blipFill>
        <p:spPr bwMode="auto">
          <a:xfrm rot="2152136">
            <a:off x="4133920" y="22991"/>
            <a:ext cx="2268245" cy="2679857"/>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0" y="260648"/>
            <a:ext cx="3563888" cy="4392488"/>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3059832" y="260648"/>
            <a:ext cx="3600400" cy="5544616"/>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22529" name="Rectangle 1"/>
          <p:cNvSpPr>
            <a:spLocks noChangeArrowheads="1"/>
          </p:cNvSpPr>
          <p:nvPr/>
        </p:nvSpPr>
        <p:spPr bwMode="auto">
          <a:xfrm>
            <a:off x="3491880" y="764704"/>
            <a:ext cx="2736304"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Во </a:t>
            </a:r>
            <a:r>
              <a:rPr lang="ru-RU" sz="1600" b="1" i="1" dirty="0">
                <a:solidFill>
                  <a:schemeClr val="bg1"/>
                </a:solidFill>
                <a:latin typeface="Calibri" pitchFamily="34" charset="0"/>
                <a:ea typeface="Calibri" pitchFamily="34" charset="0"/>
                <a:cs typeface="Times New Roman" pitchFamily="18" charset="0"/>
              </a:rPr>
              <a:t>Ф</a:t>
            </a:r>
            <a:r>
              <a:rPr kumimoji="0" lang="ru-RU" sz="1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ранции придворный </a:t>
            </a:r>
            <a:r>
              <a:rPr lang="ru-RU" sz="1600" b="1" i="1" dirty="0" smtClean="0">
                <a:solidFill>
                  <a:schemeClr val="bg1"/>
                </a:solidFill>
                <a:latin typeface="Calibri" pitchFamily="34" charset="0"/>
                <a:ea typeface="Calibri" pitchFamily="34" charset="0"/>
                <a:cs typeface="Times New Roman" pitchFamily="18" charset="0"/>
              </a:rPr>
              <a:t>л</a:t>
            </a:r>
            <a:r>
              <a:rPr kumimoji="0" lang="ru-RU" sz="1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екарь </a:t>
            </a:r>
            <a:r>
              <a:rPr lang="ru-RU" sz="1600" b="1" i="1" dirty="0">
                <a:solidFill>
                  <a:schemeClr val="bg1"/>
                </a:solidFill>
                <a:latin typeface="Calibri" pitchFamily="34" charset="0"/>
                <a:ea typeface="Calibri" pitchFamily="34" charset="0"/>
                <a:cs typeface="Times New Roman" pitchFamily="18" charset="0"/>
              </a:rPr>
              <a:t>Е</a:t>
            </a:r>
            <a:r>
              <a:rPr kumimoji="0" lang="ru-RU" sz="1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катерины Медичи с помощью пудр, кремов и благовоний даже умерщвлял  лица неугодных королеве. А </a:t>
            </a:r>
            <a:r>
              <a:rPr lang="ru-RU" sz="1600" b="1" i="1" dirty="0" smtClean="0">
                <a:solidFill>
                  <a:schemeClr val="bg1"/>
                </a:solidFill>
                <a:latin typeface="Calibri" pitchFamily="34" charset="0"/>
                <a:ea typeface="Calibri" pitchFamily="34" charset="0"/>
                <a:cs typeface="Times New Roman" pitchFamily="18" charset="0"/>
              </a:rPr>
              <a:t>Французские</a:t>
            </a:r>
            <a:r>
              <a:rPr kumimoji="0" lang="ru-RU" sz="1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красавицы 17 века для </a:t>
            </a:r>
            <a:r>
              <a:rPr lang="ru-RU" sz="1600" b="1" i="1" dirty="0" err="1" smtClean="0">
                <a:solidFill>
                  <a:schemeClr val="bg1"/>
                </a:solidFill>
                <a:latin typeface="Calibri" pitchFamily="34" charset="0"/>
                <a:ea typeface="Calibri" pitchFamily="34" charset="0"/>
                <a:cs typeface="Times New Roman" pitchFamily="18" charset="0"/>
              </a:rPr>
              <a:t>о</a:t>
            </a:r>
            <a:r>
              <a:rPr kumimoji="0" lang="ru-RU" sz="1600" b="1" i="1" u="none" strike="noStrike" cap="none" normalizeH="0" baseline="0" dirty="0" err="1" smtClean="0">
                <a:ln>
                  <a:noFill/>
                </a:ln>
                <a:solidFill>
                  <a:schemeClr val="bg1"/>
                </a:solidFill>
                <a:effectLst/>
                <a:latin typeface="Calibri" pitchFamily="34" charset="0"/>
                <a:ea typeface="Calibri" pitchFamily="34" charset="0"/>
                <a:cs typeface="Times New Roman" pitchFamily="18" charset="0"/>
              </a:rPr>
              <a:t>ттенении</a:t>
            </a:r>
            <a:r>
              <a:rPr kumimoji="0" lang="ru-RU" sz="1600" b="1" i="1" u="none" strike="noStrike" cap="none" normalizeH="0" baseline="0" dirty="0" smtClean="0">
                <a:ln>
                  <a:noFill/>
                </a:ln>
                <a:solidFill>
                  <a:schemeClr val="bg1"/>
                </a:solidFill>
                <a:effectLst/>
                <a:latin typeface="Calibri" pitchFamily="34" charset="0"/>
                <a:ea typeface="Calibri" pitchFamily="34" charset="0"/>
                <a:cs typeface="Times New Roman" pitchFamily="18" charset="0"/>
              </a:rPr>
              <a:t> белизны лица начали наклеивать на лице мушки которые вырезали из черной тафты они могли быть самой разнообразной формы. Например в виде кареты запряженной четверкой лошадей или в форме сердца пронзенной стрелой иногда мушки украшались маленькими бриллиантами. </a:t>
            </a:r>
            <a:endParaRPr kumimoji="0" lang="ru-RU" sz="1600" b="1" i="1" u="none" strike="noStrike" cap="none" normalizeH="0" baseline="0" dirty="0" smtClean="0">
              <a:ln>
                <a:noFill/>
              </a:ln>
              <a:solidFill>
                <a:schemeClr val="bg1"/>
              </a:solidFill>
              <a:effectLst/>
              <a:latin typeface="Arial" pitchFamily="34" charset="0"/>
              <a:cs typeface="Arial" pitchFamily="34" charset="0"/>
            </a:endParaRPr>
          </a:p>
        </p:txBody>
      </p:sp>
      <p:pic>
        <p:nvPicPr>
          <p:cNvPr id="22530" name="Picture 2" descr="C:\Users\М.видео\Desktop\Новая папка\_preview.jpg"/>
          <p:cNvPicPr>
            <a:picLocks noChangeAspect="1" noChangeArrowheads="1"/>
          </p:cNvPicPr>
          <p:nvPr/>
        </p:nvPicPr>
        <p:blipFill>
          <a:blip r:embed="rId3" cstate="print"/>
          <a:srcRect/>
          <a:stretch>
            <a:fillRect/>
          </a:stretch>
        </p:blipFill>
        <p:spPr bwMode="auto">
          <a:xfrm>
            <a:off x="251520" y="548680"/>
            <a:ext cx="3116064" cy="3941821"/>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9" name="Скругленный прямоугольник 8"/>
          <p:cNvSpPr/>
          <p:nvPr/>
        </p:nvSpPr>
        <p:spPr>
          <a:xfrm>
            <a:off x="6119664" y="2996952"/>
            <a:ext cx="3024336" cy="3501008"/>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2531" name="Picture 3" descr="C:\Users\М.видео\Desktop\Новая папка\1287987795_mouche39qq.jpg"/>
          <p:cNvPicPr>
            <a:picLocks noChangeAspect="1" noChangeArrowheads="1"/>
          </p:cNvPicPr>
          <p:nvPr/>
        </p:nvPicPr>
        <p:blipFill>
          <a:blip r:embed="rId4" cstate="print"/>
          <a:srcRect/>
          <a:stretch>
            <a:fillRect/>
          </a:stretch>
        </p:blipFill>
        <p:spPr bwMode="auto">
          <a:xfrm>
            <a:off x="6302265" y="3140968"/>
            <a:ext cx="2841735" cy="324036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11" name="Picture 4" descr="C:\Users\М.видео\Desktop\оформление\клипарты\0801-4-2.gif"/>
          <p:cNvPicPr>
            <a:picLocks noChangeAspect="1" noChangeArrowheads="1"/>
          </p:cNvPicPr>
          <p:nvPr/>
        </p:nvPicPr>
        <p:blipFill>
          <a:blip r:embed="rId5" cstate="print"/>
          <a:srcRect/>
          <a:stretch>
            <a:fillRect/>
          </a:stretch>
        </p:blipFill>
        <p:spPr bwMode="auto">
          <a:xfrm rot="2152136">
            <a:off x="896993" y="3605699"/>
            <a:ext cx="2568437" cy="303452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М.видео\Desktop\оформление\фоны\0_5d3a8_869e9b84_XL.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5" name="Скругленный прямоугольник 4"/>
          <p:cNvSpPr/>
          <p:nvPr/>
        </p:nvSpPr>
        <p:spPr>
          <a:xfrm>
            <a:off x="179512" y="260648"/>
            <a:ext cx="4139952" cy="5328592"/>
          </a:xfrm>
          <a:prstGeom prst="roundRect">
            <a:avLst/>
          </a:prstGeom>
          <a:solidFill>
            <a:srgbClr val="FFDB69"/>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Вертикальный свиток 5"/>
          <p:cNvSpPr/>
          <p:nvPr/>
        </p:nvSpPr>
        <p:spPr>
          <a:xfrm>
            <a:off x="3707904" y="332656"/>
            <a:ext cx="5760640" cy="6336704"/>
          </a:xfrm>
          <a:prstGeom prst="verticalScroll">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ru-RU" dirty="0"/>
          </a:p>
        </p:txBody>
      </p:sp>
      <p:sp>
        <p:nvSpPr>
          <p:cNvPr id="7" name="TextBox 6"/>
          <p:cNvSpPr txBox="1"/>
          <p:nvPr/>
        </p:nvSpPr>
        <p:spPr>
          <a:xfrm>
            <a:off x="4355976" y="948690"/>
            <a:ext cx="4536504" cy="5693866"/>
          </a:xfrm>
          <a:prstGeom prst="rect">
            <a:avLst/>
          </a:prstGeom>
          <a:noFill/>
        </p:spPr>
        <p:txBody>
          <a:bodyPr wrap="square" rtlCol="0">
            <a:spAutoFit/>
          </a:bodyPr>
          <a:lstStyle/>
          <a:p>
            <a:r>
              <a:rPr lang="ru-RU" sz="1400" b="1" i="1" dirty="0">
                <a:solidFill>
                  <a:schemeClr val="bg1"/>
                </a:solidFill>
              </a:rPr>
              <a:t>Трудно сказать точно, когда и где вошло в моду </a:t>
            </a:r>
            <a:r>
              <a:rPr lang="ru-RU" sz="1400" b="1" i="1" dirty="0" smtClean="0">
                <a:solidFill>
                  <a:schemeClr val="bg1"/>
                </a:solidFill>
              </a:rPr>
              <a:t>гримировать </a:t>
            </a:r>
            <a:r>
              <a:rPr lang="ru-RU" sz="1400" b="1" i="1" dirty="0">
                <a:solidFill>
                  <a:schemeClr val="bg1"/>
                </a:solidFill>
              </a:rPr>
              <a:t>себя на сцене, древний </a:t>
            </a:r>
            <a:r>
              <a:rPr lang="ru-RU" sz="1400" b="1" i="1" dirty="0" smtClean="0">
                <a:solidFill>
                  <a:schemeClr val="bg1"/>
                </a:solidFill>
              </a:rPr>
              <a:t>театр </a:t>
            </a:r>
            <a:r>
              <a:rPr lang="ru-RU" sz="1400" b="1" i="1" dirty="0">
                <a:solidFill>
                  <a:schemeClr val="bg1"/>
                </a:solidFill>
              </a:rPr>
              <a:t>в сущности не знал грима как в комедиях так и в трагедиях актеры главным образом надевали маски которые создавали образ каждому персонажу, делались маски из </a:t>
            </a:r>
            <a:r>
              <a:rPr lang="ru-RU" sz="1400" b="1" i="1" dirty="0" smtClean="0">
                <a:solidFill>
                  <a:schemeClr val="bg1"/>
                </a:solidFill>
              </a:rPr>
              <a:t>лука, кожи </a:t>
            </a:r>
            <a:r>
              <a:rPr lang="ru-RU" sz="1400" b="1" i="1" dirty="0">
                <a:solidFill>
                  <a:schemeClr val="bg1"/>
                </a:solidFill>
              </a:rPr>
              <a:t>и </a:t>
            </a:r>
            <a:r>
              <a:rPr lang="ru-RU" sz="1400" b="1" i="1" dirty="0" smtClean="0">
                <a:solidFill>
                  <a:schemeClr val="bg1"/>
                </a:solidFill>
              </a:rPr>
              <a:t>воска, </a:t>
            </a:r>
            <a:r>
              <a:rPr lang="ru-RU" sz="1400" b="1" i="1" dirty="0">
                <a:solidFill>
                  <a:schemeClr val="bg1"/>
                </a:solidFill>
              </a:rPr>
              <a:t>отделывались металлом иногда к маске </a:t>
            </a:r>
            <a:r>
              <a:rPr lang="ru-RU" sz="1400" b="1" i="1" dirty="0" smtClean="0">
                <a:solidFill>
                  <a:schemeClr val="bg1"/>
                </a:solidFill>
              </a:rPr>
              <a:t>прикреплялся </a:t>
            </a:r>
            <a:r>
              <a:rPr lang="ru-RU" sz="1400" b="1" i="1" dirty="0">
                <a:solidFill>
                  <a:schemeClr val="bg1"/>
                </a:solidFill>
              </a:rPr>
              <a:t>парик цвет который соответствовал роли так как зрители должны были увидеть актеров из дальних </a:t>
            </a:r>
            <a:r>
              <a:rPr lang="ru-RU" sz="1400" b="1" i="1" dirty="0" smtClean="0">
                <a:solidFill>
                  <a:schemeClr val="bg1"/>
                </a:solidFill>
              </a:rPr>
              <a:t>рядов. </a:t>
            </a:r>
            <a:r>
              <a:rPr lang="ru-RU" sz="1400" b="1" i="1" dirty="0">
                <a:solidFill>
                  <a:schemeClr val="bg1"/>
                </a:solidFill>
              </a:rPr>
              <a:t>Маски по размеру были гораздо больше человеческого лица, а </a:t>
            </a:r>
            <a:r>
              <a:rPr lang="ru-RU" sz="1400" b="1" i="1" dirty="0" smtClean="0">
                <a:solidFill>
                  <a:schemeClr val="bg1"/>
                </a:solidFill>
              </a:rPr>
              <a:t>парики </a:t>
            </a:r>
            <a:r>
              <a:rPr lang="ru-RU" sz="1400" b="1" i="1" dirty="0">
                <a:solidFill>
                  <a:schemeClr val="bg1"/>
                </a:solidFill>
              </a:rPr>
              <a:t>крупнее головы. Зачастую роли артистов требовали смены настроения поэтому маски были раскрашены с двух сторон, например с одной стороны было изображение горя, а с другой </a:t>
            </a:r>
            <a:r>
              <a:rPr lang="ru-RU" sz="1400" b="1" i="1" dirty="0" smtClean="0">
                <a:solidFill>
                  <a:schemeClr val="bg1"/>
                </a:solidFill>
              </a:rPr>
              <a:t>- выражение </a:t>
            </a:r>
            <a:r>
              <a:rPr lang="ru-RU" sz="1400" b="1" i="1" dirty="0">
                <a:solidFill>
                  <a:schemeClr val="bg1"/>
                </a:solidFill>
              </a:rPr>
              <a:t>радости. По мере надобности актер поворачивался то одной то другой стороной к публике</a:t>
            </a:r>
            <a:r>
              <a:rPr lang="ru-RU" sz="1400" b="1" i="1" dirty="0" smtClean="0">
                <a:solidFill>
                  <a:schemeClr val="bg1"/>
                </a:solidFill>
              </a:rPr>
              <a:t>.</a:t>
            </a:r>
          </a:p>
          <a:p>
            <a:r>
              <a:rPr lang="ru-RU" sz="1400" b="1" i="1" dirty="0" smtClean="0">
                <a:solidFill>
                  <a:schemeClr val="bg1"/>
                </a:solidFill>
              </a:rPr>
              <a:t> Только спустя тысячи  с лишним лет после начало нашей эры маска была признана не удобной, по сколько сами драматические представления подверглись сильным изменения и с тех пор, как грим стали наносить непосредственно на лица актеров его технологии стали совершенствоваться, появлялись новые виды косметики пластики и спецэффектов, что и продолжается и посей день. </a:t>
            </a:r>
          </a:p>
          <a:p>
            <a:endParaRPr lang="ru-RU" sz="1400" b="1" i="1" dirty="0">
              <a:solidFill>
                <a:schemeClr val="bg1"/>
              </a:solidFill>
            </a:endParaRPr>
          </a:p>
        </p:txBody>
      </p:sp>
      <p:pic>
        <p:nvPicPr>
          <p:cNvPr id="21505" name="Picture 1" descr="C:\Users\М.видео\Desktop\Новая папка\isi104a.jpg"/>
          <p:cNvPicPr>
            <a:picLocks noChangeAspect="1" noChangeArrowheads="1"/>
          </p:cNvPicPr>
          <p:nvPr/>
        </p:nvPicPr>
        <p:blipFill>
          <a:blip r:embed="rId3" cstate="print"/>
          <a:srcRect/>
          <a:stretch>
            <a:fillRect/>
          </a:stretch>
        </p:blipFill>
        <p:spPr bwMode="auto">
          <a:xfrm>
            <a:off x="323528" y="404664"/>
            <a:ext cx="3791751" cy="5066928"/>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21506" name="Picture 2" descr="C:\Users\М.видео\Desktop\Новая папка\i.jpg"/>
          <p:cNvPicPr>
            <a:picLocks noChangeAspect="1" noChangeArrowheads="1"/>
          </p:cNvPicPr>
          <p:nvPr/>
        </p:nvPicPr>
        <p:blipFill>
          <a:blip r:embed="rId4" cstate="print"/>
          <a:srcRect/>
          <a:stretch>
            <a:fillRect/>
          </a:stretch>
        </p:blipFill>
        <p:spPr bwMode="auto">
          <a:xfrm>
            <a:off x="1835696" y="5229200"/>
            <a:ext cx="2486025" cy="1428750"/>
          </a:xfrm>
          <a:prstGeom prst="rect">
            <a:avLst/>
          </a:prstGeom>
          <a:ln>
            <a:noFill/>
          </a:ln>
          <a:effectLst>
            <a:softEdge rad="112500"/>
          </a:effec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148</TotalTime>
  <Words>1654</Words>
  <Application>Microsoft Office PowerPoint</Application>
  <PresentationFormat>Экран (4:3)</PresentationFormat>
  <Paragraphs>59</Paragraphs>
  <Slides>29</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29</vt:i4>
      </vt:variant>
    </vt:vector>
  </HeadingPairs>
  <TitlesOfParts>
    <vt:vector size="34" baseType="lpstr">
      <vt:lpstr>Arial</vt:lpstr>
      <vt:lpstr>Browallia New</vt:lpstr>
      <vt:lpstr>Calibri</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Microsoft</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М.видео</dc:creator>
  <cp:lastModifiedBy>1</cp:lastModifiedBy>
  <cp:revision>16</cp:revision>
  <dcterms:created xsi:type="dcterms:W3CDTF">2013-03-26T05:27:56Z</dcterms:created>
  <dcterms:modified xsi:type="dcterms:W3CDTF">2017-08-21T04:19:53Z</dcterms:modified>
</cp:coreProperties>
</file>