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325" r:id="rId5"/>
    <p:sldId id="306" r:id="rId6"/>
    <p:sldId id="258" r:id="rId7"/>
    <p:sldId id="259" r:id="rId8"/>
    <p:sldId id="261" r:id="rId9"/>
    <p:sldId id="262" r:id="rId10"/>
    <p:sldId id="312" r:id="rId11"/>
    <p:sldId id="311" r:id="rId12"/>
    <p:sldId id="314" r:id="rId13"/>
    <p:sldId id="315" r:id="rId14"/>
    <p:sldId id="308" r:id="rId15"/>
    <p:sldId id="310" r:id="rId16"/>
    <p:sldId id="264" r:id="rId17"/>
    <p:sldId id="265" r:id="rId18"/>
    <p:sldId id="316" r:id="rId19"/>
    <p:sldId id="266" r:id="rId20"/>
    <p:sldId id="317" r:id="rId21"/>
    <p:sldId id="318" r:id="rId22"/>
    <p:sldId id="319" r:id="rId23"/>
    <p:sldId id="320" r:id="rId24"/>
    <p:sldId id="267" r:id="rId25"/>
    <p:sldId id="321" r:id="rId26"/>
    <p:sldId id="268" r:id="rId27"/>
    <p:sldId id="324" r:id="rId28"/>
    <p:sldId id="270" r:id="rId29"/>
    <p:sldId id="322" r:id="rId30"/>
    <p:sldId id="323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1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1020F-A510-4A80-8C8F-830D06AB918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991DD64E-94A6-4408-97D0-84697B066AE3}">
      <dgm:prSet custT="1"/>
      <dgm:spPr/>
      <dgm:t>
        <a:bodyPr/>
        <a:lstStyle/>
        <a:p>
          <a:pPr rtl="0"/>
          <a:r>
            <a:rPr lang="ru-RU" sz="2800" dirty="0" smtClean="0">
              <a:latin typeface="Georgia" pitchFamily="18" charset="0"/>
            </a:rPr>
            <a:t>Положение </a:t>
          </a:r>
          <a:r>
            <a:rPr lang="ru-RU" sz="2800" b="1" dirty="0" smtClean="0">
              <a:latin typeface="Georgia" pitchFamily="18" charset="0"/>
            </a:rPr>
            <a:t>звука</a:t>
          </a:r>
          <a:r>
            <a:rPr lang="ru-RU" sz="2800" dirty="0" smtClean="0">
              <a:latin typeface="Georgia" pitchFamily="18" charset="0"/>
            </a:rPr>
            <a:t> в слове (перед гласным или согласным, на конце или в начале слова и т. п.) называется </a:t>
          </a:r>
          <a:r>
            <a:rPr lang="ru-RU" sz="2800" b="1" dirty="0" smtClean="0">
              <a:latin typeface="Georgia" pitchFamily="18" charset="0"/>
            </a:rPr>
            <a:t>позицией</a:t>
          </a:r>
          <a:r>
            <a:rPr lang="ru-RU" sz="2800" dirty="0" smtClean="0">
              <a:latin typeface="Georgia" pitchFamily="18" charset="0"/>
            </a:rPr>
            <a:t>.  </a:t>
          </a:r>
          <a:endParaRPr lang="ru-RU" sz="2800" dirty="0">
            <a:latin typeface="Georgia" pitchFamily="18" charset="0"/>
          </a:endParaRPr>
        </a:p>
      </dgm:t>
    </dgm:pt>
    <dgm:pt modelId="{BACB1813-51B2-4C0F-BC06-1150978CEB4B}" type="parTrans" cxnId="{215A51B1-4E6A-43C9-8924-7DE48E170E2F}">
      <dgm:prSet/>
      <dgm:spPr/>
      <dgm:t>
        <a:bodyPr/>
        <a:lstStyle/>
        <a:p>
          <a:endParaRPr lang="ru-RU"/>
        </a:p>
      </dgm:t>
    </dgm:pt>
    <dgm:pt modelId="{8A4BB619-6933-43BE-976B-054257790BA9}" type="sibTrans" cxnId="{215A51B1-4E6A-43C9-8924-7DE48E170E2F}">
      <dgm:prSet/>
      <dgm:spPr/>
      <dgm:t>
        <a:bodyPr/>
        <a:lstStyle/>
        <a:p>
          <a:endParaRPr lang="ru-RU"/>
        </a:p>
      </dgm:t>
    </dgm:pt>
    <dgm:pt modelId="{7779B1A7-A6C5-4D3D-9A10-AE34B22CF10A}">
      <dgm:prSet custT="1"/>
      <dgm:spPr/>
      <dgm:t>
        <a:bodyPr/>
        <a:lstStyle/>
        <a:p>
          <a:pPr rtl="0"/>
          <a:r>
            <a:rPr lang="ru-RU" sz="2800" b="1" dirty="0" smtClean="0">
              <a:latin typeface="Georgia" pitchFamily="18" charset="0"/>
            </a:rPr>
            <a:t>Позиции</a:t>
          </a:r>
          <a:r>
            <a:rPr lang="ru-RU" sz="2800" dirty="0" smtClean="0">
              <a:latin typeface="Georgia" pitchFamily="18" charset="0"/>
            </a:rPr>
            <a:t> могут быть </a:t>
          </a:r>
          <a:r>
            <a:rPr lang="ru-RU" sz="2800" b="1" dirty="0" smtClean="0">
              <a:latin typeface="Georgia" pitchFamily="18" charset="0"/>
            </a:rPr>
            <a:t>сильные</a:t>
          </a:r>
          <a:r>
            <a:rPr lang="ru-RU" sz="2800" dirty="0" smtClean="0">
              <a:latin typeface="Georgia" pitchFamily="18" charset="0"/>
            </a:rPr>
            <a:t> и </a:t>
          </a:r>
          <a:r>
            <a:rPr lang="ru-RU" sz="2800" b="1" dirty="0" smtClean="0">
              <a:latin typeface="Georgia" pitchFamily="18" charset="0"/>
            </a:rPr>
            <a:t>слабые</a:t>
          </a:r>
          <a:r>
            <a:rPr lang="ru-RU" sz="2800" dirty="0" smtClean="0">
              <a:latin typeface="Georgia" pitchFamily="18" charset="0"/>
            </a:rPr>
            <a:t>.</a:t>
          </a:r>
          <a:endParaRPr lang="ru-RU" sz="2800" dirty="0">
            <a:latin typeface="Georgia" pitchFamily="18" charset="0"/>
          </a:endParaRPr>
        </a:p>
      </dgm:t>
    </dgm:pt>
    <dgm:pt modelId="{642BACA8-E816-43A7-99CD-2E55D7DB813A}" type="parTrans" cxnId="{F1EE21B9-244E-462A-B3C5-3B47625B5108}">
      <dgm:prSet/>
      <dgm:spPr/>
      <dgm:t>
        <a:bodyPr/>
        <a:lstStyle/>
        <a:p>
          <a:endParaRPr lang="ru-RU"/>
        </a:p>
      </dgm:t>
    </dgm:pt>
    <dgm:pt modelId="{D0F68DAF-1C8C-427A-BA35-286624865E3D}" type="sibTrans" cxnId="{F1EE21B9-244E-462A-B3C5-3B47625B5108}">
      <dgm:prSet/>
      <dgm:spPr/>
      <dgm:t>
        <a:bodyPr/>
        <a:lstStyle/>
        <a:p>
          <a:endParaRPr lang="ru-RU"/>
        </a:p>
      </dgm:t>
    </dgm:pt>
    <dgm:pt modelId="{A5D4BDC9-8E08-4B53-83FD-8E6E69B9F34D}">
      <dgm:prSet custT="1"/>
      <dgm:spPr/>
      <dgm:t>
        <a:bodyPr/>
        <a:lstStyle/>
        <a:p>
          <a:pPr rtl="0"/>
          <a:r>
            <a:rPr lang="ru-RU" sz="2800" b="1" dirty="0" smtClean="0">
              <a:latin typeface="Georgia" pitchFamily="18" charset="0"/>
            </a:rPr>
            <a:t>Сильная позиция</a:t>
          </a:r>
          <a:r>
            <a:rPr lang="ru-RU" sz="2800" dirty="0" smtClean="0">
              <a:latin typeface="Georgia" pitchFamily="18" charset="0"/>
            </a:rPr>
            <a:t> — это позиция, в которой данный отличается от всех других звуков.</a:t>
          </a:r>
          <a:endParaRPr lang="ru-RU" sz="2800" dirty="0">
            <a:latin typeface="Georgia" pitchFamily="18" charset="0"/>
          </a:endParaRPr>
        </a:p>
      </dgm:t>
    </dgm:pt>
    <dgm:pt modelId="{BFE6E140-3B86-4E20-950B-00CDAB638001}" type="parTrans" cxnId="{207B184C-60C4-49C3-9316-1AE290096B9B}">
      <dgm:prSet/>
      <dgm:spPr/>
      <dgm:t>
        <a:bodyPr/>
        <a:lstStyle/>
        <a:p>
          <a:endParaRPr lang="ru-RU"/>
        </a:p>
      </dgm:t>
    </dgm:pt>
    <dgm:pt modelId="{63B2E998-9086-4BD3-9681-0F5E0088AEDC}" type="sibTrans" cxnId="{207B184C-60C4-49C3-9316-1AE290096B9B}">
      <dgm:prSet/>
      <dgm:spPr/>
      <dgm:t>
        <a:bodyPr/>
        <a:lstStyle/>
        <a:p>
          <a:endParaRPr lang="ru-RU"/>
        </a:p>
      </dgm:t>
    </dgm:pt>
    <dgm:pt modelId="{05B3CC45-D5F1-426E-BA17-395F2DB141A3}">
      <dgm:prSet custT="1"/>
      <dgm:spPr/>
      <dgm:t>
        <a:bodyPr/>
        <a:lstStyle/>
        <a:p>
          <a:pPr rtl="0"/>
          <a:r>
            <a:rPr lang="ru-RU" sz="2800" b="1" dirty="0" smtClean="0">
              <a:latin typeface="Georgia" pitchFamily="18" charset="0"/>
            </a:rPr>
            <a:t>Слабая позиция</a:t>
          </a:r>
          <a:r>
            <a:rPr lang="ru-RU" sz="2800" dirty="0" smtClean="0">
              <a:latin typeface="Georgia" pitchFamily="18" charset="0"/>
            </a:rPr>
            <a:t> — это позиция </a:t>
          </a:r>
          <a:r>
            <a:rPr lang="ru-RU" sz="2800" dirty="0" err="1" smtClean="0">
              <a:latin typeface="Georgia" pitchFamily="18" charset="0"/>
            </a:rPr>
            <a:t>неразличения</a:t>
          </a:r>
          <a:r>
            <a:rPr lang="ru-RU" sz="2800" dirty="0" smtClean="0">
              <a:latin typeface="Georgia" pitchFamily="18" charset="0"/>
            </a:rPr>
            <a:t> звуков</a:t>
          </a:r>
          <a:endParaRPr lang="ru-RU" sz="2800" dirty="0">
            <a:latin typeface="Georgia" pitchFamily="18" charset="0"/>
          </a:endParaRPr>
        </a:p>
      </dgm:t>
    </dgm:pt>
    <dgm:pt modelId="{20813742-3A7D-434A-8C5C-0733DCBC9796}" type="parTrans" cxnId="{7E702545-37AB-4DD3-B98B-BD51D18F7705}">
      <dgm:prSet/>
      <dgm:spPr/>
      <dgm:t>
        <a:bodyPr/>
        <a:lstStyle/>
        <a:p>
          <a:endParaRPr lang="ru-RU"/>
        </a:p>
      </dgm:t>
    </dgm:pt>
    <dgm:pt modelId="{3B28008E-E0B5-4C9C-8D28-8782B30076B1}" type="sibTrans" cxnId="{7E702545-37AB-4DD3-B98B-BD51D18F7705}">
      <dgm:prSet/>
      <dgm:spPr/>
      <dgm:t>
        <a:bodyPr/>
        <a:lstStyle/>
        <a:p>
          <a:endParaRPr lang="ru-RU"/>
        </a:p>
      </dgm:t>
    </dgm:pt>
    <dgm:pt modelId="{61550EC4-9A02-43DF-BBE8-A21F21846EFC}" type="pres">
      <dgm:prSet presAssocID="{1451020F-A510-4A80-8C8F-830D06AB91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5A4BE6-E6BB-4A35-B1C6-DEA5DFEE682D}" type="pres">
      <dgm:prSet presAssocID="{991DD64E-94A6-4408-97D0-84697B066AE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D4499-4924-4600-B4D5-2656DFBB2C6D}" type="pres">
      <dgm:prSet presAssocID="{8A4BB619-6933-43BE-976B-054257790BA9}" presName="spacer" presStyleCnt="0"/>
      <dgm:spPr/>
    </dgm:pt>
    <dgm:pt modelId="{166D6889-6A1D-425D-995E-00510722088A}" type="pres">
      <dgm:prSet presAssocID="{7779B1A7-A6C5-4D3D-9A10-AE34B22CF10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37C7B-7F06-4D50-A20C-B0DECB716AA2}" type="pres">
      <dgm:prSet presAssocID="{D0F68DAF-1C8C-427A-BA35-286624865E3D}" presName="spacer" presStyleCnt="0"/>
      <dgm:spPr/>
    </dgm:pt>
    <dgm:pt modelId="{99161110-D737-43E7-B2C4-3B11E0674198}" type="pres">
      <dgm:prSet presAssocID="{A5D4BDC9-8E08-4B53-83FD-8E6E69B9F34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9B951-5A7E-463A-8B0A-1DB8717FB356}" type="pres">
      <dgm:prSet presAssocID="{63B2E998-9086-4BD3-9681-0F5E0088AEDC}" presName="spacer" presStyleCnt="0"/>
      <dgm:spPr/>
    </dgm:pt>
    <dgm:pt modelId="{A421AA1A-8D81-4571-8499-AB04067B7030}" type="pres">
      <dgm:prSet presAssocID="{05B3CC45-D5F1-426E-BA17-395F2DB141A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41162B-6C9A-4415-892D-74A8D0F58712}" type="presOf" srcId="{991DD64E-94A6-4408-97D0-84697B066AE3}" destId="{7F5A4BE6-E6BB-4A35-B1C6-DEA5DFEE682D}" srcOrd="0" destOrd="0" presId="urn:microsoft.com/office/officeart/2005/8/layout/vList2"/>
    <dgm:cxn modelId="{207B184C-60C4-49C3-9316-1AE290096B9B}" srcId="{1451020F-A510-4A80-8C8F-830D06AB918E}" destId="{A5D4BDC9-8E08-4B53-83FD-8E6E69B9F34D}" srcOrd="2" destOrd="0" parTransId="{BFE6E140-3B86-4E20-950B-00CDAB638001}" sibTransId="{63B2E998-9086-4BD3-9681-0F5E0088AEDC}"/>
    <dgm:cxn modelId="{D6E12952-3F00-4491-8EE4-BBF4D2241121}" type="presOf" srcId="{A5D4BDC9-8E08-4B53-83FD-8E6E69B9F34D}" destId="{99161110-D737-43E7-B2C4-3B11E0674198}" srcOrd="0" destOrd="0" presId="urn:microsoft.com/office/officeart/2005/8/layout/vList2"/>
    <dgm:cxn modelId="{215A51B1-4E6A-43C9-8924-7DE48E170E2F}" srcId="{1451020F-A510-4A80-8C8F-830D06AB918E}" destId="{991DD64E-94A6-4408-97D0-84697B066AE3}" srcOrd="0" destOrd="0" parTransId="{BACB1813-51B2-4C0F-BC06-1150978CEB4B}" sibTransId="{8A4BB619-6933-43BE-976B-054257790BA9}"/>
    <dgm:cxn modelId="{F1EE21B9-244E-462A-B3C5-3B47625B5108}" srcId="{1451020F-A510-4A80-8C8F-830D06AB918E}" destId="{7779B1A7-A6C5-4D3D-9A10-AE34B22CF10A}" srcOrd="1" destOrd="0" parTransId="{642BACA8-E816-43A7-99CD-2E55D7DB813A}" sibTransId="{D0F68DAF-1C8C-427A-BA35-286624865E3D}"/>
    <dgm:cxn modelId="{7E702545-37AB-4DD3-B98B-BD51D18F7705}" srcId="{1451020F-A510-4A80-8C8F-830D06AB918E}" destId="{05B3CC45-D5F1-426E-BA17-395F2DB141A3}" srcOrd="3" destOrd="0" parTransId="{20813742-3A7D-434A-8C5C-0733DCBC9796}" sibTransId="{3B28008E-E0B5-4C9C-8D28-8782B30076B1}"/>
    <dgm:cxn modelId="{16B9E523-288B-4CA3-8FC7-8B846220E348}" type="presOf" srcId="{1451020F-A510-4A80-8C8F-830D06AB918E}" destId="{61550EC4-9A02-43DF-BBE8-A21F21846EFC}" srcOrd="0" destOrd="0" presId="urn:microsoft.com/office/officeart/2005/8/layout/vList2"/>
    <dgm:cxn modelId="{12D9E0F5-C4CB-4A6A-99BB-B520B6C864C7}" type="presOf" srcId="{7779B1A7-A6C5-4D3D-9A10-AE34B22CF10A}" destId="{166D6889-6A1D-425D-995E-00510722088A}" srcOrd="0" destOrd="0" presId="urn:microsoft.com/office/officeart/2005/8/layout/vList2"/>
    <dgm:cxn modelId="{5B3A80C9-A4E1-437C-AAC4-EF096A8839E8}" type="presOf" srcId="{05B3CC45-D5F1-426E-BA17-395F2DB141A3}" destId="{A421AA1A-8D81-4571-8499-AB04067B7030}" srcOrd="0" destOrd="0" presId="urn:microsoft.com/office/officeart/2005/8/layout/vList2"/>
    <dgm:cxn modelId="{B9774E11-2176-477E-A1D2-DD25A147A9D0}" type="presParOf" srcId="{61550EC4-9A02-43DF-BBE8-A21F21846EFC}" destId="{7F5A4BE6-E6BB-4A35-B1C6-DEA5DFEE682D}" srcOrd="0" destOrd="0" presId="urn:microsoft.com/office/officeart/2005/8/layout/vList2"/>
    <dgm:cxn modelId="{CF5064B4-E91D-43D7-81C1-CB01C7B8C42E}" type="presParOf" srcId="{61550EC4-9A02-43DF-BBE8-A21F21846EFC}" destId="{241D4499-4924-4600-B4D5-2656DFBB2C6D}" srcOrd="1" destOrd="0" presId="urn:microsoft.com/office/officeart/2005/8/layout/vList2"/>
    <dgm:cxn modelId="{F5D4E568-5A4A-4125-AED1-D087174B6872}" type="presParOf" srcId="{61550EC4-9A02-43DF-BBE8-A21F21846EFC}" destId="{166D6889-6A1D-425D-995E-00510722088A}" srcOrd="2" destOrd="0" presId="urn:microsoft.com/office/officeart/2005/8/layout/vList2"/>
    <dgm:cxn modelId="{6CD2DF29-649A-4670-BEE6-9CF531C4CA90}" type="presParOf" srcId="{61550EC4-9A02-43DF-BBE8-A21F21846EFC}" destId="{C2337C7B-7F06-4D50-A20C-B0DECB716AA2}" srcOrd="3" destOrd="0" presId="urn:microsoft.com/office/officeart/2005/8/layout/vList2"/>
    <dgm:cxn modelId="{91959C8D-5A01-42AE-9F31-BC06288B3479}" type="presParOf" srcId="{61550EC4-9A02-43DF-BBE8-A21F21846EFC}" destId="{99161110-D737-43E7-B2C4-3B11E0674198}" srcOrd="4" destOrd="0" presId="urn:microsoft.com/office/officeart/2005/8/layout/vList2"/>
    <dgm:cxn modelId="{5968BEF6-661F-4A00-890D-877E38864CE1}" type="presParOf" srcId="{61550EC4-9A02-43DF-BBE8-A21F21846EFC}" destId="{EF29B951-5A7E-463A-8B0A-1DB8717FB356}" srcOrd="5" destOrd="0" presId="urn:microsoft.com/office/officeart/2005/8/layout/vList2"/>
    <dgm:cxn modelId="{6F56F906-EE5F-4118-8E91-1BB02438FD48}" type="presParOf" srcId="{61550EC4-9A02-43DF-BBE8-A21F21846EFC}" destId="{A421AA1A-8D81-4571-8499-AB04067B7030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40.xml"/><Relationship Id="rId7" Type="http://schemas.openxmlformats.org/officeDocument/2006/relationships/slide" Target="slide38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4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11_%D0%B3%D0%BE%D0%B4" TargetMode="External"/><Relationship Id="rId3" Type="http://schemas.openxmlformats.org/officeDocument/2006/relationships/hyperlink" Target="http://ru.wikipedia.org/wiki/1708_%D0%B3%D0%BE%D0%B4" TargetMode="External"/><Relationship Id="rId7" Type="http://schemas.openxmlformats.org/officeDocument/2006/relationships/hyperlink" Target="http://ru.wikipedia.org/wiki/%D0%93%D1%80%D0%B5%D1%87,_%D0%9D%D0%B8%D0%BA%D0%BE%D0%BB%D0%B0%D0%B9_%D0%98%D0%B2%D0%B0%D0%BD%D0%BE%D0%B2%D0%B8%D1%87" TargetMode="External"/><Relationship Id="rId12" Type="http://schemas.openxmlformats.org/officeDocument/2006/relationships/hyperlink" Target="http://ru.wikipedia.org/wiki/%D0%93%D1%80%D0%B5%D1%87%D0%B5%D1%81%D0%BA%D0%B8%D0%B9_%D1%8F%D0%B7%D1%8B%D0%BA" TargetMode="External"/><Relationship Id="rId2" Type="http://schemas.openxmlformats.org/officeDocument/2006/relationships/hyperlink" Target="http://ru.wikipedia.org/wiki/%D0%93%D1%80%D0%B0%D0%B6%D0%B4%D0%B0%D0%BD%D1%81%D0%BA%D0%B8%D0%B9_%D1%88%D1%80%D0%B8%D1%84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8%D0%BA%D0%BE%D0%BB%D0%B0%D0%B9_I" TargetMode="External"/><Relationship Id="rId11" Type="http://schemas.openxmlformats.org/officeDocument/2006/relationships/hyperlink" Target="http://ru.wikipedia.org/wiki/%D0%9C%D0%BD%D0%B5%D0%BC%D0%BE%D0%BD%D0%B8%D0%BA%D0%B0" TargetMode="External"/><Relationship Id="rId5" Type="http://schemas.openxmlformats.org/officeDocument/2006/relationships/hyperlink" Target="http://ru.wikipedia.org/wiki/XVIII_%D0%B2%D0%B5%D0%BA" TargetMode="External"/><Relationship Id="rId10" Type="http://schemas.openxmlformats.org/officeDocument/2006/relationships/hyperlink" Target="http://ru.wikipedia.org/wiki/%D0%9D%D0%B8%D0%BA%D0%BE%D0%BB%D0%B0%D0%B9_II" TargetMode="External"/><Relationship Id="rId4" Type="http://schemas.openxmlformats.org/officeDocument/2006/relationships/hyperlink" Target="http://ru.wikipedia.org/wiki/%D0%A2%D1%80%D0%B5%D0%B4%D0%B8%D0%B0%D0%BA%D0%BE%D0%B2%D1%81%D0%BA%D0%B8%D0%B9,_%D0%92%D0%B0%D1%81%D0%B8%D0%BB%D0%B8%D0%B9_%D0%9A%D0%B8%D1%80%D0%B8%D0%BB%D0%BB%D0%BE%D0%B2%D0%B8%D1%87" TargetMode="External"/><Relationship Id="rId9" Type="http://schemas.openxmlformats.org/officeDocument/2006/relationships/hyperlink" Target="http://ru.wikipedia.org/wiki/%D0%A0%D0%90%D0%9D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1%80%D0%B5%D0%BC%D0%B5%D0%BD%D0%BD%D0%BE%D0%B5_%D0%BF%D1%80%D0%B0%D0%B2%D0%B8%D1%82%D0%B5%D0%BB%D1%8C%D1%81%D1%82%D0%B2%D0%BE" TargetMode="External"/><Relationship Id="rId7" Type="http://schemas.openxmlformats.org/officeDocument/2006/relationships/hyperlink" Target="http://ru.wikipedia.org/wiki/%D0%A1%D0%BE%D0%B1%D0%BE%D0%BB%D0%B5%D0%B2%D1%81%D0%BA%D0%B8%D0%B9,_%D0%90%D0%BB%D0%B5%D0%BA%D1%81%D0%B5%D0%B9_%D0%98%D0%B2%D0%B0%D0%BD%D0%BE%D0%B2%D0%B8%D1%87" TargetMode="External"/><Relationship Id="rId2" Type="http://schemas.openxmlformats.org/officeDocument/2006/relationships/hyperlink" Target="http://ru.wikipedia.org/wiki/%D0%A0%D0%B5%D1%84%D0%BE%D1%80%D0%BC%D0%B0_%D1%80%D1%83%D1%81%D1%81%D0%BA%D0%BE%D0%B9_%D0%BE%D1%80%D1%84%D0%BE%D0%B3%D1%80%D0%B0%D1%84%D0%B8%D0%B8_1918_%D0%B3%D0%BE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E%D1%8E%D0%B7_%D1%80%D1%83%D1%81%D1%81%D0%BA%D0%BE%D0%B3%D0%BE_%D0%BD%D0%B0%D1%80%D0%BE%D0%B4%D0%B0" TargetMode="External"/><Relationship Id="rId5" Type="http://schemas.openxmlformats.org/officeDocument/2006/relationships/hyperlink" Target="http://ru.wikipedia.org/wiki/1918_%D0%B3%D0%BE%D0%B4" TargetMode="External"/><Relationship Id="rId4" Type="http://schemas.openxmlformats.org/officeDocument/2006/relationships/hyperlink" Target="http://ru.wikipedia.org/wiki/1917_%D0%B3%D0%BE%D0%B4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E%D0%BC%D0%BE%D0%BD%D0%B8%D0%BC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0%D1%83%D1%81%D1%81%D0%BA%D0%B8%D0%B9_%D0%B0%D0%BB%D1%84%D0%B0%D0%B2%D0%B8%D1%82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17158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Повторяем</a:t>
            </a:r>
            <a:br>
              <a:rPr lang="ru-RU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фонетику</a:t>
            </a:r>
            <a:endParaRPr lang="ru-RU" sz="8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Рисунок 16" descr="1789061-73956d4b4143031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42852"/>
            <a:ext cx="214316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642909" y="1571625"/>
            <a:ext cx="8072465" cy="457200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Согласные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		</a:t>
            </a:r>
            <a:r>
              <a:rPr lang="ru-RU" b="1" dirty="0" smtClean="0"/>
              <a:t>Согласный</a:t>
            </a:r>
            <a:r>
              <a:rPr lang="ru-RU" dirty="0" smtClean="0"/>
              <a:t> звук состоит из голоса и шума или только из шума.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ru-RU" dirty="0" smtClean="0"/>
              <a:t>В составе</a:t>
            </a:r>
            <a:r>
              <a:rPr lang="ru-RU" b="1" dirty="0" smtClean="0"/>
              <a:t> </a:t>
            </a:r>
            <a:r>
              <a:rPr lang="ru-RU" dirty="0" smtClean="0"/>
              <a:t>русского языка </a:t>
            </a:r>
            <a:r>
              <a:rPr lang="ru-RU" b="1" dirty="0" smtClean="0"/>
              <a:t>36</a:t>
            </a:r>
            <a:r>
              <a:rPr lang="ru-RU" dirty="0" smtClean="0"/>
              <a:t> </a:t>
            </a:r>
            <a:r>
              <a:rPr lang="ru-RU" b="1" dirty="0" smtClean="0"/>
              <a:t>согласных </a:t>
            </a:r>
            <a:r>
              <a:rPr lang="ru-RU" dirty="0" smtClean="0"/>
              <a:t>звуков: [б], [</a:t>
            </a:r>
            <a:r>
              <a:rPr lang="ru-RU" dirty="0" err="1" smtClean="0"/>
              <a:t>б</a:t>
            </a:r>
            <a:r>
              <a:rPr lang="ru-RU" dirty="0" smtClean="0"/>
              <a:t>'], [</a:t>
            </a:r>
            <a:r>
              <a:rPr lang="ru-RU" dirty="0" err="1" smtClean="0"/>
              <a:t>п</a:t>
            </a:r>
            <a:r>
              <a:rPr lang="ru-RU" dirty="0" smtClean="0"/>
              <a:t>], [</a:t>
            </a:r>
            <a:r>
              <a:rPr lang="ru-RU" dirty="0" err="1" smtClean="0"/>
              <a:t>п</a:t>
            </a:r>
            <a:r>
              <a:rPr lang="ru-RU" dirty="0" smtClean="0"/>
              <a:t>'], [в], [</a:t>
            </a:r>
            <a:r>
              <a:rPr lang="ru-RU" dirty="0" err="1" smtClean="0"/>
              <a:t>в</a:t>
            </a:r>
            <a:r>
              <a:rPr lang="ru-RU" dirty="0" smtClean="0"/>
              <a:t>'], [</a:t>
            </a:r>
            <a:r>
              <a:rPr lang="ru-RU" dirty="0" err="1" smtClean="0"/>
              <a:t>ф</a:t>
            </a:r>
            <a:r>
              <a:rPr lang="ru-RU" dirty="0" smtClean="0"/>
              <a:t>], [</a:t>
            </a:r>
            <a:r>
              <a:rPr lang="ru-RU" dirty="0" err="1" smtClean="0"/>
              <a:t>ф</a:t>
            </a:r>
            <a:r>
              <a:rPr lang="ru-RU" dirty="0" smtClean="0"/>
              <a:t>'], [г], [</a:t>
            </a:r>
            <a:r>
              <a:rPr lang="ru-RU" dirty="0" err="1" smtClean="0"/>
              <a:t>г</a:t>
            </a:r>
            <a:r>
              <a:rPr lang="ru-RU" dirty="0" smtClean="0"/>
              <a:t>'], [к], [</a:t>
            </a:r>
            <a:r>
              <a:rPr lang="ru-RU" dirty="0" err="1" smtClean="0"/>
              <a:t>к</a:t>
            </a:r>
            <a:r>
              <a:rPr lang="ru-RU" dirty="0" smtClean="0"/>
              <a:t>'], [</a:t>
            </a:r>
            <a:r>
              <a:rPr lang="ru-RU" dirty="0" err="1" smtClean="0"/>
              <a:t>д</a:t>
            </a:r>
            <a:r>
              <a:rPr lang="ru-RU" dirty="0" smtClean="0"/>
              <a:t>], [</a:t>
            </a:r>
            <a:r>
              <a:rPr lang="ru-RU" dirty="0" err="1" smtClean="0"/>
              <a:t>д</a:t>
            </a:r>
            <a:r>
              <a:rPr lang="ru-RU" dirty="0" smtClean="0"/>
              <a:t>'], [т], [</a:t>
            </a:r>
            <a:r>
              <a:rPr lang="ru-RU" dirty="0" err="1" smtClean="0"/>
              <a:t>т</a:t>
            </a:r>
            <a:r>
              <a:rPr lang="ru-RU" dirty="0" smtClean="0"/>
              <a:t>'], [</a:t>
            </a:r>
            <a:r>
              <a:rPr lang="ru-RU" dirty="0" err="1" smtClean="0"/>
              <a:t>з</a:t>
            </a:r>
            <a:r>
              <a:rPr lang="ru-RU" dirty="0" smtClean="0"/>
              <a:t>], [</a:t>
            </a:r>
            <a:r>
              <a:rPr lang="ru-RU" dirty="0" err="1" smtClean="0"/>
              <a:t>з</a:t>
            </a:r>
            <a:r>
              <a:rPr lang="ru-RU" dirty="0" smtClean="0"/>
              <a:t>'], [с], [</a:t>
            </a:r>
            <a:r>
              <a:rPr lang="ru-RU" dirty="0" err="1" smtClean="0"/>
              <a:t>с</a:t>
            </a:r>
            <a:r>
              <a:rPr lang="ru-RU" dirty="0" smtClean="0"/>
              <a:t>'], [л], [</a:t>
            </a:r>
            <a:r>
              <a:rPr lang="ru-RU" dirty="0" err="1" smtClean="0"/>
              <a:t>л</a:t>
            </a:r>
            <a:r>
              <a:rPr lang="ru-RU" dirty="0" smtClean="0"/>
              <a:t>'], [м], [</a:t>
            </a:r>
            <a:r>
              <a:rPr lang="ru-RU" dirty="0" err="1" smtClean="0"/>
              <a:t>м</a:t>
            </a:r>
            <a:r>
              <a:rPr lang="ru-RU" dirty="0" smtClean="0"/>
              <a:t>'], [</a:t>
            </a:r>
            <a:r>
              <a:rPr lang="ru-RU" dirty="0" err="1" smtClean="0"/>
              <a:t>н</a:t>
            </a:r>
            <a:r>
              <a:rPr lang="ru-RU" dirty="0" smtClean="0"/>
              <a:t>], [</a:t>
            </a:r>
            <a:r>
              <a:rPr lang="ru-RU" dirty="0" err="1" smtClean="0"/>
              <a:t>н</a:t>
            </a:r>
            <a:r>
              <a:rPr lang="ru-RU" dirty="0" smtClean="0"/>
              <a:t>'], [</a:t>
            </a:r>
            <a:r>
              <a:rPr lang="ru-RU" dirty="0" err="1" smtClean="0"/>
              <a:t>р</a:t>
            </a:r>
            <a:r>
              <a:rPr lang="ru-RU" dirty="0" smtClean="0"/>
              <a:t>], [</a:t>
            </a:r>
            <a:r>
              <a:rPr lang="ru-RU" dirty="0" err="1" smtClean="0"/>
              <a:t>р</a:t>
            </a:r>
            <a:r>
              <a:rPr lang="ru-RU" dirty="0" smtClean="0"/>
              <a:t>'], [</a:t>
            </a:r>
            <a:r>
              <a:rPr lang="ru-RU" dirty="0" err="1" smtClean="0"/>
              <a:t>х</a:t>
            </a:r>
            <a:r>
              <a:rPr lang="ru-RU" dirty="0" smtClean="0"/>
              <a:t>], [</a:t>
            </a:r>
            <a:r>
              <a:rPr lang="ru-RU" dirty="0" err="1" smtClean="0"/>
              <a:t>х</a:t>
            </a:r>
            <a:r>
              <a:rPr lang="ru-RU" dirty="0" smtClean="0"/>
              <a:t>'], [ж], [</a:t>
            </a:r>
            <a:r>
              <a:rPr lang="ru-RU" dirty="0" err="1" smtClean="0"/>
              <a:t>ш</a:t>
            </a:r>
            <a:r>
              <a:rPr lang="ru-RU" dirty="0" smtClean="0"/>
              <a:t>], [</a:t>
            </a:r>
            <a:r>
              <a:rPr lang="ru-RU" dirty="0" err="1" smtClean="0"/>
              <a:t>ц</a:t>
            </a:r>
            <a:r>
              <a:rPr lang="ru-RU" dirty="0" smtClean="0"/>
              <a:t>], [ч'], [</a:t>
            </a:r>
            <a:r>
              <a:rPr lang="ru-RU" dirty="0" err="1" smtClean="0"/>
              <a:t>щ</a:t>
            </a:r>
            <a:r>
              <a:rPr lang="ru-RU" dirty="0" smtClean="0"/>
              <a:t>'], [</a:t>
            </a:r>
            <a:r>
              <a:rPr lang="ru-RU" dirty="0" err="1" smtClean="0"/>
              <a:t>й</a:t>
            </a:r>
            <a:r>
              <a:rPr lang="ru-RU" dirty="0" smtClean="0"/>
              <a:t>']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15313" y="6072188"/>
            <a:ext cx="571500" cy="571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00938" y="6357938"/>
            <a:ext cx="500062" cy="285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600" b="1" dirty="0" smtClean="0"/>
              <a:t>Звонкие и глухие согласные звуки</a:t>
            </a:r>
            <a:endParaRPr lang="ru-RU" sz="3600" dirty="0" smtClean="0"/>
          </a:p>
        </p:txBody>
      </p:sp>
      <p:sp>
        <p:nvSpPr>
          <p:cNvPr id="4" name="Загнутый угол 3"/>
          <p:cNvSpPr/>
          <p:nvPr/>
        </p:nvSpPr>
        <p:spPr>
          <a:xfrm>
            <a:off x="785813" y="1571625"/>
            <a:ext cx="7500937" cy="171450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По соотношению голоса и шума согласные звуки делятся на </a:t>
            </a:r>
            <a:r>
              <a:rPr lang="ru-RU" sz="2800" b="1" dirty="0"/>
              <a:t>сонорные и шумные</a:t>
            </a:r>
            <a:r>
              <a:rPr lang="ru-RU" sz="2800" dirty="0"/>
              <a:t>, а шумные - на </a:t>
            </a:r>
            <a:r>
              <a:rPr lang="ru-RU" sz="2800" b="1" dirty="0"/>
              <a:t>звонкие</a:t>
            </a:r>
            <a:r>
              <a:rPr lang="ru-RU" sz="2800" dirty="0"/>
              <a:t> и </a:t>
            </a:r>
            <a:r>
              <a:rPr lang="ru-RU" sz="2800" b="1" dirty="0"/>
              <a:t>глухие</a:t>
            </a:r>
            <a:r>
              <a:rPr lang="ru-RU" sz="28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00438"/>
            <a:ext cx="2643187" cy="30718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dirty="0"/>
              <a:t>У</a:t>
            </a:r>
            <a:r>
              <a:rPr lang="ru-RU" sz="2400" b="1" dirty="0"/>
              <a:t> сонорных </a:t>
            </a:r>
            <a:r>
              <a:rPr lang="ru-RU" sz="2400" dirty="0"/>
              <a:t>согласных голос преобладает над шумом. К ним относятся  [р], [</a:t>
            </a:r>
            <a:r>
              <a:rPr lang="ru-RU" sz="2400" dirty="0" err="1"/>
              <a:t>р</a:t>
            </a:r>
            <a:r>
              <a:rPr lang="ru-RU" sz="2400" dirty="0"/>
              <a:t>'], [л], [</a:t>
            </a:r>
            <a:r>
              <a:rPr lang="ru-RU" sz="2400" dirty="0" err="1"/>
              <a:t>л</a:t>
            </a:r>
            <a:r>
              <a:rPr lang="ru-RU" sz="2400" dirty="0"/>
              <a:t>'], [м], [</a:t>
            </a:r>
            <a:r>
              <a:rPr lang="ru-RU" sz="2400" dirty="0" err="1"/>
              <a:t>м</a:t>
            </a:r>
            <a:r>
              <a:rPr lang="ru-RU" sz="2400" dirty="0"/>
              <a:t>'], [</a:t>
            </a:r>
            <a:r>
              <a:rPr lang="ru-RU" sz="2400" dirty="0" err="1"/>
              <a:t>н</a:t>
            </a:r>
            <a:r>
              <a:rPr lang="ru-RU" sz="2400" dirty="0"/>
              <a:t>], [</a:t>
            </a:r>
            <a:r>
              <a:rPr lang="ru-RU" sz="2400" dirty="0" err="1"/>
              <a:t>н</a:t>
            </a:r>
            <a:r>
              <a:rPr lang="ru-RU" sz="2400" dirty="0"/>
              <a:t>'], [</a:t>
            </a:r>
            <a:r>
              <a:rPr lang="ru-RU" sz="2400" dirty="0" err="1"/>
              <a:t>й</a:t>
            </a:r>
            <a:r>
              <a:rPr lang="ru-RU" sz="2400" dirty="0"/>
              <a:t>].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3500438"/>
            <a:ext cx="2643187" cy="30718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dirty="0"/>
              <a:t>У шумных </a:t>
            </a:r>
            <a:r>
              <a:rPr lang="ru-RU" sz="2400" b="1" dirty="0"/>
              <a:t>звонких</a:t>
            </a:r>
            <a:r>
              <a:rPr lang="ru-RU" sz="2400" dirty="0"/>
              <a:t> шум преобладает над голосом, это согласные [б], [</a:t>
            </a:r>
            <a:r>
              <a:rPr lang="ru-RU" sz="2400" dirty="0" err="1"/>
              <a:t>б</a:t>
            </a:r>
            <a:r>
              <a:rPr lang="ru-RU" sz="2400" dirty="0"/>
              <a:t>'], [в], [</a:t>
            </a:r>
            <a:r>
              <a:rPr lang="ru-RU" sz="2400" dirty="0" err="1"/>
              <a:t>в</a:t>
            </a:r>
            <a:r>
              <a:rPr lang="ru-RU" sz="2400" dirty="0"/>
              <a:t>'], [г], [</a:t>
            </a:r>
            <a:r>
              <a:rPr lang="ru-RU" sz="2400" dirty="0" err="1"/>
              <a:t>г</a:t>
            </a:r>
            <a:r>
              <a:rPr lang="ru-RU" sz="2400" dirty="0"/>
              <a:t>'] и др.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3500438"/>
            <a:ext cx="2643188" cy="3071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dirty="0"/>
              <a:t>У шумных </a:t>
            </a:r>
            <a:r>
              <a:rPr lang="ru-RU" sz="2400" b="1" dirty="0"/>
              <a:t>глухих</a:t>
            </a:r>
            <a:r>
              <a:rPr lang="ru-RU" sz="2400" dirty="0"/>
              <a:t> голос отсутствует, они состоят только из шума, это согласные [к], [</a:t>
            </a:r>
            <a:r>
              <a:rPr lang="ru-RU" sz="2400" dirty="0" err="1"/>
              <a:t>к</a:t>
            </a:r>
            <a:r>
              <a:rPr lang="ru-RU" sz="2400" dirty="0"/>
              <a:t>'], [</a:t>
            </a:r>
            <a:r>
              <a:rPr lang="ru-RU" sz="2400" dirty="0" err="1"/>
              <a:t>п</a:t>
            </a:r>
            <a:r>
              <a:rPr lang="ru-RU" sz="2400" dirty="0"/>
              <a:t>], [</a:t>
            </a:r>
            <a:r>
              <a:rPr lang="ru-RU" sz="2400" dirty="0" err="1"/>
              <a:t>п</a:t>
            </a:r>
            <a:r>
              <a:rPr lang="ru-RU" sz="2400" dirty="0"/>
              <a:t>'], [с], [</a:t>
            </a:r>
            <a:r>
              <a:rPr lang="ru-RU" sz="2400" dirty="0" err="1"/>
              <a:t>с</a:t>
            </a:r>
            <a:r>
              <a:rPr lang="ru-RU" sz="2400" dirty="0"/>
              <a:t>'] и др.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Звонкие и глухие согласные</a:t>
            </a:r>
          </a:p>
        </p:txBody>
      </p:sp>
      <p:graphicFrame>
        <p:nvGraphicFramePr>
          <p:cNvPr id="12349" name="Group 61"/>
          <p:cNvGraphicFramePr>
            <a:graphicFrameLocks noGrp="1"/>
          </p:cNvGraphicFramePr>
          <p:nvPr>
            <p:ph idx="1"/>
          </p:nvPr>
        </p:nvGraphicFramePr>
        <p:xfrm>
          <a:off x="642907" y="1600200"/>
          <a:ext cx="8143939" cy="2457448"/>
        </p:xfrm>
        <a:graphic>
          <a:graphicData uri="http://schemas.openxmlformats.org/drawingml/2006/table">
            <a:tbl>
              <a:tblPr/>
              <a:tblGrid>
                <a:gridCol w="542610"/>
                <a:gridCol w="542609"/>
                <a:gridCol w="544209"/>
                <a:gridCol w="542610"/>
                <a:gridCol w="542609"/>
                <a:gridCol w="544209"/>
                <a:gridCol w="542610"/>
                <a:gridCol w="544209"/>
                <a:gridCol w="542609"/>
                <a:gridCol w="542610"/>
                <a:gridCol w="544209"/>
                <a:gridCol w="541008"/>
                <a:gridCol w="542609"/>
                <a:gridCol w="542610"/>
                <a:gridCol w="542609"/>
              </a:tblGrid>
              <a:tr h="1257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0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4572008"/>
            <a:ext cx="80724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всегда звонкие</a:t>
            </a: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200" b="1" dirty="0" smtClean="0">
                <a:latin typeface="Georgia" pitchFamily="18" charset="0"/>
              </a:rPr>
              <a:t>[л], [м], [</a:t>
            </a:r>
            <a:r>
              <a:rPr lang="ru-RU" sz="3200" b="1" dirty="0" err="1" smtClean="0">
                <a:latin typeface="Georgia" pitchFamily="18" charset="0"/>
              </a:rPr>
              <a:t>н</a:t>
            </a:r>
            <a:r>
              <a:rPr lang="ru-RU" sz="3200" b="1" dirty="0" smtClean="0">
                <a:latin typeface="Georgia" pitchFamily="18" charset="0"/>
              </a:rPr>
              <a:t>], [</a:t>
            </a:r>
            <a:r>
              <a:rPr lang="ru-RU" sz="3200" b="1" dirty="0" err="1" smtClean="0">
                <a:latin typeface="Georgia" pitchFamily="18" charset="0"/>
              </a:rPr>
              <a:t>р</a:t>
            </a:r>
            <a:r>
              <a:rPr lang="ru-RU" sz="3200" b="1" dirty="0" smtClean="0">
                <a:latin typeface="Georgia" pitchFamily="18" charset="0"/>
              </a:rPr>
              <a:t>], [</a:t>
            </a:r>
            <a:r>
              <a:rPr lang="ru-RU" sz="3200" b="1" dirty="0" err="1" smtClean="0">
                <a:latin typeface="Georgia" pitchFamily="18" charset="0"/>
              </a:rPr>
              <a:t>й</a:t>
            </a:r>
            <a:r>
              <a:rPr lang="ru-RU" sz="3200" b="1" dirty="0" smtClean="0">
                <a:latin typeface="Georgia" pitchFamily="18" charset="0"/>
              </a:rPr>
              <a:t>]     </a:t>
            </a:r>
          </a:p>
          <a:p>
            <a:pPr lvl="0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всегда мягкие</a:t>
            </a: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200" b="1" dirty="0" smtClean="0">
                <a:latin typeface="Georgia" pitchFamily="18" charset="0"/>
              </a:rPr>
              <a:t>[</a:t>
            </a:r>
            <a:r>
              <a:rPr lang="ru-RU" sz="3200" b="1" dirty="0" err="1" smtClean="0">
                <a:latin typeface="Georgia" pitchFamily="18" charset="0"/>
              </a:rPr>
              <a:t>щ</a:t>
            </a:r>
            <a:r>
              <a:rPr lang="ru-RU" sz="3200" b="1" dirty="0" smtClean="0">
                <a:latin typeface="Georgia" pitchFamily="18" charset="0"/>
              </a:rPr>
              <a:t>], [ч], [</a:t>
            </a:r>
            <a:r>
              <a:rPr lang="ru-RU" sz="3200" b="1" dirty="0" err="1" smtClean="0">
                <a:latin typeface="Georgia" pitchFamily="18" charset="0"/>
              </a:rPr>
              <a:t>х</a:t>
            </a:r>
            <a:r>
              <a:rPr lang="ru-RU" sz="3200" b="1" dirty="0" smtClean="0">
                <a:latin typeface="Georgia" pitchFamily="18" charset="0"/>
              </a:rPr>
              <a:t>], [</a:t>
            </a:r>
            <a:r>
              <a:rPr lang="ru-RU" sz="3200" b="1" dirty="0" err="1" smtClean="0">
                <a:latin typeface="Georgia" pitchFamily="18" charset="0"/>
              </a:rPr>
              <a:t>ц</a:t>
            </a:r>
            <a:r>
              <a:rPr lang="ru-RU" sz="3200" b="1" dirty="0" smtClean="0">
                <a:latin typeface="Georgia" pitchFamily="18" charset="0"/>
              </a:rPr>
              <a:t>] </a:t>
            </a:r>
          </a:p>
          <a:p>
            <a:pPr lvl="0"/>
            <a:endParaRPr lang="ru-RU" sz="3200" b="1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301038" cy="114300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latin typeface="Georgia" pitchFamily="18" charset="0"/>
              </a:rPr>
              <a:t>Сильные и слабые позиции звуков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600200"/>
          <a:ext cx="81153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00938" y="6357938"/>
            <a:ext cx="500062" cy="285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14313"/>
            <a:ext cx="77724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Обозначение звонких и глухих  согласных на письме.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14438"/>
            <a:ext cx="8358216" cy="5286375"/>
          </a:xfrm>
        </p:spPr>
        <p:txBody>
          <a:bodyPr rtlCol="0">
            <a:normAutofit fontScale="8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Сравните, какой звук обозначает буква Д в словах САДЫ, САД и ПОСАДКА.</a:t>
            </a: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     СА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Ы		СА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			ПОСА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КА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    [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са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ы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]		[</a:t>
            </a:r>
            <a:r>
              <a:rPr lang="ru-RU" sz="2800" dirty="0" err="1" smtClean="0">
                <a:solidFill>
                  <a:schemeClr val="tx1"/>
                </a:solidFill>
                <a:latin typeface="Georgia" pitchFamily="18" charset="0"/>
              </a:rPr>
              <a:t>са</a:t>
            </a:r>
            <a:r>
              <a:rPr lang="ru-RU" sz="2800" dirty="0" err="1" smtClean="0">
                <a:solidFill>
                  <a:srgbClr val="FF0000"/>
                </a:solidFill>
                <a:latin typeface="Georgia" pitchFamily="18" charset="0"/>
              </a:rPr>
              <a:t>т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]			[</a:t>
            </a:r>
            <a:r>
              <a:rPr lang="ru-RU" sz="2800" dirty="0" err="1" smtClean="0">
                <a:solidFill>
                  <a:schemeClr val="tx1"/>
                </a:solidFill>
                <a:latin typeface="Georgia" pitchFamily="18" charset="0"/>
              </a:rPr>
              <a:t>паса</a:t>
            </a:r>
            <a:r>
              <a:rPr lang="ru-RU" sz="2800" dirty="0" err="1" smtClean="0">
                <a:solidFill>
                  <a:srgbClr val="FF0000"/>
                </a:solidFill>
                <a:latin typeface="Georgia" pitchFamily="18" charset="0"/>
              </a:rPr>
              <a:t>т</a:t>
            </a:r>
            <a:r>
              <a:rPr lang="ru-RU" sz="2800" dirty="0" err="1" smtClean="0">
                <a:solidFill>
                  <a:schemeClr val="tx1"/>
                </a:solidFill>
                <a:latin typeface="Georgia" pitchFamily="18" charset="0"/>
              </a:rPr>
              <a:t>ка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  <a:endParaRPr lang="ru-RU" sz="28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В русском языке звонкие согласные могут заменяться парными им глухими согласными на конце слова или перед глухим согласным. Этот процесс называется 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оглушением.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285992"/>
            <a:ext cx="7143800" cy="428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6143644"/>
            <a:ext cx="2000264" cy="357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70ea7949cd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571744"/>
            <a:ext cx="2547940" cy="2547940"/>
          </a:xfrm>
          <a:prstGeom prst="rect">
            <a:avLst/>
          </a:prstGeom>
        </p:spPr>
      </p:pic>
      <p:pic>
        <p:nvPicPr>
          <p:cNvPr id="11" name="Рисунок 10" descr="70ea7949cd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571744"/>
            <a:ext cx="2547940" cy="2547940"/>
          </a:xfrm>
          <a:prstGeom prst="rect">
            <a:avLst/>
          </a:prstGeom>
        </p:spPr>
      </p:pic>
      <p:pic>
        <p:nvPicPr>
          <p:cNvPr id="12" name="Рисунок 11" descr="70ea7949cd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571744"/>
            <a:ext cx="2547940" cy="2547940"/>
          </a:xfrm>
          <a:prstGeom prst="rect">
            <a:avLst/>
          </a:prstGeom>
        </p:spPr>
      </p:pic>
      <p:pic>
        <p:nvPicPr>
          <p:cNvPr id="16" name="Рисунок 15" descr="fb00948c85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214818"/>
            <a:ext cx="1202430" cy="934804"/>
          </a:xfrm>
          <a:prstGeom prst="rect">
            <a:avLst/>
          </a:prstGeom>
        </p:spPr>
      </p:pic>
      <p:pic>
        <p:nvPicPr>
          <p:cNvPr id="17" name="Рисунок 16" descr="fb00948c85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214818"/>
            <a:ext cx="1202430" cy="934804"/>
          </a:xfrm>
          <a:prstGeom prst="rect">
            <a:avLst/>
          </a:prstGeom>
        </p:spPr>
      </p:pic>
      <p:pic>
        <p:nvPicPr>
          <p:cNvPr id="18" name="Рисунок 17" descr="fb00948c85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4143380"/>
            <a:ext cx="1202430" cy="934804"/>
          </a:xfrm>
          <a:prstGeom prst="rect">
            <a:avLst/>
          </a:prstGeom>
        </p:spPr>
      </p:pic>
      <p:pic>
        <p:nvPicPr>
          <p:cNvPr id="19" name="Рисунок 18" descr="fb00948c85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143380"/>
            <a:ext cx="1202430" cy="9348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sz="2800" b="1" dirty="0" smtClean="0">
                <a:latin typeface="Georgia" pitchFamily="18" charset="0"/>
              </a:rPr>
              <a:t>Звонкие согласные на конце слов и перед глухими оглушаются – заменяются парными глухими; глухие согласные в позиции перед звонкими согласными озвончаются – заменяются парными звонкими. При этом могут возникать слова-омофоны, совпадающими по звучанию, на различные по написанию ( </a:t>
            </a:r>
            <a:r>
              <a:rPr lang="en-US" sz="2800" b="1" dirty="0" smtClean="0">
                <a:latin typeface="Georgia" pitchFamily="18" charset="0"/>
              </a:rPr>
              <a:t>[</a:t>
            </a:r>
            <a:r>
              <a:rPr lang="ru-RU" sz="2800" b="1" dirty="0" smtClean="0">
                <a:latin typeface="Georgia" pitchFamily="18" charset="0"/>
              </a:rPr>
              <a:t>прут</a:t>
            </a:r>
            <a:r>
              <a:rPr lang="en-US" sz="2800" b="1" dirty="0" smtClean="0">
                <a:latin typeface="Georgia" pitchFamily="18" charset="0"/>
              </a:rPr>
              <a:t>]</a:t>
            </a:r>
            <a:r>
              <a:rPr lang="ru-RU" sz="2800" b="1" dirty="0" smtClean="0">
                <a:latin typeface="Georgia" pitchFamily="18" charset="0"/>
              </a:rPr>
              <a:t> – это ПРУД и ПРУТ)</a:t>
            </a:r>
            <a:endParaRPr lang="ru-RU" sz="2800" b="1" dirty="0"/>
          </a:p>
        </p:txBody>
      </p:sp>
      <p:pic>
        <p:nvPicPr>
          <p:cNvPr id="4" name="Рисунок 3" descr="1789725-d97c3c76a93a20d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4286256"/>
            <a:ext cx="157163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1</a:t>
            </a:r>
            <a:r>
              <a:rPr lang="ru-RU" sz="2400" b="1" dirty="0" smtClean="0">
                <a:latin typeface="Georgia" pitchFamily="18" charset="0"/>
              </a:rPr>
              <a:t>. Сколько русских слов можно составить из звуков </a:t>
            </a:r>
            <a:r>
              <a:rPr lang="en-US" sz="2400" b="1" dirty="0" smtClean="0">
                <a:latin typeface="Georgia" pitchFamily="18" charset="0"/>
              </a:rPr>
              <a:t>[</a:t>
            </a:r>
            <a:r>
              <a:rPr lang="ru-RU" sz="2400" b="1" dirty="0" smtClean="0">
                <a:latin typeface="Georgia" pitchFamily="18" charset="0"/>
              </a:rPr>
              <a:t>Г</a:t>
            </a:r>
            <a:r>
              <a:rPr lang="en-US" sz="2400" b="1" dirty="0" smtClean="0">
                <a:latin typeface="Georgia" pitchFamily="18" charset="0"/>
              </a:rPr>
              <a:t>]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en-US" sz="2400" b="1" dirty="0" smtClean="0">
                <a:latin typeface="Georgia" pitchFamily="18" charset="0"/>
              </a:rPr>
              <a:t>[</a:t>
            </a:r>
            <a:r>
              <a:rPr lang="ru-RU" sz="2400" b="1" dirty="0" smtClean="0">
                <a:latin typeface="Georgia" pitchFamily="18" charset="0"/>
              </a:rPr>
              <a:t>Р</a:t>
            </a:r>
            <a:r>
              <a:rPr lang="en-US" sz="2400" b="1" dirty="0" smtClean="0">
                <a:latin typeface="Georgia" pitchFamily="18" charset="0"/>
              </a:rPr>
              <a:t>]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en-US" sz="2400" b="1" dirty="0" smtClean="0">
                <a:latin typeface="Georgia" pitchFamily="18" charset="0"/>
              </a:rPr>
              <a:t>[</a:t>
            </a:r>
            <a:r>
              <a:rPr lang="ru-RU" sz="2400" b="1" dirty="0" smtClean="0">
                <a:latin typeface="Georgia" pitchFamily="18" charset="0"/>
              </a:rPr>
              <a:t>Т </a:t>
            </a:r>
            <a:r>
              <a:rPr lang="en-US" sz="2400" b="1" dirty="0" smtClean="0">
                <a:latin typeface="Georgia" pitchFamily="18" charset="0"/>
              </a:rPr>
              <a:t>]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en-US" sz="2400" b="1" dirty="0" smtClean="0">
                <a:latin typeface="Georgia" pitchFamily="18" charset="0"/>
              </a:rPr>
              <a:t>[</a:t>
            </a:r>
            <a:r>
              <a:rPr lang="ru-RU" sz="2400" b="1" dirty="0" smtClean="0">
                <a:latin typeface="Georgia" pitchFamily="18" charset="0"/>
              </a:rPr>
              <a:t>У</a:t>
            </a:r>
            <a:r>
              <a:rPr lang="en-US" sz="2400" b="1" dirty="0" smtClean="0">
                <a:latin typeface="Georgia" pitchFamily="18" charset="0"/>
              </a:rPr>
              <a:t>]</a:t>
            </a:r>
            <a:r>
              <a:rPr lang="ru-RU" sz="2400" b="1" dirty="0" smtClean="0">
                <a:latin typeface="Georgia" pitchFamily="18" charset="0"/>
              </a:rPr>
              <a:t> так, чтобы каждый звук был использован, и притом только один раз?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Georgia" pitchFamily="18" charset="0"/>
              </a:rPr>
              <a:t>А. ни одного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	Б. одно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	В. два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	Г. три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	Д. четыре</a:t>
            </a:r>
          </a:p>
          <a:p>
            <a:pPr>
              <a:buNone/>
            </a:pPr>
            <a:endParaRPr lang="ru-RU" sz="28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	</a:t>
            </a:r>
            <a:r>
              <a:rPr lang="ru-RU" sz="2800" b="1" dirty="0" smtClean="0">
                <a:latin typeface="Georgia" pitchFamily="18" charset="0"/>
              </a:rPr>
              <a:t>как ГРУ</a:t>
            </a:r>
            <a:r>
              <a:rPr lang="en-US" sz="2800" b="1" dirty="0" smtClean="0">
                <a:latin typeface="Georgia" pitchFamily="18" charset="0"/>
              </a:rPr>
              <a:t>[</a:t>
            </a:r>
            <a:r>
              <a:rPr lang="ru-RU" sz="2800" b="1" dirty="0" smtClean="0">
                <a:latin typeface="Georgia" pitchFamily="18" charset="0"/>
              </a:rPr>
              <a:t>С </a:t>
            </a:r>
            <a:r>
              <a:rPr lang="en-US" sz="2800" b="1" dirty="0" smtClean="0">
                <a:latin typeface="Georgia" pitchFamily="18" charset="0"/>
              </a:rPr>
              <a:t> ]</a:t>
            </a:r>
            <a:r>
              <a:rPr lang="ru-RU" sz="2800" b="1" dirty="0" smtClean="0">
                <a:latin typeface="Georgia" pitchFamily="18" charset="0"/>
              </a:rPr>
              <a:t>Т звучат слова </a:t>
            </a:r>
          </a:p>
          <a:p>
            <a:pPr>
              <a:buNone/>
            </a:pPr>
            <a:r>
              <a:rPr lang="ru-RU" sz="2800" b="1" dirty="0" smtClean="0">
                <a:latin typeface="Georgia" pitchFamily="18" charset="0"/>
              </a:rPr>
              <a:t>	</a:t>
            </a:r>
            <a:r>
              <a:rPr lang="ru-RU" sz="2800" b="1" i="1" dirty="0" smtClean="0">
                <a:latin typeface="Georgia" pitchFamily="18" charset="0"/>
              </a:rPr>
              <a:t>груздь </a:t>
            </a:r>
            <a:r>
              <a:rPr lang="ru-RU" sz="2800" b="1" dirty="0" smtClean="0">
                <a:latin typeface="Georgia" pitchFamily="18" charset="0"/>
              </a:rPr>
              <a:t>и </a:t>
            </a:r>
            <a:r>
              <a:rPr lang="ru-RU" sz="2800" b="1" i="1" dirty="0" smtClean="0">
                <a:latin typeface="Georgia" pitchFamily="18" charset="0"/>
              </a:rPr>
              <a:t>грусть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7" name="Рисунок 6" descr="1449817-87a0e6c0b1aaad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643050"/>
            <a:ext cx="2124075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9454" y="4214818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  <a:t>в</a:t>
            </a:r>
            <a:endParaRPr lang="ru-RU" sz="6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428604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,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457200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,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49817-87a0e6c0b1aaad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500174"/>
            <a:ext cx="2124075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2. Найдите четвёртое лишнее слово: зодчий, редька, след, усадьба.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Georgia" pitchFamily="18" charset="0"/>
              </a:rPr>
              <a:t>Лишнее слово </a:t>
            </a:r>
            <a:r>
              <a:rPr lang="ru-RU" b="1" dirty="0" smtClean="0">
                <a:latin typeface="Georgia" pitchFamily="18" charset="0"/>
              </a:rPr>
              <a:t>УСАДЬБА</a:t>
            </a:r>
            <a:r>
              <a:rPr lang="ru-RU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т.к. только в нём буква Д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обозначает звонкий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звук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smtClean="0">
                <a:latin typeface="Georgia" pitchFamily="18" charset="0"/>
              </a:rPr>
              <a:t>Д</a:t>
            </a:r>
            <a:r>
              <a:rPr lang="en-US" dirty="0" smtClean="0">
                <a:latin typeface="Georgia" pitchFamily="18" charset="0"/>
              </a:rPr>
              <a:t> ]</a:t>
            </a:r>
            <a:r>
              <a:rPr lang="ru-RU" dirty="0" smtClean="0">
                <a:latin typeface="Georgia" pitchFamily="18" charset="0"/>
              </a:rPr>
              <a:t>, в остальных трёх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словах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smtClean="0">
                <a:latin typeface="Georgia" pitchFamily="18" charset="0"/>
              </a:rPr>
              <a:t>Д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, оглушаясь,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звучит, как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smtClean="0">
                <a:latin typeface="Georgia" pitchFamily="18" charset="0"/>
              </a:rPr>
              <a:t>Т</a:t>
            </a:r>
            <a:r>
              <a:rPr lang="en-US" dirty="0" smtClean="0">
                <a:latin typeface="Georgia" pitchFamily="18" charset="0"/>
              </a:rPr>
              <a:t>].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4357694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усадьба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3214687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,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Обозначение звонких и глухих согласных на письме.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50"/>
            <a:ext cx="8286778" cy="52149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С глухими согласными в словах может происходить противоположное явление. В позиции перед звонкими согласными глухие согласные могут заменяться на парные звонкие, то есть 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озвончаться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        про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ить			про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ьба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       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[</a:t>
            </a:r>
            <a:r>
              <a:rPr lang="ru-RU" sz="2800" dirty="0" err="1" smtClean="0">
                <a:solidFill>
                  <a:schemeClr val="tx1"/>
                </a:solidFill>
                <a:latin typeface="Georgia" pitchFamily="18" charset="0"/>
              </a:rPr>
              <a:t>пра</a:t>
            </a:r>
            <a:r>
              <a:rPr lang="ru-RU" sz="2800" dirty="0" err="1" smtClean="0">
                <a:solidFill>
                  <a:srgbClr val="FF0000"/>
                </a:solidFill>
                <a:latin typeface="Georgia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baseline="300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Georgia" pitchFamily="18" charset="0"/>
              </a:rPr>
              <a:t>ит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baseline="30000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]			[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про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з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baseline="30000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б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а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  <a:endParaRPr lang="ru-RU" sz="28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Шала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ш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был  рядом 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домом.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         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[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ж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                    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 [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з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  <a:endParaRPr lang="ru-RU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7356" y="3357562"/>
            <a:ext cx="2143140" cy="3571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4286256"/>
            <a:ext cx="2000264" cy="428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6380" y="4286256"/>
            <a:ext cx="1643074" cy="428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3042" y="6000768"/>
            <a:ext cx="4214842" cy="5000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0" descr="1789725-d97c3c76a93a20d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3500438"/>
            <a:ext cx="2119327" cy="31789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Georgia" pitchFamily="18" charset="0"/>
              </a:rPr>
              <a:t>1</a:t>
            </a:r>
            <a:r>
              <a:rPr lang="ru-RU" sz="3200" b="1" dirty="0" smtClean="0">
                <a:latin typeface="Georgia" pitchFamily="18" charset="0"/>
              </a:rPr>
              <a:t>. Какие звуки может обозначать буква С?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smtClean="0">
                <a:latin typeface="Georgia" pitchFamily="18" charset="0"/>
              </a:rPr>
              <a:t>с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 –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smtClean="0">
                <a:latin typeface="Georgia" pitchFamily="18" charset="0"/>
              </a:rPr>
              <a:t>сам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smtClean="0">
                <a:latin typeface="Georgia" pitchFamily="18" charset="0"/>
              </a:rPr>
              <a:t>с</a:t>
            </a:r>
            <a:r>
              <a:rPr lang="en-US" dirty="0" smtClean="0">
                <a:latin typeface="Georgia" pitchFamily="18" charset="0"/>
              </a:rPr>
              <a:t> ]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smtClean="0">
                <a:latin typeface="Georgia" pitchFamily="18" charset="0"/>
              </a:rPr>
              <a:t>с ила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 –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err="1" smtClean="0">
                <a:latin typeface="Georgia" pitchFamily="18" charset="0"/>
              </a:rPr>
              <a:t>зб</a:t>
            </a:r>
            <a:r>
              <a:rPr lang="ru-RU" dirty="0" smtClean="0">
                <a:latin typeface="Georgia" pitchFamily="18" charset="0"/>
              </a:rPr>
              <a:t> ил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 (сбил),</a:t>
            </a: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] </a:t>
            </a:r>
            <a:r>
              <a:rPr lang="ru-RU" dirty="0" smtClean="0">
                <a:latin typeface="Georgia" pitchFamily="18" charset="0"/>
              </a:rPr>
              <a:t>–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smtClean="0">
                <a:latin typeface="Georgia" pitchFamily="18" charset="0"/>
              </a:rPr>
              <a:t>проз ба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; в сочетаниях с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шипящими: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err="1" smtClean="0">
                <a:latin typeface="Georgia" pitchFamily="18" charset="0"/>
              </a:rPr>
              <a:t>ш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 –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err="1" smtClean="0">
                <a:latin typeface="Georgia" pitchFamily="18" charset="0"/>
              </a:rPr>
              <a:t>шшыла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 </a:t>
            </a:r>
            <a:endParaRPr lang="en-US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(сшила),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smtClean="0">
                <a:latin typeface="Georgia" pitchFamily="18" charset="0"/>
              </a:rPr>
              <a:t>ж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 –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err="1" smtClean="0">
                <a:latin typeface="Georgia" pitchFamily="18" charset="0"/>
              </a:rPr>
              <a:t>жжымал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 (сжимал),</a:t>
            </a: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err="1" smtClean="0">
                <a:latin typeface="Georgia" pitchFamily="18" charset="0"/>
              </a:rPr>
              <a:t>щ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 –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err="1" smtClean="0">
                <a:latin typeface="Georgia" pitchFamily="18" charset="0"/>
              </a:rPr>
              <a:t>щ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от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 (счёт).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1449817-87a0e6c0b1aaad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2214554"/>
            <a:ext cx="1539950" cy="19288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3372" y="4214818"/>
            <a:ext cx="478634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С</a:t>
            </a:r>
            <a:r>
              <a:rPr lang="en-US" sz="4000" b="1" dirty="0" smtClean="0">
                <a:solidFill>
                  <a:srgbClr val="FF0000"/>
                </a:solidFill>
                <a:latin typeface="Georgia" pitchFamily="18" charset="0"/>
              </a:rPr>
              <a:t>],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С</a:t>
            </a:r>
            <a:r>
              <a:rPr lang="en-US" sz="4000" b="1" dirty="0" smtClean="0">
                <a:solidFill>
                  <a:srgbClr val="FF0000"/>
                </a:solidFill>
                <a:latin typeface="Georgia" pitchFamily="18" charset="0"/>
              </a:rPr>
              <a:t> ],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З</a:t>
            </a:r>
            <a:r>
              <a:rPr lang="en-US" sz="4000" b="1" dirty="0" smtClean="0">
                <a:solidFill>
                  <a:srgbClr val="FF0000"/>
                </a:solidFill>
                <a:latin typeface="Georgia" pitchFamily="18" charset="0"/>
              </a:rPr>
              <a:t>],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З</a:t>
            </a:r>
            <a:r>
              <a:rPr lang="en-US" sz="4000" b="1" dirty="0" smtClean="0">
                <a:solidFill>
                  <a:srgbClr val="FF0000"/>
                </a:solidFill>
                <a:latin typeface="Georgia" pitchFamily="18" charset="0"/>
              </a:rPr>
              <a:t> ],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Georgia" pitchFamily="18" charset="0"/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Ш</a:t>
            </a:r>
            <a:r>
              <a:rPr lang="en-US" sz="4000" b="1" dirty="0" smtClean="0">
                <a:solidFill>
                  <a:srgbClr val="FF0000"/>
                </a:solidFill>
                <a:latin typeface="Georgia" pitchFamily="18" charset="0"/>
              </a:rPr>
              <a:t>]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Georgia" pitchFamily="18" charset="0"/>
              </a:rPr>
              <a:t> [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Ж</a:t>
            </a:r>
            <a:r>
              <a:rPr lang="en-US" sz="4000" b="1" dirty="0" smtClean="0">
                <a:solidFill>
                  <a:srgbClr val="FF0000"/>
                </a:solidFill>
                <a:latin typeface="Georgia" pitchFamily="18" charset="0"/>
              </a:rPr>
              <a:t>]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Georgia" pitchFamily="18" charset="0"/>
              </a:rPr>
              <a:t> [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Щ</a:t>
            </a:r>
            <a:r>
              <a:rPr lang="en-US" sz="4000" b="1" dirty="0" smtClean="0">
                <a:solidFill>
                  <a:srgbClr val="FF0000"/>
                </a:solidFill>
                <a:latin typeface="Georgia" pitchFamily="18" charset="0"/>
              </a:rPr>
              <a:t> ].</a:t>
            </a:r>
            <a: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6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3929066"/>
            <a:ext cx="281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43900" y="3929066"/>
            <a:ext cx="352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15272" y="4857760"/>
            <a:ext cx="352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,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1500174"/>
            <a:ext cx="28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1500174"/>
            <a:ext cx="231850" cy="532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1428736"/>
            <a:ext cx="303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2071678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071678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3857628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Фонетика -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5"/>
            <a:ext cx="8001056" cy="24288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Georgia" pitchFamily="18" charset="0"/>
              </a:rPr>
              <a:t>раздел языкознания, который изучает звуковую сторону языка, т. е. способы образования и изменения звуков в речи, а также их акустические свойства.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Рисунок 10" descr="1299558-783b53f020cca6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4071942"/>
            <a:ext cx="2081208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Следующие сочетания букв имеют непроизносимый согласный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СТН </a:t>
            </a:r>
            <a:r>
              <a:rPr lang="ru-RU" b="1" dirty="0" smtClean="0">
                <a:latin typeface="Georgia" pitchFamily="18" charset="0"/>
              </a:rPr>
              <a:t>= </a:t>
            </a:r>
            <a:r>
              <a:rPr lang="en-US" b="1" dirty="0" smtClean="0">
                <a:latin typeface="Georgia" pitchFamily="18" charset="0"/>
              </a:rPr>
              <a:t>[</a:t>
            </a:r>
            <a:r>
              <a:rPr lang="ru-RU" b="1" dirty="0" smtClean="0">
                <a:latin typeface="Georgia" pitchFamily="18" charset="0"/>
              </a:rPr>
              <a:t>СН</a:t>
            </a:r>
            <a:r>
              <a:rPr lang="en-US" b="1" dirty="0" smtClean="0">
                <a:latin typeface="Georgia" pitchFamily="18" charset="0"/>
              </a:rPr>
              <a:t>]</a:t>
            </a:r>
            <a:r>
              <a:rPr lang="ru-RU" b="1" dirty="0" smtClean="0">
                <a:latin typeface="Georgia" pitchFamily="18" charset="0"/>
              </a:rPr>
              <a:t>: гру</a:t>
            </a:r>
            <a:r>
              <a:rPr lang="ru-RU" b="1" i="1" dirty="0" smtClean="0">
                <a:latin typeface="Georgia" pitchFamily="18" charset="0"/>
              </a:rPr>
              <a:t>стн</a:t>
            </a:r>
            <a:r>
              <a:rPr lang="ru-RU" b="1" dirty="0" smtClean="0">
                <a:latin typeface="Georgia" pitchFamily="18" charset="0"/>
              </a:rPr>
              <a:t>ый</a:t>
            </a:r>
            <a:endParaRPr lang="en-US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ЗДН </a:t>
            </a:r>
            <a:r>
              <a:rPr lang="ru-RU" b="1" dirty="0" smtClean="0">
                <a:latin typeface="Georgia" pitchFamily="18" charset="0"/>
              </a:rPr>
              <a:t>= </a:t>
            </a:r>
            <a:r>
              <a:rPr lang="en-US" b="1" dirty="0" smtClean="0">
                <a:latin typeface="Georgia" pitchFamily="18" charset="0"/>
              </a:rPr>
              <a:t>[</a:t>
            </a:r>
            <a:r>
              <a:rPr lang="ru-RU" b="1" dirty="0" smtClean="0">
                <a:latin typeface="Georgia" pitchFamily="18" charset="0"/>
              </a:rPr>
              <a:t>ЗН</a:t>
            </a:r>
            <a:r>
              <a:rPr lang="en-US" b="1" dirty="0" smtClean="0">
                <a:latin typeface="Georgia" pitchFamily="18" charset="0"/>
              </a:rPr>
              <a:t>]</a:t>
            </a:r>
            <a:r>
              <a:rPr lang="ru-RU" b="1" dirty="0" smtClean="0">
                <a:latin typeface="Georgia" pitchFamily="18" charset="0"/>
              </a:rPr>
              <a:t>: звё</a:t>
            </a:r>
            <a:r>
              <a:rPr lang="ru-RU" b="1" i="1" dirty="0" smtClean="0">
                <a:latin typeface="Georgia" pitchFamily="18" charset="0"/>
              </a:rPr>
              <a:t>здн</a:t>
            </a:r>
            <a:r>
              <a:rPr lang="ru-RU" b="1" dirty="0" smtClean="0">
                <a:latin typeface="Georgia" pitchFamily="18" charset="0"/>
              </a:rPr>
              <a:t>ый</a:t>
            </a: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РДЦ </a:t>
            </a:r>
            <a:r>
              <a:rPr lang="ru-RU" b="1" dirty="0" smtClean="0">
                <a:latin typeface="Georgia" pitchFamily="18" charset="0"/>
              </a:rPr>
              <a:t>=</a:t>
            </a:r>
            <a:r>
              <a:rPr lang="en-US" b="1" dirty="0" smtClean="0">
                <a:latin typeface="Georgia" pitchFamily="18" charset="0"/>
              </a:rPr>
              <a:t> [</a:t>
            </a:r>
            <a:r>
              <a:rPr lang="ru-RU" b="1" dirty="0" smtClean="0">
                <a:latin typeface="Georgia" pitchFamily="18" charset="0"/>
              </a:rPr>
              <a:t>РЦ</a:t>
            </a:r>
            <a:r>
              <a:rPr lang="en-US" b="1" dirty="0" smtClean="0">
                <a:latin typeface="Georgia" pitchFamily="18" charset="0"/>
              </a:rPr>
              <a:t>]</a:t>
            </a:r>
            <a:r>
              <a:rPr lang="ru-RU" b="1" dirty="0" smtClean="0">
                <a:latin typeface="Georgia" pitchFamily="18" charset="0"/>
              </a:rPr>
              <a:t>: се</a:t>
            </a:r>
            <a:r>
              <a:rPr lang="ru-RU" b="1" i="1" dirty="0" smtClean="0">
                <a:latin typeface="Georgia" pitchFamily="18" charset="0"/>
              </a:rPr>
              <a:t>рдц</a:t>
            </a:r>
            <a:r>
              <a:rPr lang="ru-RU" b="1" dirty="0" smtClean="0">
                <a:latin typeface="Georgia" pitchFamily="18" charset="0"/>
              </a:rPr>
              <a:t>е</a:t>
            </a: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ЛНЦ </a:t>
            </a:r>
            <a:r>
              <a:rPr lang="ru-RU" b="1" dirty="0" smtClean="0">
                <a:latin typeface="Georgia" pitchFamily="18" charset="0"/>
              </a:rPr>
              <a:t>=</a:t>
            </a:r>
            <a:r>
              <a:rPr lang="en-US" b="1" dirty="0" smtClean="0">
                <a:latin typeface="Georgia" pitchFamily="18" charset="0"/>
              </a:rPr>
              <a:t> [</a:t>
            </a:r>
            <a:r>
              <a:rPr lang="ru-RU" b="1" dirty="0" smtClean="0">
                <a:latin typeface="Georgia" pitchFamily="18" charset="0"/>
              </a:rPr>
              <a:t>НЦ</a:t>
            </a:r>
            <a:r>
              <a:rPr lang="en-US" b="1" dirty="0" smtClean="0">
                <a:latin typeface="Georgia" pitchFamily="18" charset="0"/>
              </a:rPr>
              <a:t>]</a:t>
            </a:r>
            <a:r>
              <a:rPr lang="ru-RU" b="1" dirty="0" smtClean="0">
                <a:latin typeface="Georgia" pitchFamily="18" charset="0"/>
              </a:rPr>
              <a:t>: со</a:t>
            </a:r>
            <a:r>
              <a:rPr lang="ru-RU" b="1" i="1" dirty="0" smtClean="0">
                <a:latin typeface="Georgia" pitchFamily="18" charset="0"/>
              </a:rPr>
              <a:t>лнц</a:t>
            </a:r>
            <a:r>
              <a:rPr lang="ru-RU" b="1" dirty="0" smtClean="0">
                <a:latin typeface="Georgia" pitchFamily="18" charset="0"/>
              </a:rPr>
              <a:t>е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pict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857364"/>
            <a:ext cx="1714509" cy="4381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Некоторые сочетания согласных имеют особенности произношения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СЧ, ЖЧ, СЩ, ЗЩ, ЗЧ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			</a:t>
            </a:r>
            <a:r>
              <a:rPr lang="en-US" b="1" dirty="0" smtClean="0">
                <a:latin typeface="Georgia" pitchFamily="18" charset="0"/>
              </a:rPr>
              <a:t>[</a:t>
            </a:r>
            <a:r>
              <a:rPr lang="ru-RU" b="1" dirty="0" smtClean="0">
                <a:latin typeface="Georgia" pitchFamily="18" charset="0"/>
              </a:rPr>
              <a:t>Щ</a:t>
            </a:r>
            <a:r>
              <a:rPr lang="en-US" b="1" dirty="0" smtClean="0">
                <a:latin typeface="Georgia" pitchFamily="18" charset="0"/>
              </a:rPr>
              <a:t>  ]</a:t>
            </a:r>
            <a:endParaRPr lang="ru-RU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Ра</a:t>
            </a:r>
            <a:r>
              <a:rPr lang="ru-RU" b="1" i="1" dirty="0" smtClean="0">
                <a:latin typeface="Georgia" pitchFamily="18" charset="0"/>
              </a:rPr>
              <a:t>сч</a:t>
            </a:r>
            <a:r>
              <a:rPr lang="ru-RU" b="1" dirty="0" smtClean="0">
                <a:latin typeface="Georgia" pitchFamily="18" charset="0"/>
              </a:rPr>
              <a:t>ёска, перебе</a:t>
            </a:r>
            <a:r>
              <a:rPr lang="ru-RU" b="1" i="1" dirty="0" smtClean="0">
                <a:latin typeface="Georgia" pitchFamily="18" charset="0"/>
              </a:rPr>
              <a:t>жч</a:t>
            </a:r>
            <a:r>
              <a:rPr lang="ru-RU" b="1" dirty="0" smtClean="0">
                <a:latin typeface="Georgia" pitchFamily="18" charset="0"/>
              </a:rPr>
              <a:t>ик,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ра</a:t>
            </a:r>
            <a:r>
              <a:rPr lang="ru-RU" b="1" i="1" dirty="0" smtClean="0">
                <a:latin typeface="Georgia" pitchFamily="18" charset="0"/>
              </a:rPr>
              <a:t>сщ</a:t>
            </a:r>
            <a:r>
              <a:rPr lang="ru-RU" b="1" dirty="0" smtClean="0">
                <a:latin typeface="Georgia" pitchFamily="18" charset="0"/>
              </a:rPr>
              <a:t>едриться</a:t>
            </a:r>
            <a:endParaRPr lang="en-US" b="1" dirty="0">
              <a:latin typeface="Georgia" pitchFamily="18" charset="0"/>
            </a:endParaRPr>
          </a:p>
        </p:txBody>
      </p:sp>
      <p:pic>
        <p:nvPicPr>
          <p:cNvPr id="5" name="Рисунок 4" descr="pict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1857364"/>
            <a:ext cx="1714509" cy="4381523"/>
          </a:xfrm>
          <a:prstGeom prst="rect">
            <a:avLst/>
          </a:prstGeom>
        </p:spPr>
      </p:pic>
      <p:sp>
        <p:nvSpPr>
          <p:cNvPr id="6" name="Левая фигурная скобка 5"/>
          <p:cNvSpPr/>
          <p:nvPr/>
        </p:nvSpPr>
        <p:spPr>
          <a:xfrm rot="16200000">
            <a:off x="2850772" y="221006"/>
            <a:ext cx="584935" cy="4572032"/>
          </a:xfrm>
          <a:prstGeom prst="leftBrace">
            <a:avLst>
              <a:gd name="adj1" fmla="val 54125"/>
              <a:gd name="adj2" fmla="val 4959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86116" y="2571744"/>
            <a:ext cx="214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,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Некоторые сочетания согласных имеют особенности произношения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СШ, ЗШ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			</a:t>
            </a:r>
            <a:r>
              <a:rPr lang="ru-RU" b="1" dirty="0" smtClean="0">
                <a:latin typeface="Georgia" pitchFamily="18" charset="0"/>
              </a:rPr>
              <a:t>бе</a:t>
            </a:r>
            <a:r>
              <a:rPr lang="ru-RU" b="1" i="1" dirty="0" smtClean="0">
                <a:latin typeface="Georgia" pitchFamily="18" charset="0"/>
              </a:rPr>
              <a:t>сш</a:t>
            </a:r>
            <a:r>
              <a:rPr lang="ru-RU" b="1" dirty="0" smtClean="0">
                <a:latin typeface="Georgia" pitchFamily="18" charset="0"/>
              </a:rPr>
              <a:t>умный, 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</a:t>
            </a:r>
            <a:r>
              <a:rPr lang="en-US" b="1" dirty="0" smtClean="0">
                <a:latin typeface="Georgia" pitchFamily="18" charset="0"/>
              </a:rPr>
              <a:t>[</a:t>
            </a:r>
            <a:r>
              <a:rPr lang="ru-RU" b="1" dirty="0" smtClean="0">
                <a:latin typeface="Georgia" pitchFamily="18" charset="0"/>
              </a:rPr>
              <a:t>Ш</a:t>
            </a:r>
            <a:r>
              <a:rPr lang="en-US" b="1" dirty="0" smtClean="0">
                <a:latin typeface="Georgia" pitchFamily="18" charset="0"/>
              </a:rPr>
              <a:t>]</a:t>
            </a:r>
            <a:r>
              <a:rPr lang="ru-RU" b="1" dirty="0" smtClean="0">
                <a:latin typeface="Georgia" pitchFamily="18" charset="0"/>
              </a:rPr>
              <a:t>     бе</a:t>
            </a:r>
            <a:r>
              <a:rPr lang="ru-RU" b="1" i="1" dirty="0" smtClean="0">
                <a:latin typeface="Georgia" pitchFamily="18" charset="0"/>
              </a:rPr>
              <a:t>з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ш</a:t>
            </a:r>
            <a:r>
              <a:rPr lang="ru-RU" b="1" dirty="0" smtClean="0">
                <a:latin typeface="Georgia" pitchFamily="18" charset="0"/>
              </a:rPr>
              <a:t>арфика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СЖ, ЗЖ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    </a:t>
            </a:r>
            <a:r>
              <a:rPr lang="en-US" b="1" dirty="0" smtClean="0">
                <a:latin typeface="Georgia" pitchFamily="18" charset="0"/>
              </a:rPr>
              <a:t>[</a:t>
            </a:r>
            <a:r>
              <a:rPr lang="ru-RU" b="1" dirty="0" smtClean="0">
                <a:latin typeface="Georgia" pitchFamily="18" charset="0"/>
              </a:rPr>
              <a:t>Ж</a:t>
            </a:r>
            <a:r>
              <a:rPr lang="en-US" b="1" dirty="0" smtClean="0">
                <a:latin typeface="Georgia" pitchFamily="18" charset="0"/>
              </a:rPr>
              <a:t>]</a:t>
            </a:r>
            <a:r>
              <a:rPr lang="ru-RU" b="1" dirty="0" smtClean="0">
                <a:latin typeface="Georgia" pitchFamily="18" charset="0"/>
              </a:rPr>
              <a:t>      </a:t>
            </a:r>
            <a:r>
              <a:rPr lang="ru-RU" b="1" i="1" dirty="0" smtClean="0">
                <a:latin typeface="Georgia" pitchFamily="18" charset="0"/>
              </a:rPr>
              <a:t>сж</a:t>
            </a:r>
            <a:r>
              <a:rPr lang="ru-RU" b="1" dirty="0" smtClean="0">
                <a:latin typeface="Georgia" pitchFamily="18" charset="0"/>
              </a:rPr>
              <a:t>ечь,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			</a:t>
            </a:r>
            <a:r>
              <a:rPr lang="ru-RU" b="1" dirty="0" smtClean="0">
                <a:latin typeface="Georgia" pitchFamily="18" charset="0"/>
              </a:rPr>
              <a:t>бе</a:t>
            </a:r>
            <a:r>
              <a:rPr lang="ru-RU" b="1" i="1" dirty="0" smtClean="0">
                <a:latin typeface="Georgia" pitchFamily="18" charset="0"/>
              </a:rPr>
              <a:t>з ж</a:t>
            </a:r>
            <a:r>
              <a:rPr lang="ru-RU" b="1" dirty="0" smtClean="0">
                <a:latin typeface="Georgia" pitchFamily="18" charset="0"/>
              </a:rPr>
              <a:t>алости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5" name="Рисунок 4" descr="pict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1857364"/>
            <a:ext cx="1714509" cy="4381523"/>
          </a:xfrm>
          <a:prstGeom prst="rect">
            <a:avLst/>
          </a:prstGeom>
        </p:spPr>
      </p:pic>
      <p:sp>
        <p:nvSpPr>
          <p:cNvPr id="6" name="Левая фигурная скобка 5"/>
          <p:cNvSpPr/>
          <p:nvPr/>
        </p:nvSpPr>
        <p:spPr>
          <a:xfrm rot="16200000">
            <a:off x="1493452" y="1578326"/>
            <a:ext cx="370620" cy="1643076"/>
          </a:xfrm>
          <a:prstGeom prst="leftBrace">
            <a:avLst>
              <a:gd name="adj1" fmla="val 40902"/>
              <a:gd name="adj2" fmla="val 4959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28728" y="2786058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Левая фигурная скобка 9"/>
          <p:cNvSpPr/>
          <p:nvPr/>
        </p:nvSpPr>
        <p:spPr>
          <a:xfrm rot="16200000">
            <a:off x="1493452" y="3292838"/>
            <a:ext cx="370620" cy="1643076"/>
          </a:xfrm>
          <a:prstGeom prst="leftBrace">
            <a:avLst>
              <a:gd name="adj1" fmla="val 40902"/>
              <a:gd name="adj2" fmla="val 4959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28728" y="4572008"/>
            <a:ext cx="42862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Некоторые сочетания согласных имеют особенности произношения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ТС(я), ТЬС(я), ДС, ТЦ, ДЦ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			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			     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			      </a:t>
            </a:r>
            <a:r>
              <a:rPr lang="en-US" b="1" dirty="0" smtClean="0">
                <a:latin typeface="Georgia" pitchFamily="18" charset="0"/>
              </a:rPr>
              <a:t>[</a:t>
            </a:r>
            <a:r>
              <a:rPr lang="ru-RU" b="1" dirty="0" smtClean="0">
                <a:latin typeface="Georgia" pitchFamily="18" charset="0"/>
              </a:rPr>
              <a:t>Ц</a:t>
            </a:r>
            <a:r>
              <a:rPr lang="en-US" b="1" dirty="0" smtClean="0">
                <a:latin typeface="Georgia" pitchFamily="18" charset="0"/>
              </a:rPr>
              <a:t>]</a:t>
            </a:r>
            <a:endParaRPr lang="ru-RU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Учи</a:t>
            </a:r>
            <a:r>
              <a:rPr lang="ru-RU" b="1" i="1" dirty="0" smtClean="0">
                <a:latin typeface="Georgia" pitchFamily="18" charset="0"/>
              </a:rPr>
              <a:t>тс</a:t>
            </a:r>
            <a:r>
              <a:rPr lang="ru-RU" b="1" dirty="0" smtClean="0">
                <a:latin typeface="Georgia" pitchFamily="18" charset="0"/>
              </a:rPr>
              <a:t>я, учи</a:t>
            </a:r>
            <a:r>
              <a:rPr lang="ru-RU" b="1" i="1" dirty="0" smtClean="0">
                <a:latin typeface="Georgia" pitchFamily="18" charset="0"/>
              </a:rPr>
              <a:t>тьс</a:t>
            </a:r>
            <a:r>
              <a:rPr lang="ru-RU" b="1" dirty="0" smtClean="0">
                <a:latin typeface="Georgia" pitchFamily="18" charset="0"/>
              </a:rPr>
              <a:t>я, 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уро</a:t>
            </a:r>
            <a:r>
              <a:rPr lang="ru-RU" b="1" i="1" dirty="0" smtClean="0">
                <a:latin typeface="Georgia" pitchFamily="18" charset="0"/>
              </a:rPr>
              <a:t>дс</a:t>
            </a:r>
            <a:r>
              <a:rPr lang="ru-RU" b="1" dirty="0" smtClean="0">
                <a:latin typeface="Georgia" pitchFamily="18" charset="0"/>
              </a:rPr>
              <a:t>тво, бра</a:t>
            </a:r>
            <a:r>
              <a:rPr lang="ru-RU" b="1" i="1" dirty="0" smtClean="0">
                <a:latin typeface="Georgia" pitchFamily="18" charset="0"/>
              </a:rPr>
              <a:t>тц</a:t>
            </a:r>
            <a:r>
              <a:rPr lang="ru-RU" b="1" dirty="0" smtClean="0">
                <a:latin typeface="Georgia" pitchFamily="18" charset="0"/>
              </a:rPr>
              <a:t>ы, сер</a:t>
            </a:r>
            <a:r>
              <a:rPr lang="ru-RU" b="1" i="1" dirty="0" smtClean="0">
                <a:latin typeface="Georgia" pitchFamily="18" charset="0"/>
              </a:rPr>
              <a:t>дц</a:t>
            </a:r>
            <a:r>
              <a:rPr lang="ru-RU" b="1" dirty="0" smtClean="0">
                <a:latin typeface="Georgia" pitchFamily="18" charset="0"/>
              </a:rPr>
              <a:t>е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5" name="Рисунок 4" descr="pict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857364"/>
            <a:ext cx="1714509" cy="4381523"/>
          </a:xfrm>
          <a:prstGeom prst="rect">
            <a:avLst/>
          </a:prstGeom>
        </p:spPr>
      </p:pic>
      <p:sp>
        <p:nvSpPr>
          <p:cNvPr id="6" name="Левая фигурная скобка 5"/>
          <p:cNvSpPr/>
          <p:nvPr/>
        </p:nvSpPr>
        <p:spPr>
          <a:xfrm rot="16200000">
            <a:off x="3315120" y="-243342"/>
            <a:ext cx="584935" cy="5500728"/>
          </a:xfrm>
          <a:prstGeom prst="leftBrace">
            <a:avLst>
              <a:gd name="adj1" fmla="val 54125"/>
              <a:gd name="adj2" fmla="val 4959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28992" y="3429000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Укажите, сколько раз встречается звук </a:t>
            </a:r>
            <a:r>
              <a:rPr lang="en-US" sz="3200" b="1" dirty="0" smtClean="0">
                <a:latin typeface="Georgia" pitchFamily="18" charset="0"/>
              </a:rPr>
              <a:t>[</a:t>
            </a:r>
            <a:r>
              <a:rPr lang="ru-RU" sz="3200" b="1" dirty="0" smtClean="0">
                <a:latin typeface="Georgia" pitchFamily="18" charset="0"/>
              </a:rPr>
              <a:t>Т</a:t>
            </a:r>
            <a:r>
              <a:rPr lang="en-US" sz="3200" b="1" dirty="0" smtClean="0">
                <a:latin typeface="Georgia" pitchFamily="18" charset="0"/>
              </a:rPr>
              <a:t>]</a:t>
            </a:r>
            <a:r>
              <a:rPr lang="ru-RU" sz="3200" b="1" dirty="0" smtClean="0">
                <a:latin typeface="Georgia" pitchFamily="18" charset="0"/>
              </a:rPr>
              <a:t> в предложении: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latin typeface="Georgia" pitchFamily="18" charset="0"/>
              </a:rPr>
              <a:t>Документ подписан директором.</a:t>
            </a:r>
            <a:endParaRPr lang="ru-RU" sz="4000" b="1" dirty="0">
              <a:latin typeface="Georgia" pitchFamily="18" charset="0"/>
            </a:endParaRPr>
          </a:p>
        </p:txBody>
      </p:sp>
      <p:pic>
        <p:nvPicPr>
          <p:cNvPr id="7" name="Рисунок 6" descr="1449817-87a0e6c0b1aaad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3143248"/>
            <a:ext cx="1695447" cy="2280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8148" y="5214950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endParaRPr lang="ru-RU" sz="66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Укажите, сколько раз встречается звук </a:t>
            </a:r>
            <a:r>
              <a:rPr lang="en-US" sz="3200" b="1" dirty="0" smtClean="0">
                <a:latin typeface="Georgia" pitchFamily="18" charset="0"/>
              </a:rPr>
              <a:t>[</a:t>
            </a:r>
            <a:r>
              <a:rPr lang="ru-RU" sz="3200" b="1" dirty="0" smtClean="0">
                <a:latin typeface="Georgia" pitchFamily="18" charset="0"/>
              </a:rPr>
              <a:t>З</a:t>
            </a:r>
            <a:r>
              <a:rPr lang="en-US" sz="3200" b="1" dirty="0" smtClean="0">
                <a:latin typeface="Georgia" pitchFamily="18" charset="0"/>
              </a:rPr>
              <a:t>]</a:t>
            </a:r>
            <a:r>
              <a:rPr lang="ru-RU" sz="3200" b="1" dirty="0" smtClean="0">
                <a:latin typeface="Georgia" pitchFamily="18" charset="0"/>
              </a:rPr>
              <a:t> в предложении: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latin typeface="Georgia" pitchFamily="18" charset="0"/>
              </a:rPr>
              <a:t>Зина обратилась с просьбой к Лизе.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7" name="Рисунок 6" descr="1449817-87a0e6c0b1aaad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3143248"/>
            <a:ext cx="1695447" cy="2280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8148" y="5214950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endParaRPr lang="ru-RU" sz="66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3684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Запишите слова, которые образуются, если прочитать в обратном порядке транскрипцию слов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latin typeface="Georgia" pitchFamily="18" charset="0"/>
              </a:rPr>
              <a:t>Ноль, муж, суд, торг, ель</a:t>
            </a:r>
            <a:endParaRPr lang="ru-RU" dirty="0" smtClean="0"/>
          </a:p>
          <a:p>
            <a:pPr>
              <a:buNone/>
            </a:pPr>
            <a:r>
              <a:rPr lang="ru-RU" sz="4000" b="1" dirty="0" smtClean="0">
                <a:latin typeface="Georgia" pitchFamily="18" charset="0"/>
              </a:rPr>
              <a:t>Лён, шум, туз, крот, лей</a:t>
            </a:r>
            <a:endParaRPr lang="ru-RU" sz="4000" b="1" dirty="0">
              <a:latin typeface="Georgia" pitchFamily="18" charset="0"/>
            </a:endParaRPr>
          </a:p>
        </p:txBody>
      </p:sp>
      <p:pic>
        <p:nvPicPr>
          <p:cNvPr id="7" name="Рисунок 6" descr="1449817-87a0e6c0b1aaad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3429000"/>
            <a:ext cx="21240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3684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Запишите слова, которые образуются, если прочитать в обратном порядке транскрипцию слов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latin typeface="Georgia" pitchFamily="18" charset="0"/>
              </a:rPr>
              <a:t>Лог, счёт, шей, ожёг, лось, люк, шёл, лей, лёд, лён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	Кол, тощ, ешь, кожа, сёл, куль, ложь, ель, толь, ноль </a:t>
            </a:r>
            <a:endParaRPr lang="ru-RU" dirty="0" smtClean="0"/>
          </a:p>
        </p:txBody>
      </p:sp>
      <p:pic>
        <p:nvPicPr>
          <p:cNvPr id="7" name="Рисунок 6" descr="1449817-87a0e6c0b1aaad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4500570"/>
            <a:ext cx="1624009" cy="218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214313"/>
            <a:ext cx="7772400" cy="64293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Двойная роль букв Е, Ё, Ю, Я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1" y="928688"/>
            <a:ext cx="7858151" cy="5643562"/>
          </a:xfrm>
        </p:spPr>
        <p:txBody>
          <a:bodyPr>
            <a:normAutofit fontScale="92500" lnSpcReduction="10000"/>
          </a:bodyPr>
          <a:lstStyle/>
          <a:p>
            <a:pPr algn="l">
              <a:defRPr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Буквы Е, Ё, Ю,Я обозначают согласный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[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й</a:t>
            </a:r>
            <a:r>
              <a:rPr lang="ru-RU" b="1" baseline="30000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]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и гласные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[o], [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э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], [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у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], [a]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если они находятся:</a:t>
            </a:r>
          </a:p>
          <a:p>
            <a:pPr marL="514350" indent="-514350" algn="l">
              <a:buFont typeface="Arial" charset="0"/>
              <a:buAutoNum type="arabicParenR"/>
              <a:defRPr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 начале слова;</a:t>
            </a:r>
          </a:p>
          <a:p>
            <a:pPr marL="514350" indent="-514350" algn="l">
              <a:buFont typeface="Arial" charset="0"/>
              <a:buAutoNum type="arabicParenR"/>
              <a:defRPr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после Ь и Ъ разделительного знака;</a:t>
            </a:r>
          </a:p>
          <a:p>
            <a:pPr marL="514350" indent="-514350" algn="l">
              <a:buFont typeface="Arial" charset="0"/>
              <a:buAutoNum type="arabicParenR"/>
              <a:defRPr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после гласных букв.</a:t>
            </a:r>
          </a:p>
          <a:p>
            <a:pPr marL="514350" indent="-514350" algn="l">
              <a:defRPr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Юла -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[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й</a:t>
            </a:r>
            <a:r>
              <a:rPr lang="ru-RU" b="1" baseline="30000" dirty="0" err="1" smtClean="0">
                <a:solidFill>
                  <a:schemeClr val="tx1"/>
                </a:solidFill>
                <a:latin typeface="Georgia" pitchFamily="18" charset="0"/>
              </a:rPr>
              <a:t>,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ула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</a:p>
          <a:p>
            <a:pPr marL="514350" indent="-514350" algn="l">
              <a:defRPr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Маяк -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[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май</a:t>
            </a:r>
            <a:r>
              <a:rPr lang="ru-RU" b="1" baseline="30000" dirty="0" err="1" smtClean="0">
                <a:solidFill>
                  <a:schemeClr val="tx1"/>
                </a:solidFill>
                <a:latin typeface="Georgia" pitchFamily="18" charset="0"/>
              </a:rPr>
              <a:t>,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ак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</a:p>
          <a:p>
            <a:pPr marL="514350" indent="-514350" algn="l">
              <a:defRPr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Поют  -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[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пай</a:t>
            </a:r>
            <a:r>
              <a:rPr lang="ru-RU" b="1" baseline="30000" dirty="0" err="1" smtClean="0">
                <a:solidFill>
                  <a:schemeClr val="tx1"/>
                </a:solidFill>
                <a:latin typeface="Georgia" pitchFamily="18" charset="0"/>
              </a:rPr>
              <a:t>,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ут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</a:p>
          <a:p>
            <a:pPr marL="514350" indent="-514350" algn="l">
              <a:defRPr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Вьюга -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[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в</a:t>
            </a:r>
            <a:r>
              <a:rPr lang="ru-RU" b="1" baseline="30000" dirty="0" err="1" smtClean="0">
                <a:solidFill>
                  <a:schemeClr val="tx1"/>
                </a:solidFill>
                <a:latin typeface="Georgia" pitchFamily="18" charset="0"/>
              </a:rPr>
              <a:t>,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й</a:t>
            </a:r>
            <a:r>
              <a:rPr lang="ru-RU" b="1" baseline="30000" dirty="0" err="1" smtClean="0">
                <a:solidFill>
                  <a:schemeClr val="tx1"/>
                </a:solidFill>
                <a:latin typeface="Georgia" pitchFamily="18" charset="0"/>
              </a:rPr>
              <a:t>,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уга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</a:p>
          <a:p>
            <a:pPr marL="514350" indent="-514350" algn="l">
              <a:defRPr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Подъём -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[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падй</a:t>
            </a:r>
            <a:r>
              <a:rPr lang="ru-RU" b="1" baseline="30000" dirty="0" err="1" smtClean="0">
                <a:solidFill>
                  <a:schemeClr val="tx1"/>
                </a:solidFill>
                <a:latin typeface="Georgia" pitchFamily="18" charset="0"/>
              </a:rPr>
              <a:t>,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ом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]</a:t>
            </a:r>
          </a:p>
          <a:p>
            <a:pPr marL="514350" indent="-514350" algn="l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08" y="3786190"/>
            <a:ext cx="1285875" cy="428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5984" y="4286256"/>
            <a:ext cx="1500187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4786322"/>
            <a:ext cx="1357312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5286388"/>
            <a:ext cx="1500198" cy="428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4612" y="5786454"/>
            <a:ext cx="1714500" cy="428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Рисунок 9" descr="1789725-d97c3c76a93a20d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391398"/>
            <a:ext cx="2311068" cy="34666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В каком из слов количество букв совпадает с количеством звуков?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Georgia" pitchFamily="18" charset="0"/>
              </a:rPr>
              <a:t>А. приятно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Б. грустный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В. соль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Г. ехать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Д. юг</a:t>
            </a:r>
            <a:endParaRPr lang="ru-RU" dirty="0"/>
          </a:p>
        </p:txBody>
      </p:sp>
      <p:pic>
        <p:nvPicPr>
          <p:cNvPr id="7" name="Рисунок 6" descr="1449817-87a0e6c0b1aaad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643050"/>
            <a:ext cx="2124075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9454" y="4214818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  <a:t>г</a:t>
            </a:r>
            <a:endParaRPr lang="ru-RU" sz="66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642909" y="500063"/>
            <a:ext cx="8072465" cy="600075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14290"/>
            <a:ext cx="6215106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25" y="1571625"/>
            <a:ext cx="264318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hlinkClick r:id="rId2" action="ppaction://hlinksldjump"/>
              </a:rPr>
              <a:t>Звуки речи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2063" y="2571750"/>
            <a:ext cx="2643187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hlinkClick r:id="rId3" action="ppaction://hlinksldjump"/>
              </a:rPr>
              <a:t>Буквы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25" y="2571750"/>
            <a:ext cx="264318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hlinkClick r:id="rId4" action="ppaction://hlinksldjump"/>
              </a:rPr>
              <a:t>Гласные</a:t>
            </a:r>
            <a:r>
              <a:rPr lang="ru-RU" sz="3200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25" y="3500438"/>
            <a:ext cx="264318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hlinkClick r:id="rId5" action="ppaction://hlinksldjump"/>
              </a:rPr>
              <a:t>Согласные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71625" y="4429125"/>
            <a:ext cx="2643188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hlinkClick r:id="rId6" action="ppaction://hlinksldjump"/>
              </a:rPr>
              <a:t>Слог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2063" y="1571625"/>
            <a:ext cx="2643187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hlinkClick r:id="rId7" action="ppaction://hlinksldjump"/>
              </a:rPr>
              <a:t>Ударение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2063" y="3500438"/>
            <a:ext cx="2643187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hlinkClick r:id="rId8" action="ppaction://hlinksldjump"/>
              </a:rPr>
              <a:t>Алфавит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Georgia" pitchFamily="18" charset="0"/>
              </a:rPr>
              <a:t>Догадайтесь, какие слова в транскрипции выглядят следующим образом.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	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err="1" smtClean="0">
                <a:latin typeface="Georgia" pitchFamily="18" charset="0"/>
              </a:rPr>
              <a:t>баица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smtClean="0">
                <a:latin typeface="Georgia" pitchFamily="18" charset="0"/>
              </a:rPr>
              <a:t>м </a:t>
            </a:r>
            <a:r>
              <a:rPr lang="ru-RU" dirty="0" err="1" smtClean="0">
                <a:latin typeface="Georgia" pitchFamily="18" charset="0"/>
              </a:rPr>
              <a:t>эснас</a:t>
            </a:r>
            <a:r>
              <a:rPr lang="ru-RU" dirty="0" smtClean="0">
                <a:latin typeface="Georgia" pitchFamily="18" charset="0"/>
              </a:rPr>
              <a:t> т 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smtClean="0">
                <a:latin typeface="Georgia" pitchFamily="18" charset="0"/>
              </a:rPr>
              <a:t>б </a:t>
            </a:r>
            <a:r>
              <a:rPr lang="ru-RU" dirty="0" err="1" smtClean="0">
                <a:latin typeface="Georgia" pitchFamily="18" charset="0"/>
              </a:rPr>
              <a:t>эзна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err="1" smtClean="0">
                <a:latin typeface="Georgia" pitchFamily="18" charset="0"/>
              </a:rPr>
              <a:t>рацтво</a:t>
            </a:r>
            <a:r>
              <a:rPr lang="en-US" dirty="0" smtClean="0">
                <a:latin typeface="Georgia" pitchFamily="18" charset="0"/>
              </a:rPr>
              <a:t>]</a:t>
            </a:r>
            <a:r>
              <a:rPr lang="ru-RU" dirty="0" smtClean="0">
                <a:latin typeface="Georgia" pitchFamily="18" charset="0"/>
              </a:rPr>
              <a:t>, </a:t>
            </a:r>
            <a:endParaRPr lang="en-US" dirty="0" smtClean="0">
              <a:latin typeface="Georgia" pitchFamily="18" charset="0"/>
            </a:endParaRP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>	[</a:t>
            </a:r>
            <a:r>
              <a:rPr lang="ru-RU" dirty="0" smtClean="0">
                <a:latin typeface="Georgia" pitchFamily="18" charset="0"/>
              </a:rPr>
              <a:t>л ох к и</a:t>
            </a:r>
            <a:r>
              <a:rPr lang="en-US" dirty="0" smtClean="0">
                <a:latin typeface="Georgia" pitchFamily="18" charset="0"/>
              </a:rPr>
              <a:t>j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], [</a:t>
            </a:r>
            <a:r>
              <a:rPr lang="ru-RU" dirty="0" err="1" smtClean="0">
                <a:latin typeface="Georgia" pitchFamily="18" charset="0"/>
              </a:rPr>
              <a:t>адгатка</a:t>
            </a:r>
            <a:r>
              <a:rPr lang="en-US" dirty="0" smtClean="0">
                <a:latin typeface="Georgia" pitchFamily="18" charset="0"/>
              </a:rPr>
              <a:t>], [</a:t>
            </a:r>
            <a:r>
              <a:rPr lang="ru-RU" dirty="0" err="1" smtClean="0">
                <a:latin typeface="Georgia" pitchFamily="18" charset="0"/>
              </a:rPr>
              <a:t>игзам</a:t>
            </a:r>
            <a:r>
              <a:rPr lang="ru-RU" dirty="0" smtClean="0">
                <a:latin typeface="Georgia" pitchFamily="18" charset="0"/>
              </a:rPr>
              <a:t> ин</a:t>
            </a:r>
            <a:r>
              <a:rPr lang="en-US" dirty="0" smtClean="0">
                <a:latin typeface="Georgia" pitchFamily="18" charset="0"/>
              </a:rPr>
              <a:t>], 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err="1" smtClean="0">
                <a:latin typeface="Georgia" pitchFamily="18" charset="0"/>
              </a:rPr>
              <a:t>лошк</a:t>
            </a:r>
            <a:r>
              <a:rPr lang="ru-RU" dirty="0" smtClean="0">
                <a:latin typeface="Georgia" pitchFamily="18" charset="0"/>
              </a:rPr>
              <a:t> и</a:t>
            </a:r>
            <a:r>
              <a:rPr lang="en-US" dirty="0" smtClean="0">
                <a:latin typeface="Georgia" pitchFamily="18" charset="0"/>
              </a:rPr>
              <a:t>], [</a:t>
            </a:r>
            <a:r>
              <a:rPr lang="ru-RU" dirty="0" err="1" smtClean="0">
                <a:latin typeface="Georgia" pitchFamily="18" charset="0"/>
              </a:rPr>
              <a:t>дроп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], [</a:t>
            </a:r>
            <a:r>
              <a:rPr lang="ru-RU" dirty="0" smtClean="0">
                <a:latin typeface="Georgia" pitchFamily="18" charset="0"/>
              </a:rPr>
              <a:t>по</a:t>
            </a:r>
            <a:r>
              <a:rPr lang="en-US" dirty="0" smtClean="0">
                <a:latin typeface="Georgia" pitchFamily="18" charset="0"/>
              </a:rPr>
              <a:t>j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ист</a:t>
            </a:r>
            <a:r>
              <a:rPr lang="en-US" dirty="0" smtClean="0">
                <a:latin typeface="Georgia" pitchFamily="18" charset="0"/>
              </a:rPr>
              <a:t>], 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</a:t>
            </a:r>
            <a:r>
              <a:rPr lang="en-US" dirty="0" smtClean="0">
                <a:latin typeface="Georgia" pitchFamily="18" charset="0"/>
              </a:rPr>
              <a:t>[</a:t>
            </a:r>
            <a:r>
              <a:rPr lang="ru-RU" dirty="0" err="1" smtClean="0">
                <a:latin typeface="Georgia" pitchFamily="18" charset="0"/>
              </a:rPr>
              <a:t>пач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иркн</a:t>
            </a:r>
            <a:r>
              <a:rPr lang="ru-RU" dirty="0" smtClean="0">
                <a:latin typeface="Georgia" pitchFamily="18" charset="0"/>
              </a:rPr>
              <a:t> и</a:t>
            </a:r>
            <a:r>
              <a:rPr lang="en-US" dirty="0" smtClean="0">
                <a:latin typeface="Georgia" pitchFamily="18" charset="0"/>
              </a:rPr>
              <a:t>], [</a:t>
            </a:r>
            <a:r>
              <a:rPr lang="ru-RU" dirty="0" err="1" smtClean="0">
                <a:latin typeface="Georgia" pitchFamily="18" charset="0"/>
              </a:rPr>
              <a:t>фтарова</a:t>
            </a:r>
            <a:r>
              <a:rPr lang="en-US" dirty="0" smtClean="0">
                <a:latin typeface="Georgia" pitchFamily="18" charset="0"/>
              </a:rPr>
              <a:t>], [</a:t>
            </a:r>
            <a:r>
              <a:rPr lang="ru-RU" dirty="0" err="1" smtClean="0"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итну</a:t>
            </a:r>
            <a:r>
              <a:rPr lang="en-US" dirty="0" smtClean="0">
                <a:latin typeface="Georgia" pitchFamily="18" charset="0"/>
              </a:rPr>
              <a:t>], 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</a:t>
            </a:r>
            <a:r>
              <a:rPr lang="en-US" dirty="0" smtClean="0">
                <a:latin typeface="Georgia" pitchFamily="18" charset="0"/>
              </a:rPr>
              <a:t>[j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изык</a:t>
            </a:r>
            <a:r>
              <a:rPr lang="en-US" dirty="0" smtClean="0">
                <a:latin typeface="Georgia" pitchFamily="18" charset="0"/>
              </a:rPr>
              <a:t>],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[j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эл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ик</a:t>
            </a:r>
            <a:r>
              <a:rPr lang="en-US" dirty="0" smtClean="0">
                <a:latin typeface="Georgia" pitchFamily="18" charset="0"/>
              </a:rPr>
              <a:t>]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боится, местность, бездна, родство, лёгкий, отгадка, экзамен, ложки, дробь, поезд, подчеркни, второго, пятно, язык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500174"/>
            <a:ext cx="28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500174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1500174"/>
            <a:ext cx="303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1428736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071678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071678"/>
            <a:ext cx="231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2071678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2071678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2071678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643182"/>
            <a:ext cx="466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 ,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2643182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2643182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43042" y="3214686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14612" y="3214686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57884" y="3286124"/>
            <a:ext cx="303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3857628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14612" y="3857628"/>
            <a:ext cx="35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86116" y="3857628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43306" y="3857628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,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Georgia" pitchFamily="18" charset="0"/>
              </a:rPr>
              <a:t>Какие звуки обозначает буква Г в словах:</a:t>
            </a:r>
          </a:p>
          <a:p>
            <a:r>
              <a:rPr lang="ru-RU" sz="3600" i="1" dirty="0" smtClean="0">
                <a:latin typeface="Georgia" pitchFamily="18" charset="0"/>
              </a:rPr>
              <a:t>газета, сегодня, лёгкий, герой, друг</a:t>
            </a:r>
            <a:r>
              <a:rPr lang="ru-RU" sz="3600" dirty="0" smtClean="0">
                <a:latin typeface="Georgia" pitchFamily="18" charset="0"/>
              </a:rPr>
              <a:t>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[г] </a:t>
            </a:r>
            <a:r>
              <a:rPr lang="ru-RU" sz="3600" b="1" dirty="0" err="1" smtClean="0">
                <a:latin typeface="Georgia" pitchFamily="18" charset="0"/>
              </a:rPr>
              <a:t>азета</a:t>
            </a:r>
            <a:r>
              <a:rPr lang="ru-RU" sz="3600" b="1" dirty="0" smtClean="0">
                <a:latin typeface="Georgia" pitchFamily="18" charset="0"/>
              </a:rPr>
              <a:t>, се[в]</a:t>
            </a:r>
            <a:r>
              <a:rPr lang="ru-RU" sz="3600" b="1" dirty="0" err="1" smtClean="0">
                <a:latin typeface="Georgia" pitchFamily="18" charset="0"/>
              </a:rPr>
              <a:t>одня</a:t>
            </a:r>
            <a:r>
              <a:rPr lang="ru-RU" sz="3600" b="1" dirty="0" smtClean="0">
                <a:latin typeface="Georgia" pitchFamily="18" charset="0"/>
              </a:rPr>
              <a:t>, </a:t>
            </a:r>
            <a:r>
              <a:rPr lang="ru-RU" sz="3600" b="1" dirty="0" err="1" smtClean="0">
                <a:latin typeface="Georgia" pitchFamily="18" charset="0"/>
              </a:rPr>
              <a:t>лё</a:t>
            </a:r>
            <a:r>
              <a:rPr lang="ru-RU" sz="3600" b="1" dirty="0" smtClean="0">
                <a:latin typeface="Georgia" pitchFamily="18" charset="0"/>
              </a:rPr>
              <a:t>[</a:t>
            </a:r>
            <a:r>
              <a:rPr lang="ru-RU" sz="3600" b="1" dirty="0" err="1" smtClean="0">
                <a:latin typeface="Georgia" pitchFamily="18" charset="0"/>
              </a:rPr>
              <a:t>х</a:t>
            </a:r>
            <a:r>
              <a:rPr lang="ru-RU" sz="3600" b="1" dirty="0" smtClean="0">
                <a:latin typeface="Georgia" pitchFamily="18" charset="0"/>
              </a:rPr>
              <a:t>]кий, [г’]ерой, </a:t>
            </a:r>
            <a:r>
              <a:rPr lang="ru-RU" sz="3600" b="1" dirty="0" err="1" smtClean="0">
                <a:latin typeface="Georgia" pitchFamily="18" charset="0"/>
              </a:rPr>
              <a:t>дру</a:t>
            </a:r>
            <a:r>
              <a:rPr lang="ru-RU" sz="3600" b="1" dirty="0" smtClean="0">
                <a:latin typeface="Georgia" pitchFamily="18" charset="0"/>
              </a:rPr>
              <a:t>[к].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i="1" dirty="0" smtClean="0">
                <a:latin typeface="Georgia" pitchFamily="18" charset="0"/>
              </a:rPr>
              <a:t>В слове </a:t>
            </a:r>
            <a:r>
              <a:rPr lang="ru-RU" b="1" i="1" dirty="0" smtClean="0">
                <a:latin typeface="Georgia" pitchFamily="18" charset="0"/>
              </a:rPr>
              <a:t> ночь</a:t>
            </a:r>
            <a:r>
              <a:rPr lang="ru-RU" i="1" dirty="0" smtClean="0">
                <a:latin typeface="Georgia" pitchFamily="18" charset="0"/>
              </a:rPr>
              <a:t>  гласный </a:t>
            </a:r>
            <a:r>
              <a:rPr lang="ru-RU" b="1" i="1" dirty="0" smtClean="0">
                <a:latin typeface="Georgia" pitchFamily="18" charset="0"/>
              </a:rPr>
              <a:t>О</a:t>
            </a:r>
            <a:r>
              <a:rPr lang="ru-RU" i="1" dirty="0" smtClean="0">
                <a:latin typeface="Georgia" pitchFamily="18" charset="0"/>
              </a:rPr>
              <a:t> – исконный (в древнерусском языке </a:t>
            </a:r>
            <a:r>
              <a:rPr lang="ru-RU" b="1" i="1" dirty="0" smtClean="0">
                <a:latin typeface="Georgia" pitchFamily="18" charset="0"/>
              </a:rPr>
              <a:t>ночь</a:t>
            </a:r>
            <a:r>
              <a:rPr lang="ru-RU" i="1" dirty="0" smtClean="0">
                <a:latin typeface="Georgia" pitchFamily="18" charset="0"/>
              </a:rPr>
              <a:t>), а  в слове </a:t>
            </a:r>
            <a:r>
              <a:rPr lang="ru-RU" b="1" i="1" dirty="0" smtClean="0">
                <a:latin typeface="Georgia" pitchFamily="18" charset="0"/>
              </a:rPr>
              <a:t>рожь</a:t>
            </a:r>
            <a:r>
              <a:rPr lang="ru-RU" i="1" dirty="0" smtClean="0">
                <a:latin typeface="Georgia" pitchFamily="18" charset="0"/>
              </a:rPr>
              <a:t> на месте гласного </a:t>
            </a:r>
            <a:r>
              <a:rPr lang="ru-RU" b="1" i="1" dirty="0" smtClean="0">
                <a:latin typeface="Georgia" pitchFamily="18" charset="0"/>
              </a:rPr>
              <a:t> О</a:t>
            </a:r>
            <a:r>
              <a:rPr lang="ru-RU" i="1" dirty="0" smtClean="0">
                <a:latin typeface="Georgia" pitchFamily="18" charset="0"/>
              </a:rPr>
              <a:t>  был  раньше другой звук, более краткий  в произношении  -  </a:t>
            </a:r>
            <a:r>
              <a:rPr lang="ru-RU" b="1" i="1" dirty="0" smtClean="0">
                <a:latin typeface="Georgia" pitchFamily="18" charset="0"/>
              </a:rPr>
              <a:t>редуцированный  Ъ</a:t>
            </a:r>
            <a:r>
              <a:rPr lang="ru-RU" i="1" dirty="0" smtClean="0">
                <a:latin typeface="Georgia" pitchFamily="18" charset="0"/>
              </a:rPr>
              <a:t> (в древнерусском языке 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ръжь</a:t>
            </a:r>
            <a:r>
              <a:rPr lang="ru-RU" i="1" dirty="0" smtClean="0">
                <a:latin typeface="Georgia" pitchFamily="18" charset="0"/>
              </a:rPr>
              <a:t>).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Разделите  данные ниже слова на две группы: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	- </a:t>
            </a:r>
            <a:r>
              <a:rPr lang="en-US" i="1" dirty="0" smtClean="0">
                <a:latin typeface="Georgia" pitchFamily="18" charset="0"/>
              </a:rPr>
              <a:t>c</a:t>
            </a:r>
            <a:r>
              <a:rPr lang="ru-RU" i="1" dirty="0" smtClean="0">
                <a:latin typeface="Georgia" pitchFamily="18" charset="0"/>
              </a:rPr>
              <a:t>  исконным   русским  </a:t>
            </a:r>
            <a:r>
              <a:rPr lang="ru-RU" b="1" i="1" dirty="0" smtClean="0">
                <a:latin typeface="Georgia" pitchFamily="18" charset="0"/>
              </a:rPr>
              <a:t>О</a:t>
            </a:r>
            <a:r>
              <a:rPr lang="ru-RU" i="1" dirty="0" smtClean="0">
                <a:latin typeface="Georgia" pitchFamily="18" charset="0"/>
              </a:rPr>
              <a:t>;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	- с гласным  </a:t>
            </a:r>
            <a:r>
              <a:rPr lang="ru-RU" b="1" i="1" dirty="0" smtClean="0">
                <a:latin typeface="Georgia" pitchFamily="18" charset="0"/>
              </a:rPr>
              <a:t>О</a:t>
            </a:r>
            <a:r>
              <a:rPr lang="ru-RU" i="1" dirty="0" smtClean="0">
                <a:latin typeface="Georgia" pitchFamily="18" charset="0"/>
              </a:rPr>
              <a:t>, возникшим из древнего </a:t>
            </a:r>
            <a:r>
              <a:rPr lang="ru-RU" i="1" dirty="0" err="1" smtClean="0">
                <a:latin typeface="Georgia" pitchFamily="18" charset="0"/>
              </a:rPr>
              <a:t>сверхкратного</a:t>
            </a:r>
            <a:r>
              <a:rPr lang="ru-RU" i="1" dirty="0" smtClean="0">
                <a:latin typeface="Georgia" pitchFamily="18" charset="0"/>
              </a:rPr>
              <a:t>  </a:t>
            </a:r>
            <a:r>
              <a:rPr lang="ru-RU" b="1" i="1" dirty="0" smtClean="0">
                <a:latin typeface="Georgia" pitchFamily="18" charset="0"/>
              </a:rPr>
              <a:t>Ъ</a:t>
            </a:r>
            <a:r>
              <a:rPr lang="ru-RU" i="1" dirty="0" smtClean="0">
                <a:latin typeface="Georgia" pitchFamily="18" charset="0"/>
              </a:rPr>
              <a:t>. Свой ответ объясните.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</a:t>
            </a:r>
            <a:r>
              <a:rPr lang="ru-RU" b="1" dirty="0" smtClean="0">
                <a:latin typeface="Georgia" pitchFamily="18" charset="0"/>
              </a:rPr>
              <a:t>сон, сок, вол, мох, рот, кость, ложь, лоб, конь, дочь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Georgia" pitchFamily="18" charset="0"/>
              </a:rPr>
              <a:t>Слова с исконным О</a:t>
            </a:r>
            <a:r>
              <a:rPr lang="ru-RU" sz="2400" dirty="0" smtClean="0">
                <a:latin typeface="Georgia" pitchFamily="18" charset="0"/>
              </a:rPr>
              <a:t>:        </a:t>
            </a:r>
            <a:r>
              <a:rPr lang="ru-RU" sz="1900" b="1" dirty="0" smtClean="0">
                <a:latin typeface="Georgia" pitchFamily="18" charset="0"/>
              </a:rPr>
              <a:t>Слова с гласным     О на месте 				       бывшего редуцированного Ъ</a:t>
            </a:r>
            <a:endParaRPr lang="ru-RU" sz="19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сок (с</a:t>
            </a:r>
            <a:r>
              <a:rPr lang="ru-RU" u="sng" dirty="0" smtClean="0">
                <a:latin typeface="Georgia" pitchFamily="18" charset="0"/>
              </a:rPr>
              <a:t>о</a:t>
            </a:r>
            <a:r>
              <a:rPr lang="ru-RU" dirty="0" smtClean="0">
                <a:latin typeface="Georgia" pitchFamily="18" charset="0"/>
              </a:rPr>
              <a:t>ка)                                сон (</a:t>
            </a:r>
            <a:r>
              <a:rPr lang="ru-RU" u="sng" dirty="0" smtClean="0">
                <a:latin typeface="Georgia" pitchFamily="18" charset="0"/>
              </a:rPr>
              <a:t>сн</a:t>
            </a:r>
            <a:r>
              <a:rPr lang="ru-RU" dirty="0" smtClean="0">
                <a:latin typeface="Georgia" pitchFamily="18" charset="0"/>
              </a:rPr>
              <a:t>а)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вол (в</a:t>
            </a:r>
            <a:r>
              <a:rPr lang="ru-RU" u="sng" dirty="0" smtClean="0">
                <a:latin typeface="Georgia" pitchFamily="18" charset="0"/>
              </a:rPr>
              <a:t>о</a:t>
            </a:r>
            <a:r>
              <a:rPr lang="ru-RU" dirty="0" smtClean="0">
                <a:latin typeface="Georgia" pitchFamily="18" charset="0"/>
              </a:rPr>
              <a:t>ла)                               мох (</a:t>
            </a:r>
            <a:r>
              <a:rPr lang="ru-RU" u="sng" dirty="0" smtClean="0">
                <a:latin typeface="Georgia" pitchFamily="18" charset="0"/>
              </a:rPr>
              <a:t>мх</a:t>
            </a:r>
            <a:r>
              <a:rPr lang="ru-RU" dirty="0" smtClean="0">
                <a:latin typeface="Georgia" pitchFamily="18" charset="0"/>
              </a:rPr>
              <a:t>а)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дом (д</a:t>
            </a:r>
            <a:r>
              <a:rPr lang="ru-RU" u="sng" dirty="0" smtClean="0">
                <a:latin typeface="Georgia" pitchFamily="18" charset="0"/>
              </a:rPr>
              <a:t>о</a:t>
            </a:r>
            <a:r>
              <a:rPr lang="ru-RU" dirty="0" smtClean="0">
                <a:latin typeface="Georgia" pitchFamily="18" charset="0"/>
              </a:rPr>
              <a:t>ма)                              рот (</a:t>
            </a:r>
            <a:r>
              <a:rPr lang="ru-RU" u="sng" dirty="0" smtClean="0">
                <a:latin typeface="Georgia" pitchFamily="18" charset="0"/>
              </a:rPr>
              <a:t>рт</a:t>
            </a:r>
            <a:r>
              <a:rPr lang="ru-RU" dirty="0" smtClean="0">
                <a:latin typeface="Georgia" pitchFamily="18" charset="0"/>
              </a:rPr>
              <a:t>а)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кость (к</a:t>
            </a:r>
            <a:r>
              <a:rPr lang="ru-RU" u="sng" dirty="0" smtClean="0">
                <a:latin typeface="Georgia" pitchFamily="18" charset="0"/>
              </a:rPr>
              <a:t>о</a:t>
            </a:r>
            <a:r>
              <a:rPr lang="ru-RU" dirty="0" smtClean="0">
                <a:latin typeface="Georgia" pitchFamily="18" charset="0"/>
              </a:rPr>
              <a:t>сти)                          ложь (</a:t>
            </a:r>
            <a:r>
              <a:rPr lang="ru-RU" u="sng" dirty="0" smtClean="0">
                <a:latin typeface="Georgia" pitchFamily="18" charset="0"/>
              </a:rPr>
              <a:t>лж</a:t>
            </a:r>
            <a:r>
              <a:rPr lang="ru-RU" dirty="0" smtClean="0">
                <a:latin typeface="Georgia" pitchFamily="18" charset="0"/>
              </a:rPr>
              <a:t>и)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конь (к</a:t>
            </a:r>
            <a:r>
              <a:rPr lang="ru-RU" u="sng" dirty="0" smtClean="0">
                <a:latin typeface="Georgia" pitchFamily="18" charset="0"/>
              </a:rPr>
              <a:t>о</a:t>
            </a:r>
            <a:r>
              <a:rPr lang="ru-RU" dirty="0" smtClean="0">
                <a:latin typeface="Georgia" pitchFamily="18" charset="0"/>
              </a:rPr>
              <a:t>ня)                             лоб (</a:t>
            </a:r>
            <a:r>
              <a:rPr lang="ru-RU" u="sng" dirty="0" smtClean="0">
                <a:latin typeface="Georgia" pitchFamily="18" charset="0"/>
              </a:rPr>
              <a:t>лб</a:t>
            </a:r>
            <a:r>
              <a:rPr lang="ru-RU" dirty="0" smtClean="0">
                <a:latin typeface="Georgia" pitchFamily="18" charset="0"/>
              </a:rPr>
              <a:t>а)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                                             дочь (дочери, но 				       па</a:t>
            </a:r>
            <a:r>
              <a:rPr lang="ru-RU" u="sng" dirty="0" smtClean="0">
                <a:latin typeface="Georgia" pitchFamily="18" charset="0"/>
              </a:rPr>
              <a:t>дч</a:t>
            </a:r>
            <a:r>
              <a:rPr lang="ru-RU" dirty="0" smtClean="0">
                <a:latin typeface="Georgia" pitchFamily="18" charset="0"/>
              </a:rPr>
              <a:t>ерица, </a:t>
            </a:r>
            <a:r>
              <a:rPr lang="ru-RU" u="sng" dirty="0" smtClean="0">
                <a:latin typeface="Georgia" pitchFamily="18" charset="0"/>
              </a:rPr>
              <a:t>дщ</a:t>
            </a:r>
            <a:r>
              <a:rPr lang="ru-RU" dirty="0" smtClean="0">
                <a:latin typeface="Georgia" pitchFamily="18" charset="0"/>
              </a:rPr>
              <a:t>ерь)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858180" cy="106047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НЕПОЛНОГЛА́СИЕ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-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43050"/>
            <a:ext cx="2643206" cy="22860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	</a:t>
            </a:r>
            <a:r>
              <a:rPr lang="ru-RU" sz="4000" b="1" dirty="0" err="1" smtClean="0">
                <a:latin typeface="Monotype Corsiva" pitchFamily="66" charset="0"/>
              </a:rPr>
              <a:t>оро</a:t>
            </a:r>
            <a:r>
              <a:rPr lang="ru-RU" sz="4000" b="1" dirty="0" smtClean="0">
                <a:latin typeface="Monotype Corsiva" pitchFamily="66" charset="0"/>
              </a:rPr>
              <a:t> // </a:t>
            </a:r>
            <a:r>
              <a:rPr lang="ru-RU" sz="4000" b="1" dirty="0" err="1" smtClean="0">
                <a:latin typeface="Monotype Corsiva" pitchFamily="66" charset="0"/>
              </a:rPr>
              <a:t>ра</a:t>
            </a:r>
            <a:endParaRPr lang="ru-RU" sz="40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	</a:t>
            </a:r>
            <a:r>
              <a:rPr lang="ru-RU" sz="4000" b="1" dirty="0" err="1" smtClean="0">
                <a:latin typeface="Monotype Corsiva" pitchFamily="66" charset="0"/>
              </a:rPr>
              <a:t>оло</a:t>
            </a:r>
            <a:r>
              <a:rPr lang="ru-RU" sz="4000" b="1" dirty="0" smtClean="0">
                <a:latin typeface="Monotype Corsiva" pitchFamily="66" charset="0"/>
              </a:rPr>
              <a:t> // </a:t>
            </a:r>
            <a:r>
              <a:rPr lang="ru-RU" sz="4000" b="1" dirty="0" err="1" smtClean="0">
                <a:latin typeface="Monotype Corsiva" pitchFamily="66" charset="0"/>
              </a:rPr>
              <a:t>ла</a:t>
            </a:r>
            <a:endParaRPr lang="ru-RU" sz="40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	ёре // ре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7" name="Рисунок 6" descr="Рисунок10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071942"/>
            <a:ext cx="2633659" cy="2566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24" y="1643050"/>
            <a:ext cx="4357718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4000" b="1" dirty="0" smtClean="0">
                <a:latin typeface="Monotype Corsiva" pitchFamily="66" charset="0"/>
              </a:rPr>
              <a:t> город - // - град -</a:t>
            </a:r>
          </a:p>
          <a:p>
            <a:pPr>
              <a:buFontTx/>
              <a:buChar char="-"/>
            </a:pPr>
            <a:r>
              <a:rPr lang="ru-RU" sz="4000" b="1" dirty="0" smtClean="0">
                <a:latin typeface="Monotype Corsiva" pitchFamily="66" charset="0"/>
              </a:rPr>
              <a:t> дорог -//- драг - </a:t>
            </a:r>
          </a:p>
          <a:p>
            <a:r>
              <a:rPr lang="ru-RU" sz="4000" b="1" dirty="0" smtClean="0">
                <a:latin typeface="Monotype Corsiva" pitchFamily="66" charset="0"/>
              </a:rPr>
              <a:t>- холод -//- хлад -</a:t>
            </a:r>
          </a:p>
          <a:p>
            <a:pPr>
              <a:buFontTx/>
              <a:buChar char="-"/>
            </a:pP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sz="4000" b="1" dirty="0" err="1" smtClean="0">
                <a:latin typeface="Monotype Corsiva" pitchFamily="66" charset="0"/>
              </a:rPr>
              <a:t>золот</a:t>
            </a:r>
            <a:r>
              <a:rPr lang="ru-RU" sz="4000" b="1" dirty="0" smtClean="0">
                <a:latin typeface="Monotype Corsiva" pitchFamily="66" charset="0"/>
              </a:rPr>
              <a:t> -//- злат -</a:t>
            </a:r>
          </a:p>
          <a:p>
            <a:pPr>
              <a:buFontTx/>
              <a:buChar char="-"/>
            </a:pPr>
            <a:r>
              <a:rPr lang="ru-RU" sz="4000" b="1" dirty="0" smtClean="0">
                <a:latin typeface="Monotype Corsiva" pitchFamily="66" charset="0"/>
              </a:rPr>
              <a:t> дерев -//- древ -</a:t>
            </a:r>
          </a:p>
          <a:p>
            <a:r>
              <a:rPr lang="ru-RU" sz="4000" b="1" dirty="0" smtClean="0">
                <a:latin typeface="Monotype Corsiva" pitchFamily="66" charset="0"/>
              </a:rPr>
              <a:t>- </a:t>
            </a:r>
            <a:r>
              <a:rPr lang="ru-RU" sz="4000" b="1" dirty="0" err="1" smtClean="0">
                <a:latin typeface="Monotype Corsiva" pitchFamily="66" charset="0"/>
              </a:rPr>
              <a:t>Береч</a:t>
            </a:r>
            <a:r>
              <a:rPr lang="ru-RU" sz="4000" b="1" dirty="0" smtClean="0">
                <a:latin typeface="Monotype Corsiva" pitchFamily="66" charset="0"/>
              </a:rPr>
              <a:t> -//- </a:t>
            </a:r>
            <a:r>
              <a:rPr lang="ru-RU" sz="4000" b="1" dirty="0" err="1" smtClean="0">
                <a:latin typeface="Monotype Corsiva" pitchFamily="66" charset="0"/>
              </a:rPr>
              <a:t>береч</a:t>
            </a:r>
            <a:r>
              <a:rPr lang="ru-RU" sz="4000" b="1" dirty="0" smtClean="0">
                <a:latin typeface="Monotype Corsiva" pitchFamily="66" charset="0"/>
              </a:rPr>
              <a:t> -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858180" cy="11430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Найдите слова с неполногласными сочетаниями.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8001056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1. В пещере старец; ясный вид, спокойный взор, брада седая. 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2. Давно пора бы мне подумать о младой княжне и об ужасном </a:t>
            </a:r>
            <a:r>
              <a:rPr lang="ru-RU" b="1" dirty="0" err="1" smtClean="0">
                <a:latin typeface="Georgia" pitchFamily="18" charset="0"/>
              </a:rPr>
              <a:t>Черноморе</a:t>
            </a:r>
            <a:r>
              <a:rPr lang="ru-RU" b="1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3. Одна (дева) поближе подошла; княжне воздушными перстами златую косу заплела.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4. Все их громко величают и царевича венчают </a:t>
            </a:r>
            <a:r>
              <a:rPr lang="ru-RU" b="1" dirty="0" err="1" smtClean="0">
                <a:latin typeface="Georgia" pitchFamily="18" charset="0"/>
              </a:rPr>
              <a:t>княжей</a:t>
            </a:r>
            <a:r>
              <a:rPr lang="ru-RU" b="1" dirty="0" smtClean="0">
                <a:latin typeface="Georgia" pitchFamily="18" charset="0"/>
              </a:rPr>
              <a:t> шапкой и главой возглашают над собой.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Проверяем</a:t>
            </a:r>
            <a:endParaRPr lang="ru-RU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Содержимое 9" descr="Рисунок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3071810"/>
            <a:ext cx="2410407" cy="3500462"/>
          </a:xfr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142976" y="1357298"/>
            <a:ext cx="2857520" cy="785818"/>
          </a:xfrm>
          <a:prstGeom prst="wedgeRoundRectCallout">
            <a:avLst>
              <a:gd name="adj1" fmla="val 35373"/>
              <a:gd name="adj2" fmla="val 171986"/>
              <a:gd name="adj3" fmla="val 16667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брада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929190" y="1571612"/>
            <a:ext cx="2643206" cy="785818"/>
          </a:xfrm>
          <a:prstGeom prst="wedgeRoundRectCallout">
            <a:avLst>
              <a:gd name="adj1" fmla="val -95380"/>
              <a:gd name="adj2" fmla="val 142725"/>
              <a:gd name="adj3" fmla="val 16667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младой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000628" y="3214686"/>
            <a:ext cx="2857520" cy="785818"/>
          </a:xfrm>
          <a:prstGeom prst="wedgeRoundRectCallout">
            <a:avLst>
              <a:gd name="adj1" fmla="val -96347"/>
              <a:gd name="adj2" fmla="val -58441"/>
              <a:gd name="adj3" fmla="val 16667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златую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786182" y="4786322"/>
            <a:ext cx="2857520" cy="785818"/>
          </a:xfrm>
          <a:prstGeom prst="wedgeRoundRectCallout">
            <a:avLst>
              <a:gd name="adj1" fmla="val -56905"/>
              <a:gd name="adj2" fmla="val -260045"/>
              <a:gd name="adj3" fmla="val 16667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главой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По чьей инициативе в русском языке появилась буква Ё: кн. Е. Р. Дашковой, Н. М. Карамзина или Г. Р. Державина?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 инициативе </a:t>
            </a:r>
            <a:r>
              <a:rPr lang="ru-RU" b="1" i="1" dirty="0" smtClean="0"/>
              <a:t>кн. Е. Р. Дашковой</a:t>
            </a:r>
            <a:r>
              <a:rPr lang="ru-RU" dirty="0" smtClean="0"/>
              <a:t>. 18/ 29 ноября 1783 г. в доме директора Петербургской академии наук княгини Е. Р. Дашковой в присутствии выдающихся литераторов учёных Г. Р. Державина, Д. И. Фонвизина, Я. Б. Княжнина, И. И. Лепехина и др. Екатерина Романовна (Дашкова) при обсуждении проекта первого в нашей истории толкового словаря – </a:t>
            </a:r>
            <a:r>
              <a:rPr lang="ru-RU" dirty="0" err="1" smtClean="0"/>
              <a:t>шеститомного</a:t>
            </a:r>
            <a:r>
              <a:rPr lang="ru-RU" dirty="0" smtClean="0"/>
              <a:t> Словаря Академии Российской, вдруг спросила мужей науки, а почему слово «ёлка» у нас пишется «</a:t>
            </a:r>
            <a:r>
              <a:rPr lang="ru-RU" dirty="0" err="1" smtClean="0"/>
              <a:t>iолка</a:t>
            </a:r>
            <a:r>
              <a:rPr lang="ru-RU" dirty="0" smtClean="0"/>
              <a:t>». И почему это нужно один звук, кстати, очень частый в языке к тому времени, изображать двумя буквами? А не лучше ли ввести новую букву Ё, которая и была тут же рукою княгини начертана. Научный авторитет кн. Дашковой был очень высок и возразивших не оказалось. Так этот день стал днём рождения новой русской буквы.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Georgia" pitchFamily="18" charset="0"/>
              </a:rPr>
              <a:t>Назовите первое слово, напечатанное с буквой Ё. Когда это произошло и в произведении какого автора?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Слово </a:t>
            </a:r>
            <a:r>
              <a:rPr lang="ru-RU" b="1" i="1" dirty="0" smtClean="0"/>
              <a:t>всё</a:t>
            </a:r>
            <a:r>
              <a:rPr lang="ru-RU" dirty="0" smtClean="0"/>
              <a:t> в книге </a:t>
            </a:r>
            <a:r>
              <a:rPr lang="ru-RU" b="1" i="1" dirty="0" smtClean="0"/>
              <a:t>И. И. Дмитриева</a:t>
            </a:r>
            <a:r>
              <a:rPr lang="ru-RU" dirty="0" smtClean="0"/>
              <a:t> «И мои безделки» </a:t>
            </a:r>
            <a:r>
              <a:rPr lang="ru-RU" b="1" i="1" dirty="0" smtClean="0"/>
              <a:t>(1795)</a:t>
            </a:r>
            <a:r>
              <a:rPr lang="ru-RU" dirty="0" smtClean="0"/>
              <a:t>. Тиражирование буквы Ё печатным станком состоялось в </a:t>
            </a:r>
            <a:r>
              <a:rPr lang="ru-RU" b="1" i="1" dirty="0" smtClean="0"/>
              <a:t>1795</a:t>
            </a:r>
            <a:r>
              <a:rPr lang="ru-RU" dirty="0" smtClean="0"/>
              <a:t> г. в Московской университетской типографии у Х. </a:t>
            </a:r>
            <a:r>
              <a:rPr lang="ru-RU" dirty="0" err="1" smtClean="0"/>
              <a:t>Ридигера</a:t>
            </a:r>
            <a:r>
              <a:rPr lang="ru-RU" dirty="0" smtClean="0"/>
              <a:t> и Х. А. Клаудия при издании книги «И мои безделки» </a:t>
            </a:r>
            <a:r>
              <a:rPr lang="ru-RU" b="1" i="1" dirty="0" smtClean="0"/>
              <a:t>Ивана Ивановича Дмитриева</a:t>
            </a:r>
            <a:r>
              <a:rPr lang="ru-RU" dirty="0" smtClean="0"/>
              <a:t> – поэта, баснописца и к тому же обер-прокурора Сената, а потом министра юстиции. Первым словом, напечатанным с Ё, было слово </a:t>
            </a:r>
            <a:r>
              <a:rPr lang="ru-RU" b="1" i="1" dirty="0" smtClean="0"/>
              <a:t>«всё»</a:t>
            </a:r>
            <a:r>
              <a:rPr lang="ru-RU" dirty="0" smtClean="0"/>
              <a:t>. Затем последовали слова: огонёк, пенёк, </a:t>
            </a:r>
            <a:r>
              <a:rPr lang="ru-RU" dirty="0" err="1" smtClean="0"/>
              <a:t>безсмёртна</a:t>
            </a:r>
            <a:r>
              <a:rPr lang="ru-RU" dirty="0" smtClean="0"/>
              <a:t>, </a:t>
            </a:r>
            <a:r>
              <a:rPr lang="ru-RU" dirty="0" err="1" smtClean="0"/>
              <a:t>василёчик</a:t>
            </a:r>
            <a:r>
              <a:rPr lang="ru-RU" dirty="0" smtClean="0"/>
              <a:t>. В 1796 г. в той же типографии Н. М. Карамзин в первой книжке «Аонид» с буквой Ё печатает: зарёю, орёл, мотылёк, слёзы и первый глагол с Ё «потёк». </a:t>
            </a:r>
            <a:r>
              <a:rPr lang="ru-RU" b="1" dirty="0" smtClean="0"/>
              <a:t>В Большой Советской энциклопедии написано, что «изобретателем» буквы Ё был Н. М. Карамзин и тиражировать эту букву он начал в 1797 году. Увы, эта ошибка просуществовала добрую сотню лет.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/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Исчезновение </a:t>
            </a:r>
            <a:r>
              <a:rPr lang="ru-RU" sz="3200" b="1" dirty="0" err="1" smtClean="0">
                <a:solidFill>
                  <a:srgbClr val="FF0000"/>
                </a:solidFill>
                <a:latin typeface="Georgia" pitchFamily="18" charset="0"/>
              </a:rPr>
              <a:t>ѣ</a:t>
            </a:r>
            <a:r>
              <a:rPr lang="ru-RU" sz="3200" b="1" dirty="0" err="1" smtClean="0">
                <a:latin typeface="Georgia" pitchFamily="18" charset="0"/>
              </a:rPr>
              <a:t> </a:t>
            </a:r>
            <a:r>
              <a:rPr lang="ru-RU" sz="3200" b="1" dirty="0" smtClean="0">
                <a:latin typeface="Georgia" pitchFamily="18" charset="0"/>
              </a:rPr>
              <a:t>из русского произношения и письма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115"/>
          <a:stretch>
            <a:fillRect/>
          </a:stretch>
        </p:blipFill>
        <p:spPr bwMode="auto">
          <a:xfrm>
            <a:off x="857224" y="1863710"/>
            <a:ext cx="7643866" cy="416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Georgia" pitchFamily="18" charset="0"/>
              </a:rPr>
              <a:t>Букв или звуков больше в русском языке? Аргументируйте свой ответ. </a:t>
            </a:r>
            <a:br>
              <a:rPr lang="ru-RU" sz="3600" b="1" dirty="0" smtClean="0">
                <a:latin typeface="Georgia" pitchFamily="18" charset="0"/>
              </a:rPr>
            </a:b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В русском языке звуков больше, чем букв: соответственно – 42 звука, 33 буквы, из которых Ъ и Ь не используются для обозначения звуков, для обозначения парных твердых и мягких согласных используется одна и та же буква (ср. </a:t>
            </a:r>
            <a:r>
              <a:rPr lang="ru-RU" i="1" dirty="0" smtClean="0">
                <a:latin typeface="Georgia" pitchFamily="18" charset="0"/>
              </a:rPr>
              <a:t>мэр – мир)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1789781-50217771227f5c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786322"/>
            <a:ext cx="1785938" cy="1785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/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Исчезновение </a:t>
            </a:r>
            <a:r>
              <a:rPr lang="ru-RU" sz="3200" b="1" dirty="0" err="1" smtClean="0">
                <a:solidFill>
                  <a:srgbClr val="FF0000"/>
                </a:solidFill>
                <a:latin typeface="Georgia" pitchFamily="18" charset="0"/>
              </a:rPr>
              <a:t>ѣ</a:t>
            </a:r>
            <a:r>
              <a:rPr lang="ru-RU" sz="3200" b="1" dirty="0" err="1" smtClean="0">
                <a:latin typeface="Georgia" pitchFamily="18" charset="0"/>
              </a:rPr>
              <a:t> </a:t>
            </a:r>
            <a:r>
              <a:rPr lang="ru-RU" sz="3200" b="1" dirty="0" smtClean="0">
                <a:latin typeface="Georgia" pitchFamily="18" charset="0"/>
              </a:rPr>
              <a:t>из русского произношения и письма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текстах XVII века «ять» иногда смешивается с е в безударном положении, но никогда — под ударением. Безоговорочное сохранение ятя после </a:t>
            </a:r>
            <a:r>
              <a:rPr lang="ru-RU" dirty="0" smtClean="0">
                <a:hlinkClick r:id="rId2" tooltip="Гражданский шрифт"/>
              </a:rPr>
              <a:t>петровской реформы азбуки</a:t>
            </a:r>
            <a:r>
              <a:rPr lang="ru-RU" dirty="0" smtClean="0"/>
              <a:t> </a:t>
            </a:r>
            <a:r>
              <a:rPr lang="ru-RU" dirty="0" smtClean="0">
                <a:hlinkClick r:id="rId3" tooltip="1708 год"/>
              </a:rPr>
              <a:t>1708 года</a:t>
            </a:r>
            <a:r>
              <a:rPr lang="ru-RU" dirty="0" smtClean="0"/>
              <a:t> указывает, что выговор букв «е» и «</a:t>
            </a:r>
            <a:r>
              <a:rPr lang="ru-RU" dirty="0" err="1" smtClean="0"/>
              <a:t>ѣ</a:t>
            </a:r>
            <a:r>
              <a:rPr lang="ru-RU" dirty="0" smtClean="0"/>
              <a:t>» тогда ещё оставался различимым. Уже </a:t>
            </a:r>
            <a:r>
              <a:rPr lang="ru-RU" dirty="0" smtClean="0">
                <a:hlinkClick r:id="rId4" tooltip="Тредиаковский, Василий Кириллович"/>
              </a:rPr>
              <a:t>Тредиаковский</a:t>
            </a:r>
            <a:r>
              <a:rPr lang="ru-RU" dirty="0" smtClean="0"/>
              <a:t> в </a:t>
            </a:r>
            <a:r>
              <a:rPr lang="ru-RU" dirty="0" smtClean="0">
                <a:hlinkClick r:id="rId5" tooltip="XVIII век"/>
              </a:rPr>
              <a:t>XVIII веке</a:t>
            </a:r>
            <a:r>
              <a:rPr lang="ru-RU" dirty="0" smtClean="0"/>
              <a:t> ратует за упразднение ятя. Сохранилось предание, что </a:t>
            </a:r>
            <a:r>
              <a:rPr lang="ru-RU" dirty="0" err="1" smtClean="0"/>
              <a:t>поздне́е</a:t>
            </a:r>
            <a:r>
              <a:rPr lang="ru-RU" dirty="0" smtClean="0"/>
              <a:t> </a:t>
            </a:r>
            <a:r>
              <a:rPr lang="ru-RU" dirty="0" smtClean="0">
                <a:hlinkClick r:id="rId6" tooltip="Николай I"/>
              </a:rPr>
              <a:t>Николай I</a:t>
            </a:r>
            <a:r>
              <a:rPr lang="ru-RU" dirty="0" smtClean="0"/>
              <a:t> обдумывал, не стоит ли упразднить эту букву, но был остановлен замечанием </a:t>
            </a:r>
            <a:r>
              <a:rPr lang="ru-RU" dirty="0" smtClean="0">
                <a:hlinkClick r:id="rId7" tooltip="Греч, Николай Иванович"/>
              </a:rPr>
              <a:t>Греча</a:t>
            </a:r>
            <a:r>
              <a:rPr lang="ru-RU" dirty="0" smtClean="0"/>
              <a:t>, ответившего на его вопрос о назначении буквы: «Это знак отличия грамотных от неграмотных». Проект реформы орфографии </a:t>
            </a:r>
            <a:r>
              <a:rPr lang="ru-RU" dirty="0" smtClean="0">
                <a:hlinkClick r:id="rId8" tooltip="1911 год"/>
              </a:rPr>
              <a:t>1911 года</a:t>
            </a:r>
            <a:r>
              <a:rPr lang="ru-RU" dirty="0" smtClean="0"/>
              <a:t>, выработанный </a:t>
            </a:r>
            <a:r>
              <a:rPr lang="ru-RU" dirty="0" smtClean="0">
                <a:hlinkClick r:id="rId9" tooltip="РАН"/>
              </a:rPr>
              <a:t>Императорской Академией наук</a:t>
            </a:r>
            <a:r>
              <a:rPr lang="ru-RU" dirty="0" smtClean="0"/>
              <a:t>, был законсервирован высочайшим повелением </a:t>
            </a:r>
            <a:r>
              <a:rPr lang="ru-RU" dirty="0" smtClean="0">
                <a:hlinkClick r:id="rId10" tooltip="Николай II"/>
              </a:rPr>
              <a:t>Николая II</a:t>
            </a:r>
            <a:r>
              <a:rPr lang="ru-RU" dirty="0" smtClean="0"/>
              <a:t>. Буква «ять» осталась на время кошмаром русских школьников: от трудности усвоения длинного списка слов, несмотря на запоминание </a:t>
            </a:r>
            <a:r>
              <a:rPr lang="ru-RU" dirty="0" smtClean="0">
                <a:hlinkClick r:id="rId11" tooltip="Мнемоника"/>
              </a:rPr>
              <a:t>мнемонических</a:t>
            </a:r>
            <a:r>
              <a:rPr lang="ru-RU" dirty="0" smtClean="0"/>
              <a:t> стихов, очевидно, и появилась поговорка «выучить на ять».</a:t>
            </a:r>
          </a:p>
          <a:p>
            <a:pPr>
              <a:buNone/>
            </a:pPr>
            <a:r>
              <a:rPr lang="ru-RU" b="1" dirty="0" err="1" smtClean="0"/>
              <a:t>Мнемо́ника</a:t>
            </a:r>
            <a:r>
              <a:rPr lang="ru-RU" dirty="0" smtClean="0"/>
              <a:t> (</a:t>
            </a:r>
            <a:r>
              <a:rPr lang="ru-RU" dirty="0" smtClean="0">
                <a:hlinkClick r:id="rId12" tooltip="Греческий язык"/>
              </a:rPr>
              <a:t>греч.</a:t>
            </a:r>
            <a:r>
              <a:rPr lang="ru-RU" dirty="0" smtClean="0"/>
              <a:t> </a:t>
            </a:r>
            <a:r>
              <a:rPr lang="ru-RU" dirty="0" err="1" smtClean="0"/>
              <a:t>τα μνημονιχα </a:t>
            </a:r>
            <a:r>
              <a:rPr lang="ru-RU" dirty="0" smtClean="0"/>
              <a:t>— искусство запоминания)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hlinkClick r:id="rId2" tooltip="Реформа русской орфографии 1918 года"/>
              </a:rPr>
              <a:t>Реформа орфографии</a:t>
            </a:r>
            <a:r>
              <a:rPr lang="ru-RU" dirty="0" smtClean="0"/>
              <a:t> была объявлена несколькими циркулярами </a:t>
            </a:r>
            <a:r>
              <a:rPr lang="ru-RU" dirty="0" smtClean="0">
                <a:hlinkClick r:id="rId3" tooltip="Временное правительство"/>
              </a:rPr>
              <a:t>Временного правительства</a:t>
            </a:r>
            <a:r>
              <a:rPr lang="ru-RU" dirty="0" smtClean="0"/>
              <a:t> летом </a:t>
            </a:r>
            <a:r>
              <a:rPr lang="ru-RU" dirty="0" smtClean="0">
                <a:hlinkClick r:id="rId4" tooltip="1917 год"/>
              </a:rPr>
              <a:t>1917 года</a:t>
            </a:r>
            <a:r>
              <a:rPr lang="ru-RU" dirty="0" smtClean="0"/>
              <a:t> (на новое правописание с начала учебного года переводилась школа), подтверждёнными декретом советской власти от 23 декабря 1917 года; делопроизводство и пресса на новое правописание были переведены декретом </a:t>
            </a:r>
            <a:r>
              <a:rPr lang="ru-RU" dirty="0" smtClean="0">
                <a:hlinkClick r:id="rId5" tooltip="1918 год"/>
              </a:rPr>
              <a:t>1918 года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обыденном же сознании реформа (и упразднение ятя, как самый яркий её пункт) прочно соединилась с делами большевиков, так что буква «</a:t>
            </a:r>
            <a:r>
              <a:rPr lang="ru-RU" dirty="0" err="1" smtClean="0"/>
              <a:t>ѣ</a:t>
            </a:r>
            <a:r>
              <a:rPr lang="ru-RU" dirty="0" smtClean="0"/>
              <a:t>» стала чуть ли не символом белой интеллигенции (фактически среди сторонников её упразднения, участвовавших в разработке проекта 1911 г., было немало представителей правых академических кругов, в том числе член </a:t>
            </a:r>
            <a:r>
              <a:rPr lang="ru-RU" dirty="0" smtClean="0">
                <a:hlinkClick r:id="rId6" tooltip="Союз русского народа"/>
              </a:rPr>
              <a:t>Союза русского народа</a:t>
            </a:r>
            <a:r>
              <a:rPr lang="ru-RU" dirty="0" smtClean="0"/>
              <a:t> академик </a:t>
            </a:r>
            <a:r>
              <a:rPr lang="ru-RU" dirty="0" smtClean="0">
                <a:hlinkClick r:id="rId7" tooltip="Соболевский, Алексей Иванович"/>
              </a:rPr>
              <a:t>А. И. Соболевский</a:t>
            </a:r>
            <a:r>
              <a:rPr lang="ru-RU" dirty="0" smtClean="0"/>
              <a:t>). Эмигрантские издания (кроме троцкистских и т. п.) в подавляющем большинстве печатались по-старому вплоть до Второй мировой войны, а небольшая часть их сохраняет дореформенную орфографию и после неё, вплоть до конца ХХ века (особенно в книгах церковных издательств).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мнению критиков реформы, упразднение буквы «ять» нанесло определённый ущерб удобочитаемости русского текста:</a:t>
            </a:r>
          </a:p>
          <a:p>
            <a:r>
              <a:rPr lang="ru-RU" dirty="0" smtClean="0"/>
              <a:t>ять был одной из немногих букв, графически разбивающих монотонность строки;</a:t>
            </a:r>
          </a:p>
          <a:p>
            <a:r>
              <a:rPr lang="ru-RU" dirty="0" smtClean="0"/>
              <a:t>с упразднением ятя стали </a:t>
            </a:r>
            <a:r>
              <a:rPr lang="ru-RU" dirty="0" smtClean="0">
                <a:hlinkClick r:id="rId2" tooltip="Омоним"/>
              </a:rPr>
              <a:t>омонимами</a:t>
            </a:r>
            <a:r>
              <a:rPr lang="ru-RU" dirty="0" smtClean="0"/>
              <a:t> многие слова от разных корней с «е» и «</a:t>
            </a:r>
            <a:r>
              <a:rPr lang="ru-RU" dirty="0" err="1" smtClean="0"/>
              <a:t>ѣ</a:t>
            </a:r>
            <a:r>
              <a:rPr lang="ru-RU" dirty="0" smtClean="0"/>
              <a:t>»: </a:t>
            </a:r>
            <a:r>
              <a:rPr lang="ru-RU" i="1" dirty="0" err="1" smtClean="0"/>
              <a:t>ѣсть</a:t>
            </a:r>
            <a:r>
              <a:rPr lang="ru-RU" dirty="0" err="1" smtClean="0"/>
              <a:t> </a:t>
            </a:r>
            <a:r>
              <a:rPr lang="ru-RU" dirty="0" smtClean="0"/>
              <a:t>(«принимать пищу») и </a:t>
            </a:r>
            <a:r>
              <a:rPr lang="ru-RU" i="1" dirty="0" smtClean="0"/>
              <a:t>есть</a:t>
            </a:r>
            <a:r>
              <a:rPr lang="ru-RU" dirty="0" smtClean="0"/>
              <a:t> (ед. ч. 3-е лицо глагола «быть»), </a:t>
            </a:r>
            <a:r>
              <a:rPr lang="ru-RU" i="1" dirty="0" smtClean="0"/>
              <a:t>лечу</a:t>
            </a:r>
            <a:r>
              <a:rPr lang="ru-RU" dirty="0" smtClean="0"/>
              <a:t> (по воздуху) и </a:t>
            </a:r>
            <a:r>
              <a:rPr lang="ru-RU" i="1" dirty="0" err="1" smtClean="0"/>
              <a:t>лѣчу</a:t>
            </a:r>
            <a:r>
              <a:rPr lang="ru-RU" dirty="0" err="1" smtClean="0"/>
              <a:t> </a:t>
            </a:r>
            <a:r>
              <a:rPr lang="ru-RU" dirty="0" smtClean="0"/>
              <a:t>(людей), </a:t>
            </a:r>
            <a:r>
              <a:rPr lang="ru-RU" i="1" dirty="0" err="1" smtClean="0"/>
              <a:t>синѣ</a:t>
            </a:r>
            <a:r>
              <a:rPr lang="ru-RU" i="1" dirty="0" smtClean="0"/>
              <a:t>́е</a:t>
            </a:r>
            <a:r>
              <a:rPr lang="ru-RU" dirty="0" smtClean="0"/>
              <a:t> и </a:t>
            </a:r>
            <a:r>
              <a:rPr lang="ru-RU" i="1" dirty="0" err="1" smtClean="0"/>
              <a:t>си́нее</a:t>
            </a:r>
            <a:r>
              <a:rPr lang="ru-RU" dirty="0" smtClean="0"/>
              <a:t>, </a:t>
            </a:r>
            <a:r>
              <a:rPr lang="ru-RU" i="1" dirty="0" err="1" smtClean="0"/>
              <a:t>вѣ</a:t>
            </a:r>
            <a:r>
              <a:rPr lang="ru-RU" i="1" dirty="0" smtClean="0"/>
              <a:t>́</a:t>
            </a:r>
            <a:r>
              <a:rPr lang="ru-RU" i="1" dirty="0" err="1" smtClean="0"/>
              <a:t>дѣніе</a:t>
            </a:r>
            <a:r>
              <a:rPr lang="ru-RU" dirty="0" err="1" smtClean="0"/>
              <a:t> и</a:t>
            </a:r>
            <a:r>
              <a:rPr lang="ru-RU" dirty="0" smtClean="0"/>
              <a:t> </a:t>
            </a:r>
            <a:r>
              <a:rPr lang="ru-RU" i="1" dirty="0" err="1" smtClean="0"/>
              <a:t>веде́ніе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smtClean="0"/>
              <a:t> т. п.; частично эти совпадения компенсируются расстановкой (при необходимости) ударений и точек над «ё»: </a:t>
            </a:r>
            <a:r>
              <a:rPr lang="ru-RU" i="1" dirty="0" err="1" smtClean="0"/>
              <a:t>всѣ</a:t>
            </a:r>
            <a:r>
              <a:rPr lang="ru-RU" dirty="0" err="1" smtClean="0"/>
              <a:t> </a:t>
            </a:r>
            <a:r>
              <a:rPr lang="ru-RU" dirty="0" smtClean="0"/>
              <a:t>«все» — </a:t>
            </a:r>
            <a:r>
              <a:rPr lang="ru-RU" i="1" dirty="0" err="1" smtClean="0"/>
              <a:t>все</a:t>
            </a:r>
            <a:r>
              <a:rPr lang="ru-RU" dirty="0" smtClean="0"/>
              <a:t> «</a:t>
            </a:r>
            <a:r>
              <a:rPr lang="ru-RU" dirty="0" err="1" smtClean="0"/>
              <a:t>всё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Алфавит</a:t>
            </a:r>
            <a:br>
              <a:rPr lang="ru-RU" b="1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dirty="0" smtClean="0"/>
              <a:t>До революции </a:t>
            </a:r>
            <a:r>
              <a:rPr lang="ru-RU" dirty="0" smtClean="0">
                <a:hlinkClick r:id="rId2" tooltip="Русский алфавит"/>
              </a:rPr>
              <a:t>русский алфавит</a:t>
            </a:r>
            <a:r>
              <a:rPr lang="ru-RU" dirty="0" smtClean="0"/>
              <a:t> насчитывал 35, а не 33 буквы, как сейчас. В него входили следующие буквы:</a:t>
            </a:r>
          </a:p>
          <a:p>
            <a:r>
              <a:rPr lang="ru-RU" dirty="0" smtClean="0"/>
              <a:t>А </a:t>
            </a:r>
            <a:r>
              <a:rPr lang="ru-RU" dirty="0" err="1" smtClean="0"/>
              <a:t>а</a:t>
            </a:r>
            <a:r>
              <a:rPr lang="ru-RU" dirty="0" smtClean="0"/>
              <a:t>   Б </a:t>
            </a:r>
            <a:r>
              <a:rPr lang="ru-RU" dirty="0" err="1" smtClean="0"/>
              <a:t>б</a:t>
            </a:r>
            <a:r>
              <a:rPr lang="ru-RU" dirty="0" smtClean="0"/>
              <a:t>   В </a:t>
            </a:r>
            <a:r>
              <a:rPr lang="ru-RU" dirty="0" err="1" smtClean="0"/>
              <a:t>в</a:t>
            </a:r>
            <a:r>
              <a:rPr lang="ru-RU" dirty="0" smtClean="0"/>
              <a:t>   Г </a:t>
            </a:r>
            <a:r>
              <a:rPr lang="ru-RU" dirty="0" err="1" smtClean="0"/>
              <a:t>г</a:t>
            </a:r>
            <a:r>
              <a:rPr lang="ru-RU" dirty="0" smtClean="0"/>
              <a:t>   Д </a:t>
            </a:r>
            <a:r>
              <a:rPr lang="ru-RU" dirty="0" err="1" smtClean="0"/>
              <a:t>д</a:t>
            </a:r>
            <a:r>
              <a:rPr lang="ru-RU" dirty="0" smtClean="0"/>
              <a:t>   Е </a:t>
            </a:r>
            <a:r>
              <a:rPr lang="ru-RU" dirty="0" err="1" smtClean="0"/>
              <a:t>е</a:t>
            </a:r>
            <a:r>
              <a:rPr lang="ru-RU" dirty="0" smtClean="0"/>
              <a:t>   Ж </a:t>
            </a:r>
            <a:r>
              <a:rPr lang="ru-RU" dirty="0" err="1" smtClean="0"/>
              <a:t>ж</a:t>
            </a:r>
            <a:r>
              <a:rPr lang="ru-RU" dirty="0" smtClean="0"/>
              <a:t> 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з</a:t>
            </a:r>
            <a:r>
              <a:rPr lang="ru-RU" dirty="0" smtClean="0"/>
              <a:t>    И </a:t>
            </a:r>
            <a:r>
              <a:rPr lang="ru-RU" dirty="0" err="1" smtClean="0"/>
              <a:t>и</a:t>
            </a:r>
            <a:r>
              <a:rPr lang="ru-RU" dirty="0" smtClean="0"/>
              <a:t>   І </a:t>
            </a:r>
            <a:r>
              <a:rPr lang="ru-RU" dirty="0" err="1" smtClean="0"/>
              <a:t>і</a:t>
            </a:r>
            <a:r>
              <a:rPr lang="ru-RU" dirty="0" smtClean="0"/>
              <a:t>    К </a:t>
            </a:r>
            <a:r>
              <a:rPr lang="ru-RU" dirty="0" err="1" smtClean="0"/>
              <a:t>к</a:t>
            </a:r>
            <a:r>
              <a:rPr lang="ru-RU" dirty="0" smtClean="0"/>
              <a:t>   Л </a:t>
            </a:r>
            <a:r>
              <a:rPr lang="ru-RU" dirty="0" err="1" smtClean="0"/>
              <a:t>л</a:t>
            </a:r>
            <a:r>
              <a:rPr lang="ru-RU" dirty="0" smtClean="0"/>
              <a:t>   М </a:t>
            </a:r>
            <a:r>
              <a:rPr lang="ru-RU" dirty="0" err="1" smtClean="0"/>
              <a:t>м</a:t>
            </a:r>
            <a:r>
              <a:rPr lang="ru-RU" dirty="0" smtClean="0"/>
              <a:t>  Н 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 </a:t>
            </a:r>
            <a:r>
              <a:rPr lang="ru-RU" dirty="0" err="1" smtClean="0"/>
              <a:t>о</a:t>
            </a:r>
            <a:r>
              <a:rPr lang="ru-RU" dirty="0" smtClean="0"/>
              <a:t>   П </a:t>
            </a:r>
            <a:r>
              <a:rPr lang="ru-RU" dirty="0" err="1" smtClean="0"/>
              <a:t>п</a:t>
            </a:r>
            <a:r>
              <a:rPr lang="ru-RU" dirty="0" smtClean="0"/>
              <a:t>   </a:t>
            </a:r>
            <a:r>
              <a:rPr lang="ru-RU" dirty="0" err="1" smtClean="0"/>
              <a:t>Рр</a:t>
            </a:r>
            <a:r>
              <a:rPr lang="ru-RU" dirty="0" smtClean="0"/>
              <a:t>  С </a:t>
            </a:r>
            <a:r>
              <a:rPr lang="ru-RU" dirty="0" err="1" smtClean="0"/>
              <a:t>с</a:t>
            </a:r>
            <a:r>
              <a:rPr lang="ru-RU" dirty="0" smtClean="0"/>
              <a:t>   Т </a:t>
            </a:r>
            <a:r>
              <a:rPr lang="ru-RU" dirty="0" err="1" smtClean="0"/>
              <a:t>т</a:t>
            </a:r>
            <a:r>
              <a:rPr lang="ru-RU" dirty="0" smtClean="0"/>
              <a:t>     У </a:t>
            </a:r>
            <a:r>
              <a:rPr lang="ru-RU" dirty="0" err="1" smtClean="0"/>
              <a:t>у</a:t>
            </a:r>
            <a:r>
              <a:rPr lang="ru-RU" dirty="0" smtClean="0"/>
              <a:t>    Ф </a:t>
            </a:r>
            <a:r>
              <a:rPr lang="ru-RU" dirty="0" err="1" smtClean="0"/>
              <a:t>ф</a:t>
            </a:r>
            <a:r>
              <a:rPr lang="ru-RU" dirty="0" smtClean="0"/>
              <a:t> </a:t>
            </a:r>
          </a:p>
          <a:p>
            <a:r>
              <a:rPr lang="ru-RU" dirty="0" smtClean="0"/>
              <a:t>Х </a:t>
            </a:r>
            <a:r>
              <a:rPr lang="ru-RU" dirty="0" err="1" smtClean="0"/>
              <a:t>х</a:t>
            </a:r>
            <a:r>
              <a:rPr lang="ru-RU" dirty="0" smtClean="0"/>
              <a:t>    Ц </a:t>
            </a:r>
            <a:r>
              <a:rPr lang="ru-RU" dirty="0" err="1" smtClean="0"/>
              <a:t>ц</a:t>
            </a:r>
            <a:r>
              <a:rPr lang="ru-RU" dirty="0" smtClean="0"/>
              <a:t>  </a:t>
            </a:r>
            <a:r>
              <a:rPr lang="ru-RU" dirty="0" err="1" smtClean="0"/>
              <a:t>Чч</a:t>
            </a:r>
            <a:r>
              <a:rPr lang="ru-RU" dirty="0" smtClean="0"/>
              <a:t>  </a:t>
            </a:r>
            <a:r>
              <a:rPr lang="ru-RU" dirty="0" err="1" smtClean="0"/>
              <a:t>Шш</a:t>
            </a:r>
            <a:r>
              <a:rPr lang="ru-RU" dirty="0" smtClean="0"/>
              <a:t>   </a:t>
            </a:r>
            <a:r>
              <a:rPr lang="ru-RU" dirty="0" err="1" smtClean="0"/>
              <a:t>Щщ</a:t>
            </a:r>
            <a:r>
              <a:rPr lang="ru-RU" dirty="0" smtClean="0"/>
              <a:t>  Ъ </a:t>
            </a:r>
            <a:r>
              <a:rPr lang="ru-RU" dirty="0" err="1" smtClean="0"/>
              <a:t>ъ</a:t>
            </a:r>
            <a:r>
              <a:rPr lang="ru-RU" dirty="0" smtClean="0"/>
              <a:t>    Ы </a:t>
            </a:r>
            <a:r>
              <a:rPr lang="ru-RU" dirty="0" err="1" smtClean="0"/>
              <a:t>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Ь </a:t>
            </a:r>
            <a:r>
              <a:rPr lang="ru-RU" dirty="0" err="1" smtClean="0"/>
              <a:t>ь</a:t>
            </a:r>
            <a:r>
              <a:rPr lang="ru-RU" dirty="0" smtClean="0"/>
              <a:t>    </a:t>
            </a:r>
            <a:r>
              <a:rPr lang="ru-RU" dirty="0" err="1" smtClean="0"/>
              <a:t>Ѣѣ   Ээ</a:t>
            </a:r>
            <a:r>
              <a:rPr lang="ru-RU" dirty="0" smtClean="0"/>
              <a:t>  </a:t>
            </a:r>
            <a:r>
              <a:rPr lang="ru-RU" dirty="0" err="1" smtClean="0"/>
              <a:t>Юю</a:t>
            </a:r>
            <a:r>
              <a:rPr lang="ru-RU" dirty="0" smtClean="0"/>
              <a:t>   Я </a:t>
            </a:r>
            <a:r>
              <a:rPr lang="ru-RU" dirty="0" err="1" smtClean="0"/>
              <a:t>я</a:t>
            </a:r>
            <a:r>
              <a:rPr lang="ru-RU" dirty="0" smtClean="0"/>
              <a:t>    Ѳ </a:t>
            </a:r>
            <a:r>
              <a:rPr lang="ru-RU" dirty="0" err="1" smtClean="0"/>
              <a:t>ѳ    </a:t>
            </a:r>
            <a:r>
              <a:rPr lang="ru-RU" dirty="0" smtClean="0"/>
              <a:t>Ѵ </a:t>
            </a:r>
            <a:r>
              <a:rPr lang="ru-RU" dirty="0" err="1" smtClean="0"/>
              <a:t>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607223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Georgia" pitchFamily="18" charset="0"/>
              </a:rPr>
              <a:t>А </a:t>
            </a:r>
            <a:r>
              <a:rPr lang="ru-RU" b="1" dirty="0" err="1" smtClean="0">
                <a:latin typeface="Georgia" pitchFamily="18" charset="0"/>
              </a:rPr>
              <a:t>а</a:t>
            </a:r>
            <a:r>
              <a:rPr lang="ru-RU" b="1" dirty="0" smtClean="0">
                <a:latin typeface="Georgia" pitchFamily="18" charset="0"/>
              </a:rPr>
              <a:t>   Б </a:t>
            </a:r>
            <a:r>
              <a:rPr lang="ru-RU" b="1" dirty="0" err="1" smtClean="0">
                <a:latin typeface="Georgia" pitchFamily="18" charset="0"/>
              </a:rPr>
              <a:t>б</a:t>
            </a:r>
            <a:r>
              <a:rPr lang="ru-RU" b="1" dirty="0" smtClean="0">
                <a:latin typeface="Georgia" pitchFamily="18" charset="0"/>
              </a:rPr>
              <a:t>   В </a:t>
            </a:r>
            <a:r>
              <a:rPr lang="ru-RU" b="1" dirty="0" err="1" smtClean="0">
                <a:latin typeface="Georgia" pitchFamily="18" charset="0"/>
              </a:rPr>
              <a:t>в</a:t>
            </a:r>
            <a:r>
              <a:rPr lang="ru-RU" b="1" dirty="0" smtClean="0">
                <a:latin typeface="Georgia" pitchFamily="18" charset="0"/>
              </a:rPr>
              <a:t>   Г </a:t>
            </a:r>
            <a:r>
              <a:rPr lang="ru-RU" b="1" dirty="0" err="1" smtClean="0">
                <a:latin typeface="Georgia" pitchFamily="18" charset="0"/>
              </a:rPr>
              <a:t>г</a:t>
            </a:r>
            <a:r>
              <a:rPr lang="ru-RU" b="1" dirty="0" smtClean="0">
                <a:latin typeface="Georgia" pitchFamily="18" charset="0"/>
              </a:rPr>
              <a:t>   Д </a:t>
            </a:r>
            <a:r>
              <a:rPr lang="ru-RU" b="1" dirty="0" err="1" smtClean="0">
                <a:latin typeface="Georgia" pitchFamily="18" charset="0"/>
              </a:rPr>
              <a:t>д</a:t>
            </a:r>
            <a:r>
              <a:rPr lang="ru-RU" b="1" dirty="0" smtClean="0">
                <a:latin typeface="Georgia" pitchFamily="18" charset="0"/>
              </a:rPr>
              <a:t>   Е </a:t>
            </a:r>
            <a:r>
              <a:rPr lang="ru-RU" b="1" dirty="0" err="1" smtClean="0">
                <a:latin typeface="Georgia" pitchFamily="18" charset="0"/>
              </a:rPr>
              <a:t>е</a:t>
            </a:r>
            <a:r>
              <a:rPr lang="ru-RU" b="1" dirty="0" smtClean="0">
                <a:latin typeface="Georgia" pitchFamily="18" charset="0"/>
              </a:rPr>
              <a:t>   Ж </a:t>
            </a:r>
            <a:r>
              <a:rPr lang="ru-RU" b="1" dirty="0" err="1" smtClean="0">
                <a:latin typeface="Georgia" pitchFamily="18" charset="0"/>
              </a:rPr>
              <a:t>ж</a:t>
            </a:r>
            <a:r>
              <a:rPr lang="ru-RU" b="1" dirty="0" smtClean="0">
                <a:latin typeface="Georgia" pitchFamily="18" charset="0"/>
              </a:rPr>
              <a:t> </a:t>
            </a:r>
          </a:p>
          <a:p>
            <a:r>
              <a:rPr lang="ru-RU" b="1" dirty="0" smtClean="0">
                <a:latin typeface="Georgia" pitchFamily="18" charset="0"/>
              </a:rPr>
              <a:t>З </a:t>
            </a:r>
            <a:r>
              <a:rPr lang="ru-RU" b="1" dirty="0" err="1" smtClean="0">
                <a:latin typeface="Georgia" pitchFamily="18" charset="0"/>
              </a:rPr>
              <a:t>з</a:t>
            </a:r>
            <a:r>
              <a:rPr lang="ru-RU" b="1" dirty="0" smtClean="0">
                <a:latin typeface="Georgia" pitchFamily="18" charset="0"/>
              </a:rPr>
              <a:t>    И </a:t>
            </a:r>
            <a:r>
              <a:rPr lang="ru-RU" b="1" dirty="0" err="1" smtClean="0">
                <a:latin typeface="Georgia" pitchFamily="18" charset="0"/>
              </a:rPr>
              <a:t>и</a:t>
            </a:r>
            <a:r>
              <a:rPr lang="ru-RU" b="1" dirty="0" smtClean="0">
                <a:latin typeface="Georgia" pitchFamily="18" charset="0"/>
              </a:rPr>
              <a:t>   І </a:t>
            </a:r>
            <a:r>
              <a:rPr lang="ru-RU" b="1" dirty="0" err="1" smtClean="0">
                <a:latin typeface="Georgia" pitchFamily="18" charset="0"/>
              </a:rPr>
              <a:t>і</a:t>
            </a:r>
            <a:r>
              <a:rPr lang="ru-RU" b="1" dirty="0" smtClean="0">
                <a:latin typeface="Georgia" pitchFamily="18" charset="0"/>
              </a:rPr>
              <a:t>    К </a:t>
            </a:r>
            <a:r>
              <a:rPr lang="ru-RU" b="1" dirty="0" err="1" smtClean="0">
                <a:latin typeface="Georgia" pitchFamily="18" charset="0"/>
              </a:rPr>
              <a:t>к</a:t>
            </a:r>
            <a:r>
              <a:rPr lang="ru-RU" b="1" dirty="0" smtClean="0">
                <a:latin typeface="Georgia" pitchFamily="18" charset="0"/>
              </a:rPr>
              <a:t>   Л </a:t>
            </a:r>
            <a:r>
              <a:rPr lang="ru-RU" b="1" dirty="0" err="1" smtClean="0">
                <a:latin typeface="Georgia" pitchFamily="18" charset="0"/>
              </a:rPr>
              <a:t>л</a:t>
            </a:r>
            <a:r>
              <a:rPr lang="ru-RU" b="1" dirty="0" smtClean="0">
                <a:latin typeface="Georgia" pitchFamily="18" charset="0"/>
              </a:rPr>
              <a:t>   М </a:t>
            </a:r>
            <a:r>
              <a:rPr lang="ru-RU" b="1" dirty="0" err="1" smtClean="0">
                <a:latin typeface="Georgia" pitchFamily="18" charset="0"/>
              </a:rPr>
              <a:t>м</a:t>
            </a:r>
            <a:r>
              <a:rPr lang="ru-RU" b="1" dirty="0" smtClean="0">
                <a:latin typeface="Georgia" pitchFamily="18" charset="0"/>
              </a:rPr>
              <a:t>  Н </a:t>
            </a:r>
            <a:r>
              <a:rPr lang="ru-RU" b="1" dirty="0" err="1" smtClean="0">
                <a:latin typeface="Georgia" pitchFamily="18" charset="0"/>
              </a:rPr>
              <a:t>н</a:t>
            </a:r>
            <a:r>
              <a:rPr lang="ru-RU" b="1" dirty="0" smtClean="0">
                <a:latin typeface="Georgia" pitchFamily="18" charset="0"/>
              </a:rPr>
              <a:t> </a:t>
            </a:r>
          </a:p>
          <a:p>
            <a:r>
              <a:rPr lang="ru-RU" b="1" dirty="0" smtClean="0">
                <a:latin typeface="Georgia" pitchFamily="18" charset="0"/>
              </a:rPr>
              <a:t>О </a:t>
            </a:r>
            <a:r>
              <a:rPr lang="ru-RU" b="1" dirty="0" err="1" smtClean="0">
                <a:latin typeface="Georgia" pitchFamily="18" charset="0"/>
              </a:rPr>
              <a:t>о</a:t>
            </a:r>
            <a:r>
              <a:rPr lang="ru-RU" b="1" dirty="0" smtClean="0">
                <a:latin typeface="Georgia" pitchFamily="18" charset="0"/>
              </a:rPr>
              <a:t>   П </a:t>
            </a:r>
            <a:r>
              <a:rPr lang="ru-RU" b="1" dirty="0" err="1" smtClean="0">
                <a:latin typeface="Georgia" pitchFamily="18" charset="0"/>
              </a:rPr>
              <a:t>п</a:t>
            </a:r>
            <a:r>
              <a:rPr lang="ru-RU" b="1" dirty="0" smtClean="0">
                <a:latin typeface="Georgia" pitchFamily="18" charset="0"/>
              </a:rPr>
              <a:t>   </a:t>
            </a:r>
            <a:r>
              <a:rPr lang="ru-RU" b="1" dirty="0" err="1" smtClean="0">
                <a:latin typeface="Georgia" pitchFamily="18" charset="0"/>
              </a:rPr>
              <a:t>Рр</a:t>
            </a:r>
            <a:r>
              <a:rPr lang="ru-RU" b="1" dirty="0" smtClean="0">
                <a:latin typeface="Georgia" pitchFamily="18" charset="0"/>
              </a:rPr>
              <a:t>  С </a:t>
            </a:r>
            <a:r>
              <a:rPr lang="ru-RU" b="1" dirty="0" err="1" smtClean="0">
                <a:latin typeface="Georgia" pitchFamily="18" charset="0"/>
              </a:rPr>
              <a:t>с</a:t>
            </a:r>
            <a:r>
              <a:rPr lang="ru-RU" b="1" dirty="0" smtClean="0">
                <a:latin typeface="Georgia" pitchFamily="18" charset="0"/>
              </a:rPr>
              <a:t>   Т </a:t>
            </a:r>
            <a:r>
              <a:rPr lang="ru-RU" b="1" dirty="0" err="1" smtClean="0">
                <a:latin typeface="Georgia" pitchFamily="18" charset="0"/>
              </a:rPr>
              <a:t>т</a:t>
            </a:r>
            <a:r>
              <a:rPr lang="ru-RU" b="1" dirty="0" smtClean="0">
                <a:latin typeface="Georgia" pitchFamily="18" charset="0"/>
              </a:rPr>
              <a:t>     У </a:t>
            </a:r>
            <a:r>
              <a:rPr lang="ru-RU" b="1" dirty="0" err="1" smtClean="0">
                <a:latin typeface="Georgia" pitchFamily="18" charset="0"/>
              </a:rPr>
              <a:t>у</a:t>
            </a:r>
            <a:r>
              <a:rPr lang="ru-RU" b="1" dirty="0" smtClean="0">
                <a:latin typeface="Georgia" pitchFamily="18" charset="0"/>
              </a:rPr>
              <a:t>    Ф </a:t>
            </a:r>
            <a:r>
              <a:rPr lang="ru-RU" b="1" dirty="0" err="1" smtClean="0">
                <a:latin typeface="Georgia" pitchFamily="18" charset="0"/>
              </a:rPr>
              <a:t>ф</a:t>
            </a:r>
            <a:r>
              <a:rPr lang="ru-RU" b="1" dirty="0" smtClean="0">
                <a:latin typeface="Georgia" pitchFamily="18" charset="0"/>
              </a:rPr>
              <a:t> </a:t>
            </a:r>
          </a:p>
          <a:p>
            <a:r>
              <a:rPr lang="ru-RU" b="1" dirty="0" smtClean="0">
                <a:latin typeface="Georgia" pitchFamily="18" charset="0"/>
              </a:rPr>
              <a:t>Х </a:t>
            </a:r>
            <a:r>
              <a:rPr lang="ru-RU" b="1" dirty="0" err="1" smtClean="0">
                <a:latin typeface="Georgia" pitchFamily="18" charset="0"/>
              </a:rPr>
              <a:t>х</a:t>
            </a:r>
            <a:r>
              <a:rPr lang="ru-RU" b="1" dirty="0" smtClean="0">
                <a:latin typeface="Georgia" pitchFamily="18" charset="0"/>
              </a:rPr>
              <a:t>    Ц </a:t>
            </a:r>
            <a:r>
              <a:rPr lang="ru-RU" b="1" dirty="0" err="1" smtClean="0">
                <a:latin typeface="Georgia" pitchFamily="18" charset="0"/>
              </a:rPr>
              <a:t>ц</a:t>
            </a:r>
            <a:r>
              <a:rPr lang="ru-RU" b="1" dirty="0" smtClean="0">
                <a:latin typeface="Georgia" pitchFamily="18" charset="0"/>
              </a:rPr>
              <a:t>  </a:t>
            </a:r>
            <a:r>
              <a:rPr lang="ru-RU" b="1" dirty="0" err="1" smtClean="0">
                <a:latin typeface="Georgia" pitchFamily="18" charset="0"/>
              </a:rPr>
              <a:t>Чч</a:t>
            </a:r>
            <a:r>
              <a:rPr lang="ru-RU" b="1" dirty="0" smtClean="0">
                <a:latin typeface="Georgia" pitchFamily="18" charset="0"/>
              </a:rPr>
              <a:t>  </a:t>
            </a:r>
            <a:r>
              <a:rPr lang="ru-RU" b="1" dirty="0" err="1" smtClean="0">
                <a:latin typeface="Georgia" pitchFamily="18" charset="0"/>
              </a:rPr>
              <a:t>Шш</a:t>
            </a:r>
            <a:r>
              <a:rPr lang="ru-RU" b="1" dirty="0" smtClean="0">
                <a:latin typeface="Georgia" pitchFamily="18" charset="0"/>
              </a:rPr>
              <a:t>   </a:t>
            </a:r>
            <a:r>
              <a:rPr lang="ru-RU" b="1" dirty="0" err="1" smtClean="0">
                <a:latin typeface="Georgia" pitchFamily="18" charset="0"/>
              </a:rPr>
              <a:t>Щщ</a:t>
            </a:r>
            <a:r>
              <a:rPr lang="ru-RU" b="1" dirty="0" smtClean="0">
                <a:latin typeface="Georgia" pitchFamily="18" charset="0"/>
              </a:rPr>
              <a:t>  Ъ </a:t>
            </a:r>
            <a:r>
              <a:rPr lang="ru-RU" b="1" dirty="0" err="1" smtClean="0">
                <a:latin typeface="Georgia" pitchFamily="18" charset="0"/>
              </a:rPr>
              <a:t>ъ</a:t>
            </a:r>
            <a:r>
              <a:rPr lang="ru-RU" b="1" dirty="0" smtClean="0">
                <a:latin typeface="Georgia" pitchFamily="18" charset="0"/>
              </a:rPr>
              <a:t>    Ы </a:t>
            </a:r>
            <a:r>
              <a:rPr lang="ru-RU" b="1" dirty="0" err="1" smtClean="0">
                <a:latin typeface="Georgia" pitchFamily="18" charset="0"/>
              </a:rPr>
              <a:t>ы</a:t>
            </a:r>
            <a:r>
              <a:rPr lang="ru-RU" b="1" dirty="0" smtClean="0">
                <a:latin typeface="Georgia" pitchFamily="18" charset="0"/>
              </a:rPr>
              <a:t> </a:t>
            </a:r>
          </a:p>
          <a:p>
            <a:r>
              <a:rPr lang="ru-RU" b="1" dirty="0" smtClean="0">
                <a:latin typeface="Georgia" pitchFamily="18" charset="0"/>
              </a:rPr>
              <a:t>Ь </a:t>
            </a:r>
            <a:r>
              <a:rPr lang="ru-RU" b="1" dirty="0" err="1" smtClean="0">
                <a:latin typeface="Georgia" pitchFamily="18" charset="0"/>
              </a:rPr>
              <a:t>ь</a:t>
            </a:r>
            <a:r>
              <a:rPr lang="ru-RU" b="1" dirty="0" smtClean="0">
                <a:latin typeface="Georgia" pitchFamily="18" charset="0"/>
              </a:rPr>
              <a:t>    </a:t>
            </a:r>
            <a:r>
              <a:rPr lang="ru-RU" b="1" dirty="0" err="1" smtClean="0">
                <a:latin typeface="Georgia" pitchFamily="18" charset="0"/>
              </a:rPr>
              <a:t>Ѣѣ    Ээ</a:t>
            </a:r>
            <a:r>
              <a:rPr lang="ru-RU" b="1" dirty="0" smtClean="0">
                <a:latin typeface="Georgia" pitchFamily="18" charset="0"/>
              </a:rPr>
              <a:t>    </a:t>
            </a:r>
            <a:r>
              <a:rPr lang="ru-RU" b="1" dirty="0" err="1" smtClean="0">
                <a:latin typeface="Georgia" pitchFamily="18" charset="0"/>
              </a:rPr>
              <a:t>Юю</a:t>
            </a:r>
            <a:r>
              <a:rPr lang="ru-RU" b="1" dirty="0" smtClean="0">
                <a:latin typeface="Georgia" pitchFamily="18" charset="0"/>
              </a:rPr>
              <a:t>    Я </a:t>
            </a:r>
            <a:r>
              <a:rPr lang="ru-RU" b="1" dirty="0" err="1" smtClean="0">
                <a:latin typeface="Georgia" pitchFamily="18" charset="0"/>
              </a:rPr>
              <a:t>я</a:t>
            </a:r>
            <a:r>
              <a:rPr lang="ru-RU" b="1" dirty="0" smtClean="0">
                <a:latin typeface="Georgia" pitchFamily="18" charset="0"/>
              </a:rPr>
              <a:t>     Ѳ </a:t>
            </a:r>
            <a:r>
              <a:rPr lang="ru-RU" b="1" dirty="0" err="1" smtClean="0">
                <a:latin typeface="Georgia" pitchFamily="18" charset="0"/>
              </a:rPr>
              <a:t>ѳ      </a:t>
            </a:r>
            <a:r>
              <a:rPr lang="ru-RU" b="1" dirty="0" smtClean="0">
                <a:latin typeface="Georgia" pitchFamily="18" charset="0"/>
              </a:rPr>
              <a:t>Ѵ </a:t>
            </a:r>
            <a:r>
              <a:rPr lang="ru-RU" b="1" dirty="0" err="1" smtClean="0">
                <a:latin typeface="Georgia" pitchFamily="18" charset="0"/>
              </a:rPr>
              <a:t>ѵ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Названия букв русского дореформенного алфавита (написание современное): аз, буки, веди, глаголь, добро, есть, живете, земля, иже, и </a:t>
            </a:r>
            <a:r>
              <a:rPr lang="ru-RU" dirty="0" err="1" smtClean="0">
                <a:latin typeface="Georgia" pitchFamily="18" charset="0"/>
              </a:rPr>
              <a:t>десятери́чное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како</a:t>
            </a:r>
            <a:r>
              <a:rPr lang="ru-RU" dirty="0" smtClean="0">
                <a:latin typeface="Georgia" pitchFamily="18" charset="0"/>
              </a:rPr>
              <a:t>, люди, мыслете, наш, он, покой, </a:t>
            </a:r>
            <a:r>
              <a:rPr lang="ru-RU" dirty="0" err="1" smtClean="0">
                <a:latin typeface="Georgia" pitchFamily="18" charset="0"/>
              </a:rPr>
              <a:t>рцы</a:t>
            </a:r>
            <a:r>
              <a:rPr lang="ru-RU" dirty="0" smtClean="0">
                <a:latin typeface="Georgia" pitchFamily="18" charset="0"/>
              </a:rPr>
              <a:t>, слово, твёрдо, </a:t>
            </a:r>
            <a:r>
              <a:rPr lang="ru-RU" dirty="0" err="1" smtClean="0">
                <a:latin typeface="Georgia" pitchFamily="18" charset="0"/>
              </a:rPr>
              <a:t>ук</a:t>
            </a:r>
            <a:r>
              <a:rPr lang="ru-RU" dirty="0" smtClean="0">
                <a:latin typeface="Georgia" pitchFamily="18" charset="0"/>
              </a:rPr>
              <a:t>, ферт, </a:t>
            </a:r>
            <a:r>
              <a:rPr lang="ru-RU" dirty="0" err="1" smtClean="0">
                <a:latin typeface="Georgia" pitchFamily="18" charset="0"/>
              </a:rPr>
              <a:t>хер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цы</a:t>
            </a:r>
            <a:r>
              <a:rPr lang="ru-RU" dirty="0" smtClean="0">
                <a:latin typeface="Georgia" pitchFamily="18" charset="0"/>
              </a:rPr>
              <a:t>, червь, ша, </a:t>
            </a:r>
            <a:r>
              <a:rPr lang="ru-RU" dirty="0" err="1" smtClean="0">
                <a:latin typeface="Georgia" pitchFamily="18" charset="0"/>
              </a:rPr>
              <a:t>ща</a:t>
            </a:r>
            <a:r>
              <a:rPr lang="ru-RU" dirty="0" smtClean="0">
                <a:latin typeface="Georgia" pitchFamily="18" charset="0"/>
              </a:rPr>
              <a:t>, ер, еры́, </a:t>
            </a:r>
            <a:r>
              <a:rPr lang="ru-RU" dirty="0" err="1" smtClean="0">
                <a:latin typeface="Georgia" pitchFamily="18" charset="0"/>
              </a:rPr>
              <a:t>ерь</a:t>
            </a:r>
            <a:r>
              <a:rPr lang="ru-RU" dirty="0" smtClean="0">
                <a:latin typeface="Georgia" pitchFamily="18" charset="0"/>
              </a:rPr>
              <a:t>, ять, э, </a:t>
            </a:r>
            <a:r>
              <a:rPr lang="ru-RU" dirty="0" err="1" smtClean="0">
                <a:latin typeface="Georgia" pitchFamily="18" charset="0"/>
              </a:rPr>
              <a:t>ю</a:t>
            </a:r>
            <a:r>
              <a:rPr lang="ru-RU" dirty="0" smtClean="0">
                <a:latin typeface="Georgia" pitchFamily="18" charset="0"/>
              </a:rPr>
              <a:t>, я, фита́, </a:t>
            </a:r>
            <a:r>
              <a:rPr lang="ru-RU" dirty="0" err="1" smtClean="0">
                <a:latin typeface="Georgia" pitchFamily="18" charset="0"/>
              </a:rPr>
              <a:t>и́жица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Произношение упразднённых букв</a:t>
            </a:r>
            <a:br>
              <a:rPr lang="ru-RU" sz="3200" b="1" dirty="0" smtClean="0">
                <a:latin typeface="Georgia" pitchFamily="18" charset="0"/>
              </a:rPr>
            </a:b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Georgia" pitchFamily="18" charset="0"/>
              </a:rPr>
              <a:t>Буква </a:t>
            </a:r>
            <a:r>
              <a:rPr lang="ru-RU" b="1" dirty="0" err="1" smtClean="0">
                <a:latin typeface="Georgia" pitchFamily="18" charset="0"/>
              </a:rPr>
              <a:t>i</a:t>
            </a:r>
            <a:r>
              <a:rPr lang="ru-RU" dirty="0" smtClean="0">
                <a:latin typeface="Georgia" pitchFamily="18" charset="0"/>
              </a:rPr>
              <a:t> читалась как «и».</a:t>
            </a:r>
          </a:p>
          <a:p>
            <a:r>
              <a:rPr lang="ru-RU" dirty="0" smtClean="0">
                <a:latin typeface="Georgia" pitchFamily="18" charset="0"/>
              </a:rPr>
              <a:t>Буква </a:t>
            </a:r>
            <a:r>
              <a:rPr lang="ru-RU" b="1" dirty="0" err="1" smtClean="0">
                <a:latin typeface="Georgia" pitchFamily="18" charset="0"/>
              </a:rPr>
              <a:t>ѣ</a:t>
            </a:r>
            <a:r>
              <a:rPr lang="ru-RU" dirty="0" err="1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читалась как «е».</a:t>
            </a:r>
          </a:p>
          <a:p>
            <a:r>
              <a:rPr lang="ru-RU" dirty="0" smtClean="0">
                <a:latin typeface="Georgia" pitchFamily="18" charset="0"/>
              </a:rPr>
              <a:t>Буква </a:t>
            </a:r>
            <a:r>
              <a:rPr lang="ru-RU" b="1" dirty="0" err="1" smtClean="0">
                <a:latin typeface="Georgia" pitchFamily="18" charset="0"/>
              </a:rPr>
              <a:t>ѳ</a:t>
            </a:r>
            <a:r>
              <a:rPr lang="ru-RU" dirty="0" err="1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читалась как «</a:t>
            </a:r>
            <a:r>
              <a:rPr lang="ru-RU" dirty="0" err="1" smtClean="0">
                <a:latin typeface="Georgia" pitchFamily="18" charset="0"/>
              </a:rPr>
              <a:t>ф</a:t>
            </a:r>
            <a:r>
              <a:rPr lang="ru-RU" dirty="0" smtClean="0">
                <a:latin typeface="Georgia" pitchFamily="18" charset="0"/>
              </a:rPr>
              <a:t>».</a:t>
            </a:r>
          </a:p>
          <a:p>
            <a:r>
              <a:rPr lang="ru-RU" dirty="0" smtClean="0">
                <a:latin typeface="Georgia" pitchFamily="18" charset="0"/>
              </a:rPr>
              <a:t>Буква </a:t>
            </a:r>
            <a:r>
              <a:rPr lang="ru-RU" b="1" dirty="0" err="1" smtClean="0">
                <a:latin typeface="Georgia" pitchFamily="18" charset="0"/>
              </a:rPr>
              <a:t>ѵ</a:t>
            </a:r>
            <a:r>
              <a:rPr lang="ru-RU" dirty="0" err="1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читалась как «и».</a:t>
            </a:r>
          </a:p>
          <a:p>
            <a:r>
              <a:rPr lang="ru-RU" dirty="0" smtClean="0">
                <a:latin typeface="Georgia" pitchFamily="18" charset="0"/>
              </a:rPr>
              <a:t>Буква </a:t>
            </a:r>
            <a:r>
              <a:rPr lang="ru-RU" b="1" dirty="0" err="1" smtClean="0">
                <a:latin typeface="Georgia" pitchFamily="18" charset="0"/>
              </a:rPr>
              <a:t>ъ</a:t>
            </a:r>
            <a:r>
              <a:rPr lang="ru-RU" dirty="0" smtClean="0">
                <a:latin typeface="Georgia" pitchFamily="18" charset="0"/>
              </a:rPr>
              <a:t> на конце слов не читалась.</a:t>
            </a:r>
          </a:p>
          <a:p>
            <a:r>
              <a:rPr lang="ru-RU" dirty="0" smtClean="0">
                <a:latin typeface="Georgia" pitchFamily="18" charset="0"/>
              </a:rPr>
              <a:t>Таким образом, для звука [</a:t>
            </a:r>
            <a:r>
              <a:rPr lang="ru-RU" dirty="0" err="1" smtClean="0">
                <a:latin typeface="Georgia" pitchFamily="18" charset="0"/>
              </a:rPr>
              <a:t>ф</a:t>
            </a:r>
            <a:r>
              <a:rPr lang="ru-RU" dirty="0" smtClean="0">
                <a:latin typeface="Georgia" pitchFamily="18" charset="0"/>
              </a:rPr>
              <a:t>] имелось две буквы — </a:t>
            </a:r>
            <a:r>
              <a:rPr lang="ru-RU" b="1" dirty="0" err="1" smtClean="0">
                <a:latin typeface="Georgia" pitchFamily="18" charset="0"/>
              </a:rPr>
              <a:t>ф</a:t>
            </a:r>
            <a:r>
              <a:rPr lang="ru-RU" dirty="0" smtClean="0">
                <a:latin typeface="Georgia" pitchFamily="18" charset="0"/>
              </a:rPr>
              <a:t> и </a:t>
            </a:r>
            <a:r>
              <a:rPr lang="ru-RU" b="1" dirty="0" err="1" smtClean="0">
                <a:latin typeface="Georgia" pitchFamily="18" charset="0"/>
              </a:rPr>
              <a:t>ѳ</a:t>
            </a:r>
            <a:r>
              <a:rPr lang="ru-RU" dirty="0" smtClean="0">
                <a:latin typeface="Georgia" pitchFamily="18" charset="0"/>
              </a:rPr>
              <a:t>, для звукосочетания [</a:t>
            </a:r>
            <a:r>
              <a:rPr lang="ru-RU" dirty="0" err="1" smtClean="0">
                <a:latin typeface="Georgia" pitchFamily="18" charset="0"/>
              </a:rPr>
              <a:t>йэ</a:t>
            </a:r>
            <a:r>
              <a:rPr lang="ru-RU" dirty="0" smtClean="0">
                <a:latin typeface="Georgia" pitchFamily="18" charset="0"/>
              </a:rPr>
              <a:t>] также имелось две буквы — </a:t>
            </a:r>
            <a:r>
              <a:rPr lang="ru-RU" b="1" dirty="0" smtClean="0"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 и </a:t>
            </a:r>
            <a:r>
              <a:rPr lang="ru-RU" b="1" dirty="0" err="1" smtClean="0">
                <a:latin typeface="Georgia" pitchFamily="18" charset="0"/>
              </a:rPr>
              <a:t>ѣ</a:t>
            </a:r>
            <a:r>
              <a:rPr lang="ru-RU" dirty="0" smtClean="0">
                <a:latin typeface="Georgia" pitchFamily="18" charset="0"/>
              </a:rPr>
              <a:t>, а для звука [и] — три буквы — </a:t>
            </a:r>
            <a:r>
              <a:rPr lang="ru-RU" b="1" dirty="0" smtClean="0">
                <a:latin typeface="Georgia" pitchFamily="18" charset="0"/>
              </a:rPr>
              <a:t>и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b="1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и </a:t>
            </a:r>
            <a:r>
              <a:rPr lang="ru-RU" b="1" dirty="0" err="1" smtClean="0">
                <a:latin typeface="Georgia" pitchFamily="18" charset="0"/>
              </a:rPr>
              <a:t>ѵ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Согласные звуки делятся на твёрдые и мягкие.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600200"/>
          <a:ext cx="8286816" cy="741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43008"/>
                <a:gridCol w="500066"/>
                <a:gridCol w="500066"/>
                <a:gridCol w="428628"/>
                <a:gridCol w="500066"/>
                <a:gridCol w="428628"/>
                <a:gridCol w="428628"/>
                <a:gridCol w="500066"/>
                <a:gridCol w="500066"/>
                <a:gridCol w="500066"/>
                <a:gridCol w="500066"/>
                <a:gridCol w="500066"/>
                <a:gridCol w="428628"/>
                <a:gridCol w="428628"/>
                <a:gridCol w="500066"/>
                <a:gridCol w="5000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Твёрдые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[б]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[в]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[г]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[д]</a:t>
                      </a:r>
                      <a:endParaRPr lang="ru-RU" sz="1400" b="1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[з]</a:t>
                      </a:r>
                      <a:endParaRPr lang="ru-RU" sz="1400" b="1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[к]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[л]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[м]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[н]</a:t>
                      </a:r>
                      <a:endParaRPr lang="ru-RU" sz="1400" b="1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[п]</a:t>
                      </a:r>
                      <a:endParaRPr lang="ru-RU" sz="1400" b="1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[р]</a:t>
                      </a:r>
                      <a:endParaRPr lang="ru-RU" sz="1400" b="1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[с]</a:t>
                      </a:r>
                      <a:endParaRPr lang="ru-RU" sz="1400" b="1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[т]</a:t>
                      </a:r>
                      <a:endParaRPr lang="ru-RU" sz="1400" b="1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[ф]</a:t>
                      </a:r>
                      <a:endParaRPr lang="ru-RU" sz="1400" b="1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[</a:t>
                      </a:r>
                      <a:r>
                        <a:rPr lang="ru-RU" sz="1400" dirty="0" err="1"/>
                        <a:t>х</a:t>
                      </a:r>
                      <a:r>
                        <a:rPr lang="ru-RU" sz="1400" dirty="0"/>
                        <a:t>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/>
                        <a:t>Мягкие</a:t>
                      </a:r>
                      <a:endParaRPr lang="ru-RU" sz="16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[б']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[в']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[г']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</a:t>
                      </a:r>
                      <a:r>
                        <a:rPr lang="ru-RU" sz="1400" b="1" dirty="0" err="1"/>
                        <a:t>д</a:t>
                      </a:r>
                      <a:r>
                        <a:rPr lang="ru-RU" sz="1400" b="1" dirty="0"/>
                        <a:t>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</a:t>
                      </a:r>
                      <a:r>
                        <a:rPr lang="ru-RU" sz="1400" b="1" dirty="0" err="1"/>
                        <a:t>з</a:t>
                      </a:r>
                      <a:r>
                        <a:rPr lang="ru-RU" sz="1400" b="1" dirty="0"/>
                        <a:t>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[к']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[л']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[м']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</a:t>
                      </a:r>
                      <a:r>
                        <a:rPr lang="ru-RU" sz="1400" b="1" dirty="0" err="1"/>
                        <a:t>н</a:t>
                      </a:r>
                      <a:r>
                        <a:rPr lang="ru-RU" sz="1400" b="1" dirty="0"/>
                        <a:t>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</a:t>
                      </a:r>
                      <a:r>
                        <a:rPr lang="ru-RU" sz="1400" b="1" dirty="0" err="1"/>
                        <a:t>п</a:t>
                      </a:r>
                      <a:r>
                        <a:rPr lang="ru-RU" sz="1400" b="1" dirty="0"/>
                        <a:t>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</a:t>
                      </a:r>
                      <a:r>
                        <a:rPr lang="ru-RU" sz="1400" b="1" dirty="0" err="1"/>
                        <a:t>р</a:t>
                      </a:r>
                      <a:r>
                        <a:rPr lang="ru-RU" sz="1400" b="1" dirty="0"/>
                        <a:t>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[с']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[т']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</a:t>
                      </a:r>
                      <a:r>
                        <a:rPr lang="ru-RU" sz="1400" b="1" dirty="0" err="1"/>
                        <a:t>ф</a:t>
                      </a:r>
                      <a:r>
                        <a:rPr lang="ru-RU" sz="1400" b="1" dirty="0"/>
                        <a:t>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[</a:t>
                      </a:r>
                      <a:r>
                        <a:rPr lang="ru-RU" sz="1400" b="1" dirty="0" err="1"/>
                        <a:t>х</a:t>
                      </a:r>
                      <a:r>
                        <a:rPr lang="ru-RU" sz="1400" b="1" dirty="0"/>
                        <a:t>']</a:t>
                      </a:r>
                      <a:endParaRPr lang="ru-RU" sz="1400" b="1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2910" y="3105835"/>
            <a:ext cx="807249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образуют пар следующие твёрдые и мягкие согласные звуки: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57357" y="4572008"/>
          <a:ext cx="5214972" cy="11430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03743"/>
                <a:gridCol w="1303743"/>
                <a:gridCol w="1303743"/>
                <a:gridCol w="1303743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itchFamily="18" charset="0"/>
                        </a:rPr>
                        <a:t>Твёрдые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itchFamily="18" charset="0"/>
                        </a:rPr>
                        <a:t>[ж]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Georgia" pitchFamily="18" charset="0"/>
                        </a:rPr>
                        <a:t>[ш]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itchFamily="18" charset="0"/>
                        </a:rPr>
                        <a:t>[</a:t>
                      </a:r>
                      <a:r>
                        <a:rPr lang="ru-RU" dirty="0" err="1">
                          <a:latin typeface="Georgia" pitchFamily="18" charset="0"/>
                        </a:rPr>
                        <a:t>ц</a:t>
                      </a:r>
                      <a:r>
                        <a:rPr lang="ru-RU" dirty="0">
                          <a:latin typeface="Georgia" pitchFamily="18" charset="0"/>
                        </a:rPr>
                        <a:t>]</a:t>
                      </a:r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Georgia" pitchFamily="18" charset="0"/>
                        </a:rPr>
                        <a:t>Мягкие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Georgia" pitchFamily="18" charset="0"/>
                        </a:rPr>
                        <a:t>[ч']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Georgia" pitchFamily="18" charset="0"/>
                        </a:rPr>
                        <a:t>[</a:t>
                      </a:r>
                      <a:r>
                        <a:rPr lang="ru-RU" b="1" dirty="0" err="1">
                          <a:latin typeface="Georgia" pitchFamily="18" charset="0"/>
                        </a:rPr>
                        <a:t>щ</a:t>
                      </a:r>
                      <a:r>
                        <a:rPr lang="ru-RU" b="1" dirty="0">
                          <a:latin typeface="Georgia" pitchFamily="18" charset="0"/>
                        </a:rPr>
                        <a:t>']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Georgia" pitchFamily="18" charset="0"/>
                        </a:rPr>
                        <a:t>[ j' ]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642910" y="1571625"/>
            <a:ext cx="8001028" cy="4929188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Гласные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7472363" cy="44116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		</a:t>
            </a:r>
            <a:r>
              <a:rPr lang="ru-RU" b="1" smtClean="0"/>
              <a:t>Гласный</a:t>
            </a:r>
            <a:r>
              <a:rPr lang="ru-RU" smtClean="0"/>
              <a:t> звук состоит только из голоса.</a:t>
            </a:r>
          </a:p>
          <a:p>
            <a:pPr>
              <a:buFont typeface="Arial" charset="0"/>
              <a:buNone/>
            </a:pPr>
            <a:r>
              <a:rPr lang="ru-RU" smtClean="0"/>
              <a:t>		В русском языке имеется шесть основных </a:t>
            </a:r>
            <a:r>
              <a:rPr lang="ru-RU" b="1" smtClean="0"/>
              <a:t>гласных звуков</a:t>
            </a:r>
            <a:r>
              <a:rPr lang="ru-RU" smtClean="0"/>
              <a:t>, которые выделяются под ударением: [а], [о], [э], [у],[и], [ы]. </a:t>
            </a:r>
          </a:p>
          <a:p>
            <a:pPr>
              <a:buFont typeface="Arial" charset="0"/>
              <a:buNone/>
            </a:pPr>
            <a:r>
              <a:rPr lang="ru-RU" i="1" smtClean="0"/>
              <a:t>		Например: сад [сат], сон [сон], эхо [эха], [суп], пил [п'ил], сыр [сыр].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09" y="857250"/>
          <a:ext cx="8043892" cy="56883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10973"/>
                <a:gridCol w="2010973"/>
                <a:gridCol w="2121723"/>
                <a:gridCol w="1900223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Звуки (основные) 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Буквы этих звуков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Примеры слов</a:t>
                      </a:r>
                    </a:p>
                  </a:txBody>
                  <a:tcPr marL="66675" marR="66675" marT="66675" marB="6667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[ </a:t>
                      </a: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а]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  <a:p>
                      <a:pPr algn="ctr"/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уп</a:t>
                      </a:r>
                      <a:r>
                        <a:rPr lang="ru-RU" sz="2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сть</a:t>
                      </a:r>
                      <a:endParaRPr lang="ru-RU" sz="2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2400" b="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2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теро</a:t>
                      </a:r>
                      <a:endParaRPr lang="ru-RU" sz="2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[ а ]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ru-RU" sz="2400" dirty="0" err="1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п’а</a:t>
                      </a: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] </a:t>
                      </a: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[ </a:t>
                      </a: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о]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  <a:p>
                      <a:pPr algn="ctr"/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ё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2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дник</a:t>
                      </a:r>
                      <a:endParaRPr lang="ru-RU" sz="2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бер</a:t>
                      </a:r>
                      <a:r>
                        <a:rPr lang="ru-RU" sz="2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за</a:t>
                      </a:r>
                      <a:endParaRPr lang="ru-RU" sz="2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[ о ]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ru-RU" sz="2400" dirty="0" err="1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р’о</a:t>
                      </a: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] </a:t>
                      </a: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[ </a:t>
                      </a: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у]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у</a:t>
                      </a:r>
                    </a:p>
                    <a:p>
                      <a:pPr algn="ctr"/>
                      <a:r>
                        <a:rPr lang="ru-RU" sz="2400" dirty="0" err="1">
                          <a:latin typeface="Georgia" pitchFamily="18" charset="0"/>
                          <a:ea typeface="Times New Roman"/>
                          <a:cs typeface="Times New Roman"/>
                        </a:rPr>
                        <a:t>ю</a:t>
                      </a:r>
                      <a:endParaRPr lang="ru-RU" sz="2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2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2400" b="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2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ю</a:t>
                      </a: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[ у]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ru-RU" sz="2400" dirty="0" err="1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л’у</a:t>
                      </a: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] </a:t>
                      </a: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[ </a:t>
                      </a: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э]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э</a:t>
                      </a:r>
                    </a:p>
                    <a:p>
                      <a:pPr algn="ctr"/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э</a:t>
                      </a: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р, кашн</a:t>
                      </a:r>
                      <a:r>
                        <a:rPr lang="ru-RU" sz="2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е,</a:t>
                      </a:r>
                      <a:endParaRPr lang="ru-RU" sz="2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2400" b="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2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[ э] </a:t>
                      </a:r>
                    </a:p>
                    <a:p>
                      <a:pPr algn="ctr"/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[ </a:t>
                      </a:r>
                      <a:r>
                        <a:rPr lang="ru-RU" sz="2400" dirty="0" err="1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л’э</a:t>
                      </a: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] </a:t>
                      </a: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[ и]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2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ru-RU" sz="2400" dirty="0" err="1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б’и</a:t>
                      </a: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] </a:t>
                      </a: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[ </a:t>
                      </a:r>
                      <a:r>
                        <a:rPr lang="ru-RU" sz="2400" dirty="0" err="1">
                          <a:latin typeface="Georgia" pitchFamily="18" charset="0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  <a:p>
                      <a:pPr algn="ctr"/>
                      <a:r>
                        <a:rPr lang="ru-RU" sz="2400" dirty="0" err="1">
                          <a:latin typeface="Georgia" pitchFamily="18" charset="0"/>
                          <a:ea typeface="Times New Roman"/>
                          <a:cs typeface="Times New Roman"/>
                        </a:rPr>
                        <a:t>ы</a:t>
                      </a:r>
                      <a:endParaRPr lang="ru-RU" sz="2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ж</a:t>
                      </a:r>
                      <a:r>
                        <a:rPr lang="ru-RU" sz="2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ц</a:t>
                      </a:r>
                      <a:r>
                        <a:rPr lang="ru-RU" sz="2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нк,</a:t>
                      </a:r>
                      <a:endParaRPr lang="ru-RU" sz="2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2400" b="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2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л </a:t>
                      </a:r>
                      <a:endParaRPr lang="ru-RU" sz="2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[ </a:t>
                      </a:r>
                      <a:r>
                        <a:rPr lang="ru-RU" sz="2400" dirty="0" err="1">
                          <a:latin typeface="Georgia" pitchFamily="18" charset="0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] </a:t>
                      </a:r>
                    </a:p>
                    <a:p>
                      <a:pPr algn="ctr"/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[ </a:t>
                      </a:r>
                      <a:r>
                        <a:rPr lang="ru-RU" sz="2400" dirty="0" err="1">
                          <a:latin typeface="Georgia" pitchFamily="18" charset="0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ru-RU" sz="2400" dirty="0">
                          <a:latin typeface="Georgia" pitchFamily="18" charset="0"/>
                          <a:ea typeface="Times New Roman"/>
                          <a:cs typeface="Times New Roman"/>
                        </a:rPr>
                        <a:t>] </a:t>
                      </a: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48" y="1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Гласные звуки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1. Определите, сколько раз встречается звук[а] в следующем предложении?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23288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Georgia" pitchFamily="18" charset="0"/>
              </a:rPr>
              <a:t>Я люблю свою лошадку.</a:t>
            </a:r>
          </a:p>
          <a:p>
            <a:pPr>
              <a:buNone/>
            </a:pPr>
            <a:endParaRPr lang="ru-RU" b="1" dirty="0" smtClean="0">
              <a:latin typeface="Georgia" pitchFamily="18" charset="0"/>
            </a:endParaRPr>
          </a:p>
          <a:p>
            <a:pPr>
              <a:buNone/>
            </a:pPr>
            <a:endParaRPr lang="ru-RU" b="1" dirty="0" smtClean="0">
              <a:latin typeface="Georgia" pitchFamily="18" charset="0"/>
            </a:endParaRPr>
          </a:p>
          <a:p>
            <a:pPr>
              <a:buNone/>
            </a:pPr>
            <a:r>
              <a:rPr lang="en-US" b="1" dirty="0" smtClean="0">
                <a:latin typeface="Georgia" pitchFamily="18" charset="0"/>
              </a:rPr>
              <a:t>	</a:t>
            </a:r>
            <a:r>
              <a:rPr lang="en-US" b="1" i="1" dirty="0" smtClean="0">
                <a:latin typeface="Georgia" pitchFamily="18" charset="0"/>
              </a:rPr>
              <a:t>[j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л </a:t>
            </a:r>
            <a:r>
              <a:rPr lang="ru-RU" b="1" i="1" dirty="0" err="1" smtClean="0">
                <a:latin typeface="Georgia" pitchFamily="18" charset="0"/>
              </a:rPr>
              <a:t>убл</a:t>
            </a:r>
            <a:r>
              <a:rPr lang="ru-RU" b="1" i="1" dirty="0" smtClean="0">
                <a:latin typeface="Georgia" pitchFamily="18" charset="0"/>
              </a:rPr>
              <a:t> у </a:t>
            </a:r>
            <a:r>
              <a:rPr lang="ru-RU" b="1" i="1" dirty="0" err="1" smtClean="0">
                <a:latin typeface="Georgia" pitchFamily="18" charset="0"/>
              </a:rPr>
              <a:t>св</a:t>
            </a:r>
            <a:r>
              <a:rPr lang="ru-RU" b="1" i="1" dirty="0" err="1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en-US" b="1" i="1" dirty="0" smtClean="0">
                <a:latin typeface="Georgia" pitchFamily="18" charset="0"/>
              </a:rPr>
              <a:t>j </a:t>
            </a:r>
            <a:r>
              <a:rPr lang="ru-RU" b="1" i="1" dirty="0" smtClean="0">
                <a:latin typeface="Georgia" pitchFamily="18" charset="0"/>
              </a:rPr>
              <a:t>у </a:t>
            </a:r>
            <a:r>
              <a:rPr lang="ru-RU" b="1" i="1" dirty="0" err="1" smtClean="0">
                <a:latin typeface="Georgia" pitchFamily="18" charset="0"/>
              </a:rPr>
              <a:t>л</a:t>
            </a:r>
            <a:r>
              <a:rPr lang="ru-RU" b="1" i="1" dirty="0" err="1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b="1" i="1" dirty="0" err="1" smtClean="0">
                <a:latin typeface="Georgia" pitchFamily="18" charset="0"/>
              </a:rPr>
              <a:t>ш</a:t>
            </a:r>
            <a:r>
              <a:rPr lang="ru-RU" b="1" i="1" dirty="0" err="1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b="1" i="1" dirty="0" err="1" smtClean="0">
                <a:latin typeface="Georgia" pitchFamily="18" charset="0"/>
              </a:rPr>
              <a:t>тку</a:t>
            </a:r>
            <a:r>
              <a:rPr lang="en-US" b="1" i="1" dirty="0" smtClean="0">
                <a:latin typeface="Georgia" pitchFamily="18" charset="0"/>
              </a:rPr>
              <a:t>]</a:t>
            </a:r>
            <a:r>
              <a:rPr lang="ru-RU" b="1" i="1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endParaRPr lang="ru-RU" b="1" dirty="0">
              <a:latin typeface="Georgia" pitchFamily="18" charset="0"/>
            </a:endParaRPr>
          </a:p>
        </p:txBody>
      </p:sp>
      <p:pic>
        <p:nvPicPr>
          <p:cNvPr id="7" name="Рисунок 6" descr="1449817-87a0e6c0b1aaad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2819995"/>
            <a:ext cx="1143008" cy="1537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86776" y="414338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3000372"/>
            <a:ext cx="27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,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3000372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,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3000372"/>
            <a:ext cx="34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,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48" y="300037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,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2. Определите, сколько раз встречается звук [</a:t>
            </a:r>
            <a:r>
              <a:rPr lang="ru-RU" sz="3200" b="1" dirty="0" err="1" smtClean="0">
                <a:latin typeface="Georgia" pitchFamily="18" charset="0"/>
              </a:rPr>
              <a:t>ы</a:t>
            </a:r>
            <a:r>
              <a:rPr lang="ru-RU" sz="3200" b="1" dirty="0" smtClean="0">
                <a:latin typeface="Georgia" pitchFamily="18" charset="0"/>
              </a:rPr>
              <a:t>] в следующем стихотворении?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Georgia" pitchFamily="18" charset="0"/>
              </a:rPr>
              <a:t>Аист жил у нас на крыше,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	А в подвале жили мыши.</a:t>
            </a:r>
          </a:p>
          <a:p>
            <a:pPr>
              <a:buNone/>
            </a:pPr>
            <a:endParaRPr lang="ru-RU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b="1" smtClean="0">
                <a:latin typeface="Georgia" pitchFamily="18" charset="0"/>
              </a:rPr>
              <a:t>	 </a:t>
            </a:r>
            <a:r>
              <a:rPr lang="en-US" b="1" smtClean="0">
                <a:latin typeface="Georgia" pitchFamily="18" charset="0"/>
              </a:rPr>
              <a:t>[</a:t>
            </a:r>
            <a:r>
              <a:rPr lang="ru-RU" b="1" smtClean="0">
                <a:latin typeface="Georgia" pitchFamily="18" charset="0"/>
              </a:rPr>
              <a:t>ж</a:t>
            </a:r>
            <a:r>
              <a:rPr lang="ru-RU" b="1" smtClean="0">
                <a:solidFill>
                  <a:srgbClr val="FF0000"/>
                </a:solidFill>
                <a:latin typeface="Georgia" pitchFamily="18" charset="0"/>
              </a:rPr>
              <a:t>ы</a:t>
            </a:r>
            <a:r>
              <a:rPr lang="ru-RU" b="1" smtClean="0">
                <a:latin typeface="Georgia" pitchFamily="18" charset="0"/>
              </a:rPr>
              <a:t>л</a:t>
            </a:r>
            <a:r>
              <a:rPr lang="en-US" b="1" smtClean="0">
                <a:latin typeface="Georgia" pitchFamily="18" charset="0"/>
              </a:rPr>
              <a:t>]</a:t>
            </a:r>
            <a:r>
              <a:rPr lang="ru-RU" b="1" smtClean="0">
                <a:latin typeface="Georgia" pitchFamily="18" charset="0"/>
              </a:rPr>
              <a:t>,</a:t>
            </a:r>
            <a:r>
              <a:rPr lang="en-US" b="1" smtClean="0">
                <a:latin typeface="Georgia" pitchFamily="18" charset="0"/>
              </a:rPr>
              <a:t> [</a:t>
            </a:r>
            <a:r>
              <a:rPr lang="ru-RU" b="1" smtClean="0">
                <a:latin typeface="Georgia" pitchFamily="18" charset="0"/>
              </a:rPr>
              <a:t>кр</a:t>
            </a:r>
            <a:r>
              <a:rPr lang="ru-RU" b="1" smtClean="0">
                <a:solidFill>
                  <a:srgbClr val="FF0000"/>
                </a:solidFill>
                <a:latin typeface="Georgia" pitchFamily="18" charset="0"/>
              </a:rPr>
              <a:t>ы</a:t>
            </a:r>
            <a:r>
              <a:rPr lang="ru-RU" b="1" smtClean="0">
                <a:latin typeface="Georgia" pitchFamily="18" charset="0"/>
              </a:rPr>
              <a:t>ш</a:t>
            </a:r>
            <a:r>
              <a:rPr lang="ru-RU" b="1" smtClean="0">
                <a:solidFill>
                  <a:srgbClr val="FF0000"/>
                </a:solidFill>
                <a:latin typeface="Georgia" pitchFamily="18" charset="0"/>
              </a:rPr>
              <a:t>ы </a:t>
            </a:r>
            <a:r>
              <a:rPr lang="en-US" b="1" smtClean="0">
                <a:latin typeface="Georgia" pitchFamily="18" charset="0"/>
              </a:rPr>
              <a:t>]</a:t>
            </a:r>
            <a:r>
              <a:rPr lang="ru-RU" b="1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b="1" smtClean="0">
                <a:latin typeface="Georgia" pitchFamily="18" charset="0"/>
              </a:rPr>
              <a:t>	 </a:t>
            </a:r>
            <a:r>
              <a:rPr lang="en-US" b="1" smtClean="0">
                <a:latin typeface="Georgia" pitchFamily="18" charset="0"/>
              </a:rPr>
              <a:t>[</a:t>
            </a:r>
            <a:r>
              <a:rPr lang="ru-RU" b="1" smtClean="0">
                <a:latin typeface="Georgia" pitchFamily="18" charset="0"/>
              </a:rPr>
              <a:t>ж</a:t>
            </a:r>
            <a:r>
              <a:rPr lang="ru-RU" b="1" smtClean="0">
                <a:solidFill>
                  <a:srgbClr val="FF0000"/>
                </a:solidFill>
                <a:latin typeface="Georgia" pitchFamily="18" charset="0"/>
              </a:rPr>
              <a:t>ы</a:t>
            </a:r>
            <a:r>
              <a:rPr lang="ru-RU" b="1" smtClean="0">
                <a:latin typeface="Georgia" pitchFamily="18" charset="0"/>
              </a:rPr>
              <a:t>ли</a:t>
            </a:r>
            <a:r>
              <a:rPr lang="en-US" b="1" smtClean="0">
                <a:latin typeface="Georgia" pitchFamily="18" charset="0"/>
              </a:rPr>
              <a:t>]</a:t>
            </a:r>
            <a:r>
              <a:rPr lang="ru-RU" b="1" smtClean="0">
                <a:latin typeface="Georgia" pitchFamily="18" charset="0"/>
              </a:rPr>
              <a:t>,  </a:t>
            </a:r>
            <a:r>
              <a:rPr lang="en-US" b="1" smtClean="0">
                <a:latin typeface="Georgia" pitchFamily="18" charset="0"/>
              </a:rPr>
              <a:t>[</a:t>
            </a:r>
            <a:r>
              <a:rPr lang="ru-RU" b="1" smtClean="0">
                <a:latin typeface="Georgia" pitchFamily="18" charset="0"/>
              </a:rPr>
              <a:t>м</a:t>
            </a:r>
            <a:r>
              <a:rPr lang="ru-RU" b="1" smtClean="0">
                <a:solidFill>
                  <a:srgbClr val="FF0000"/>
                </a:solidFill>
                <a:latin typeface="Georgia" pitchFamily="18" charset="0"/>
              </a:rPr>
              <a:t>ы</a:t>
            </a:r>
            <a:r>
              <a:rPr lang="ru-RU" b="1" smtClean="0">
                <a:latin typeface="Georgia" pitchFamily="18" charset="0"/>
              </a:rPr>
              <a:t>ш</a:t>
            </a:r>
            <a:r>
              <a:rPr lang="ru-RU" b="1" smtClean="0">
                <a:solidFill>
                  <a:srgbClr val="FF0000"/>
                </a:solidFill>
                <a:latin typeface="Georgia" pitchFamily="18" charset="0"/>
              </a:rPr>
              <a:t>ы</a:t>
            </a:r>
            <a:r>
              <a:rPr lang="en-US" b="1" smtClean="0">
                <a:latin typeface="Georgia" pitchFamily="18" charset="0"/>
              </a:rPr>
              <a:t>]</a:t>
            </a:r>
            <a:r>
              <a:rPr lang="ru-RU" b="1" smtClean="0">
                <a:latin typeface="Georgia" pitchFamily="18" charset="0"/>
              </a:rPr>
              <a:t>.</a:t>
            </a:r>
          </a:p>
          <a:p>
            <a:pPr>
              <a:buNone/>
            </a:pPr>
            <a:endParaRPr lang="ru-RU" b="1" dirty="0" smtClean="0">
              <a:latin typeface="Georgia" pitchFamily="18" charset="0"/>
            </a:endParaRPr>
          </a:p>
          <a:p>
            <a:pPr>
              <a:buNone/>
            </a:pPr>
            <a:endParaRPr lang="ru-RU" b="1" dirty="0">
              <a:latin typeface="Georgia" pitchFamily="18" charset="0"/>
            </a:endParaRPr>
          </a:p>
        </p:txBody>
      </p:sp>
      <p:pic>
        <p:nvPicPr>
          <p:cNvPr id="7" name="Рисунок 6" descr="1449817-87a0e6c0b1aaad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2786058"/>
            <a:ext cx="1357322" cy="1825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2462" y="4429132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6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3429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э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Georgia" pitchFamily="18" charset="0"/>
              </a:rPr>
              <a:t>3. Сколько общих </a:t>
            </a:r>
            <a:r>
              <a:rPr lang="ru-RU" sz="3200" b="1" dirty="0" err="1" smtClean="0">
                <a:latin typeface="Georgia" pitchFamily="18" charset="0"/>
              </a:rPr>
              <a:t>звукоа</a:t>
            </a: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200" b="1" dirty="0" err="1" smtClean="0">
                <a:latin typeface="Georgia" pitchFamily="18" charset="0"/>
              </a:rPr>
              <a:t>всловах</a:t>
            </a:r>
            <a:r>
              <a:rPr lang="ru-RU" sz="3200" b="1" dirty="0" smtClean="0">
                <a:latin typeface="Georgia" pitchFamily="18" charset="0"/>
              </a:rPr>
              <a:t> ЗАВОД и ЗОВЁТ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/>
              <a:t>	</a:t>
            </a:r>
            <a:r>
              <a:rPr lang="en-US" sz="4400" smtClean="0">
                <a:latin typeface="Georgia" pitchFamily="18" charset="0"/>
              </a:rPr>
              <a:t>[</a:t>
            </a:r>
            <a:r>
              <a:rPr lang="ru-RU" sz="4400" smtClean="0">
                <a:latin typeface="Georgia" pitchFamily="18" charset="0"/>
              </a:rPr>
              <a:t>зав от</a:t>
            </a:r>
            <a:r>
              <a:rPr lang="en-US" sz="4400" smtClean="0">
                <a:latin typeface="Georgia" pitchFamily="18" charset="0"/>
              </a:rPr>
              <a:t>]</a:t>
            </a:r>
            <a:r>
              <a:rPr lang="ru-RU" sz="4400" smtClean="0">
                <a:latin typeface="Georgia" pitchFamily="18" charset="0"/>
              </a:rPr>
              <a:t> </a:t>
            </a:r>
            <a:r>
              <a:rPr lang="ru-RU" b="1" smtClean="0">
                <a:latin typeface="Georgia" pitchFamily="18" charset="0"/>
              </a:rPr>
              <a:t>и </a:t>
            </a:r>
            <a:r>
              <a:rPr lang="en-US" sz="4400" smtClean="0">
                <a:latin typeface="Georgia" pitchFamily="18" charset="0"/>
              </a:rPr>
              <a:t>[</a:t>
            </a:r>
            <a:r>
              <a:rPr lang="ru-RU" sz="4400" smtClean="0">
                <a:latin typeface="Georgia" pitchFamily="18" charset="0"/>
              </a:rPr>
              <a:t>завот</a:t>
            </a:r>
            <a:r>
              <a:rPr lang="en-US" sz="4400" smtClean="0">
                <a:latin typeface="Georgia" pitchFamily="18" charset="0"/>
              </a:rPr>
              <a:t>]</a:t>
            </a:r>
            <a:endParaRPr lang="ru-RU" sz="4400" smtClean="0">
              <a:latin typeface="Georgia" pitchFamily="18" charset="0"/>
            </a:endParaRPr>
          </a:p>
          <a:p>
            <a:pPr>
              <a:buNone/>
            </a:pPr>
            <a:r>
              <a:rPr lang="ru-RU" sz="4400" b="1" smtClean="0">
                <a:latin typeface="Georgia" pitchFamily="18" charset="0"/>
              </a:rPr>
              <a:t>	</a:t>
            </a:r>
            <a:r>
              <a:rPr lang="ru-RU" b="1" smtClean="0">
                <a:latin typeface="Georgia" pitchFamily="18" charset="0"/>
              </a:rPr>
              <a:t>различаются мягкость\твёрдостью</a:t>
            </a:r>
          </a:p>
          <a:p>
            <a:pPr>
              <a:buNone/>
            </a:pPr>
            <a:r>
              <a:rPr lang="ru-RU" b="1" smtClean="0">
                <a:latin typeface="Georgia" pitchFamily="18" charset="0"/>
              </a:rPr>
              <a:t>	согласного </a:t>
            </a:r>
            <a:r>
              <a:rPr lang="en-US" b="1" smtClean="0">
                <a:latin typeface="Georgia" pitchFamily="18" charset="0"/>
              </a:rPr>
              <a:t>[</a:t>
            </a:r>
            <a:r>
              <a:rPr lang="ru-RU" b="1" smtClean="0">
                <a:latin typeface="Georgia" pitchFamily="18" charset="0"/>
              </a:rPr>
              <a:t>В</a:t>
            </a:r>
            <a:r>
              <a:rPr lang="en-US" b="1" smtClean="0">
                <a:latin typeface="Georgia" pitchFamily="18" charset="0"/>
              </a:rPr>
              <a:t>].</a:t>
            </a:r>
            <a:endParaRPr lang="ru-RU" b="1" dirty="0"/>
          </a:p>
        </p:txBody>
      </p:sp>
      <p:pic>
        <p:nvPicPr>
          <p:cNvPr id="7" name="Рисунок 6" descr="1449817-87a0e6c0b1aaad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643050"/>
            <a:ext cx="2124075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9520" y="4143380"/>
            <a:ext cx="857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endParaRPr lang="ru-RU" sz="6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1500174"/>
            <a:ext cx="27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,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2021</Words>
  <PresentationFormat>Экран (4:3)</PresentationFormat>
  <Paragraphs>382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Повторяем фонетику</vt:lpstr>
      <vt:lpstr>Фонетика -</vt:lpstr>
      <vt:lpstr>Слайд 3</vt:lpstr>
      <vt:lpstr> Букв или звуков больше в русском языке? Аргументируйте свой ответ.  </vt:lpstr>
      <vt:lpstr>Гласные </vt:lpstr>
      <vt:lpstr>Слайд 6</vt:lpstr>
      <vt:lpstr>1. Определите, сколько раз встречается звук[а] в следующем предложении?</vt:lpstr>
      <vt:lpstr>2. Определите, сколько раз встречается звук [ы] в следующем стихотворении?</vt:lpstr>
      <vt:lpstr>3. Сколько общих звукоа всловах ЗАВОД и ЗОВЁТ</vt:lpstr>
      <vt:lpstr>Согласные</vt:lpstr>
      <vt:lpstr>Звонкие и глухие согласные звуки</vt:lpstr>
      <vt:lpstr>Звонкие и глухие согласные</vt:lpstr>
      <vt:lpstr>Сильные и слабые позиции звуков</vt:lpstr>
      <vt:lpstr>Обозначение звонких и глухих  согласных на письме.</vt:lpstr>
      <vt:lpstr>Слайд 15</vt:lpstr>
      <vt:lpstr>1. Сколько русских слов можно составить из звуков [Г], [Р], [Т ], [У] так, чтобы каждый звук был использован, и притом только один раз?</vt:lpstr>
      <vt:lpstr>2. Найдите четвёртое лишнее слово: зодчий, редька, след, усадьба.</vt:lpstr>
      <vt:lpstr>Обозначение звонких и глухих согласных на письме.</vt:lpstr>
      <vt:lpstr>1. Какие звуки может обозначать буква С?</vt:lpstr>
      <vt:lpstr>Следующие сочетания букв имеют непроизносимый согласный</vt:lpstr>
      <vt:lpstr>Некоторые сочетания согласных имеют особенности произношения</vt:lpstr>
      <vt:lpstr>Некоторые сочетания согласных имеют особенности произношения</vt:lpstr>
      <vt:lpstr>Некоторые сочетания согласных имеют особенности произношения</vt:lpstr>
      <vt:lpstr>Укажите, сколько раз встречается звук [Т] в предложении:</vt:lpstr>
      <vt:lpstr>Укажите, сколько раз встречается звук [З] в предложении:</vt:lpstr>
      <vt:lpstr>Запишите слова, которые образуются, если прочитать в обратном порядке транскрипцию слов</vt:lpstr>
      <vt:lpstr>Запишите слова, которые образуются, если прочитать в обратном порядке транскрипцию слов</vt:lpstr>
      <vt:lpstr>Двойная роль букв Е, Ё, Ю, Я</vt:lpstr>
      <vt:lpstr>В каком из слов количество букв совпадает с количеством звуков?</vt:lpstr>
      <vt:lpstr>Догадайтесь, какие слова в транскрипции выглядят следующим образом.</vt:lpstr>
      <vt:lpstr>Слайд 31</vt:lpstr>
      <vt:lpstr>Слайд 32</vt:lpstr>
      <vt:lpstr>Слайд 33</vt:lpstr>
      <vt:lpstr>НЕПОЛНОГЛА́СИЕ-</vt:lpstr>
      <vt:lpstr>Найдите слова с неполногласными сочетаниями.</vt:lpstr>
      <vt:lpstr>Проверяем</vt:lpstr>
      <vt:lpstr>По чьей инициативе в русском языке появилась буква Ё: кн. Е. Р. Дашковой, Н. М. Карамзина или Г. Р. Державина?</vt:lpstr>
      <vt:lpstr>Назовите первое слово, напечатанное с буквой Ё. Когда это произошло и в произведении какого автора?</vt:lpstr>
      <vt:lpstr> Исчезновение ѣ из русского произношения и письма </vt:lpstr>
      <vt:lpstr> Исчезновение ѣ из русского произношения и письма </vt:lpstr>
      <vt:lpstr>Слайд 41</vt:lpstr>
      <vt:lpstr>Слайд 42</vt:lpstr>
      <vt:lpstr> Алфавит </vt:lpstr>
      <vt:lpstr>Слайд 44</vt:lpstr>
      <vt:lpstr>Произношение упразднённых букв </vt:lpstr>
      <vt:lpstr>Согласные звуки делятся на твёрдые и мягкие.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Фонетика</dc:title>
  <dc:creator>Admin</dc:creator>
  <cp:lastModifiedBy>Admin</cp:lastModifiedBy>
  <cp:revision>77</cp:revision>
  <dcterms:created xsi:type="dcterms:W3CDTF">2010-05-03T15:39:30Z</dcterms:created>
  <dcterms:modified xsi:type="dcterms:W3CDTF">2013-03-02T06:48:28Z</dcterms:modified>
</cp:coreProperties>
</file>