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5"/>
  </p:notesMasterIdLst>
  <p:sldIdLst>
    <p:sldId id="310" r:id="rId2"/>
    <p:sldId id="256" r:id="rId3"/>
    <p:sldId id="287" r:id="rId4"/>
    <p:sldId id="285" r:id="rId5"/>
    <p:sldId id="288" r:id="rId6"/>
    <p:sldId id="311" r:id="rId7"/>
    <p:sldId id="279" r:id="rId8"/>
    <p:sldId id="289" r:id="rId9"/>
    <p:sldId id="286" r:id="rId10"/>
    <p:sldId id="306" r:id="rId11"/>
    <p:sldId id="290" r:id="rId12"/>
    <p:sldId id="293" r:id="rId13"/>
    <p:sldId id="257" r:id="rId14"/>
    <p:sldId id="294" r:id="rId15"/>
    <p:sldId id="307" r:id="rId16"/>
    <p:sldId id="305" r:id="rId17"/>
    <p:sldId id="295" r:id="rId18"/>
    <p:sldId id="291" r:id="rId19"/>
    <p:sldId id="260" r:id="rId20"/>
    <p:sldId id="264" r:id="rId21"/>
    <p:sldId id="296" r:id="rId22"/>
    <p:sldId id="297" r:id="rId23"/>
    <p:sldId id="308" r:id="rId24"/>
    <p:sldId id="303" r:id="rId25"/>
    <p:sldId id="298" r:id="rId26"/>
    <p:sldId id="309" r:id="rId27"/>
    <p:sldId id="299" r:id="rId28"/>
    <p:sldId id="300" r:id="rId29"/>
    <p:sldId id="261" r:id="rId30"/>
    <p:sldId id="268" r:id="rId31"/>
    <p:sldId id="275" r:id="rId32"/>
    <p:sldId id="269" r:id="rId33"/>
    <p:sldId id="270" r:id="rId34"/>
    <p:sldId id="258" r:id="rId35"/>
    <p:sldId id="265" r:id="rId36"/>
    <p:sldId id="271" r:id="rId37"/>
    <p:sldId id="272" r:id="rId38"/>
    <p:sldId id="273" r:id="rId39"/>
    <p:sldId id="274" r:id="rId40"/>
    <p:sldId id="267" r:id="rId41"/>
    <p:sldId id="276" r:id="rId42"/>
    <p:sldId id="277" r:id="rId43"/>
    <p:sldId id="31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0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A8DD2-4A81-4A48-9319-AE2F3E6C4F57}" type="datetimeFigureOut">
              <a:rPr lang="ru-RU" smtClean="0"/>
              <a:pPr/>
              <a:t>13.08.2017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3DFAF-5456-4F4F-A456-7F892D656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8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DFAF-5456-4F4F-A456-7F892D656A2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12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DFAF-5456-4F4F-A456-7F892D656A2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9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003A8-F72B-4202-BB3F-35FAA5CB5821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A1F98-4481-4425-9C93-F0F0BC267B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74A7D-276E-4D6A-A9C1-9402ECDEE31C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B6BA0-2B1D-45E4-B10A-2CEA7600B5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6501E-AB92-4D88-8BA5-0AD446F4871F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7FB9-EB74-4593-9BBA-312CC535B7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53C69-B513-47CC-8C9B-0A3E65713A8E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2C50F-0621-4A35-81BA-2C52208E81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7FE34-19C8-45EE-84F0-897F6EF8D21A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B4EEF-2C3D-441B-9389-F259AA78D7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8194E-8828-4D03-A5A5-623CC94DE295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9BD90-7100-4A13-BDB0-083677C8F9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ADC966-ACD7-4BFD-9CC6-533E59A130F5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DD555-27F4-4286-8F5B-268A30F0B1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5F554-3C1A-4D5A-A0F0-BBFE7365A954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3DE85-7F00-419E-AAE1-514928F196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79C45-CFCB-45C6-BCBC-204AD9612620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FF4A-024E-4497-AFB4-1995E95495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D3506-2B4E-457D-99F9-02335835CC8A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71FEE-BFBB-4666-A2F1-52CF314AE6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3D814-6AF5-4383-A842-3F399E202294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69943-5CDE-4B3A-AE7A-BE259AFF3A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481775-C5D4-4FAB-9A6C-AD4F9A3BFB85}" type="datetimeFigureOut">
              <a:rPr lang="ru-RU" smtClean="0"/>
              <a:pPr>
                <a:defRPr/>
              </a:pPr>
              <a:t>13.08.2017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E84DA7-0915-42C9-ACD6-FEF00D3BAC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7"/>
            <a:ext cx="8458200" cy="2886094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Древнегреческий театр</a:t>
            </a:r>
            <a:br>
              <a:rPr lang="ru-RU" dirty="0" smtClean="0"/>
            </a:br>
            <a:r>
              <a:rPr lang="ru-RU" dirty="0" smtClean="0"/>
              <a:t>Эсхил «Прикованный Прометей»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86200"/>
            <a:ext cx="2914648" cy="17526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Малахова Нина Михайловна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учитель словесности                                                 ГБОУ гимназия №190                       Центрального района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г.Санкт - Петербург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Котурны - сандалии на толстой подошве.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43042" y="1571612"/>
            <a:ext cx="59588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40000"/>
          </a:blip>
          <a:srcRect b="645"/>
          <a:stretch>
            <a:fillRect/>
          </a:stretch>
        </p:blipFill>
        <p:spPr bwMode="auto">
          <a:xfrm>
            <a:off x="0" y="357188"/>
            <a:ext cx="4143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1"/>
            <a:ext cx="47863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Драматург выступал </a:t>
            </a:r>
          </a:p>
          <a:p>
            <a:r>
              <a:rPr lang="ru-RU" sz="2400" dirty="0" smtClean="0"/>
              <a:t>в одном лице и поэтом, и постановщиком своих трагедий, и музыкантом, и актером.                                        Потому его произведения предназначаются не для чтения, а именно для просмотра, для восприятия с театральной сцены. Несомненно, наилучшим произведением Эсхила, вобравшим в себя мастерство создателя, стала трагедия «Прикованный Прометей», созданная по мотивам известного древнего мифа.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43577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Согласно древнему мифу, Прометей — защитник людей от произвола и несправедливости богов. Чтобы спасти народ от неминуемой гибели, он похитил огонь с Олимпа, за что грозный Зевс приказал приковать его к скале. Герой был обречен богами на вечные жестокие мучения: каждый день к скале прилетал орел и выклевывал печень Прометея. Затем она снова восстанавливалась, и муки героя возобновлялись.                              Так продолжалось бесконечно долго — по различным версиям легенды, от нескольких столетий до тридцати тысяч лет, — пока Геракл не убил орла и тем самым не освободил Прометея.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7"/>
            <a:ext cx="43577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Вспомним миф о Прометее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2857500"/>
            <a:ext cx="3571875" cy="3214688"/>
          </a:xfrm>
        </p:spPr>
        <p:txBody>
          <a:bodyPr/>
          <a:lstStyle/>
          <a:p>
            <a:endParaRPr lang="ru-RU" sz="2800" b="1" dirty="0" smtClean="0">
              <a:latin typeface="Agatha-Modern"/>
            </a:endParaRP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857232"/>
            <a:ext cx="39290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трагедии «Прикованный Прометей» Эсхил раскрывает важнейшие вопросы своего времени: проблемы вины и возмездия, ответственности человека за свои поступки, противоборства добра и зла, стремление к торжеству справедливости, взаимоотношения человека и сил внешнего мира, выражающих божественную волю.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4857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трагедии  Прометей из мифологического персонажа  превращается в современного человека, ученого, врача, философа, которому люди обязаны открытиями в медицине, анатомии, биологии и других науках. Эсхил сделал своего героя изобретателем различных наук и ремесел, донесшим до людей все культурные блага, которые сделали возможным развитие человеческой цивилизации:</a:t>
            </a:r>
          </a:p>
          <a:p>
            <a:r>
              <a:rPr lang="ru-RU" dirty="0" smtClean="0"/>
              <a:t>                        …</a:t>
            </a:r>
            <a:r>
              <a:rPr lang="ru-RU" b="1" dirty="0" smtClean="0">
                <a:solidFill>
                  <a:srgbClr val="FF0000"/>
                </a:solidFill>
              </a:rPr>
              <a:t>Я их сделал, прежде неразумных,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Разумными и мыслить научил.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5992"/>
            <a:ext cx="6096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3"/>
            <a:ext cx="37862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Раньше люди смотрели и не видели, и, слыша, не слышали; в каких-то грезах сна влачили жизнь...</a:t>
            </a:r>
          </a:p>
          <a:p>
            <a:r>
              <a:rPr lang="ru-RU" sz="2400" dirty="0" smtClean="0"/>
              <a:t>И все же те</a:t>
            </a:r>
            <a:r>
              <a:rPr lang="ru-RU" sz="2400" dirty="0" smtClean="0">
                <a:solidFill>
                  <a:srgbClr val="FF0000"/>
                </a:solidFill>
              </a:rPr>
              <a:t>, кто "без мысли свершали все", </a:t>
            </a:r>
            <a:r>
              <a:rPr lang="ru-RU" sz="2400" dirty="0" smtClean="0"/>
              <a:t>привлекли внимание Прометея. Он решил помочь им. Титан принес людям небесный огонь, пробудив этим их сознание, поскольку ни одно животное не имеет и сегодня такой власти над огнем, как человек.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047" y="285728"/>
            <a:ext cx="488223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3"/>
            <a:ext cx="3500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Однако это далеко не единственный подарок, который преподнес Прометей человеческому роду .Прометей обучил людей строить дома, добывать металлы, обрабатывать землю, приручать животных. Он развил корабельное дело, астрономию и изучение природы, научил людей «науке чисел и грамоте», многим другим полезным            и важным занятиям.</a:t>
            </a:r>
          </a:p>
          <a:p>
            <a:r>
              <a:rPr lang="ru-RU" sz="2000" dirty="0" smtClean="0"/>
              <a:t>А коротко сказать…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«Все искусства – Прометеев дар».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868" y="785794"/>
            <a:ext cx="528200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357554" y="785794"/>
            <a:ext cx="5572164" cy="50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357554" y="642918"/>
            <a:ext cx="57864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того чтобы донести до людей все эти знания и умения, Прометей вынужден вступить в бой с великим Зевсом, олицетворяющим неизведанные силы природы, ревностно охраняющей свои тайны. При этом сам Зевс не появляется на сцене, а находится где-то в бесконечности. </a:t>
            </a:r>
            <a:endParaRPr lang="ru-RU" sz="2000" dirty="0"/>
          </a:p>
        </p:txBody>
      </p:sp>
      <p:pic>
        <p:nvPicPr>
          <p:cNvPr id="1026" name="Picture 2" descr="http://4.bp.blogspot.com/_I8MLGJd2Cwc/TQaySoaPMaI/AAAAAAAAABI/Qjr7f269UAs/s1600/ym7e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80520" cy="71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-76383" y="0"/>
            <a:ext cx="9490479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3571875" cy="857237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Наказание Прометея</a:t>
            </a:r>
          </a:p>
        </p:txBody>
      </p:sp>
      <p:sp>
        <p:nvSpPr>
          <p:cNvPr id="16386" name="Текст 2"/>
          <p:cNvSpPr>
            <a:spLocks noGrp="1"/>
          </p:cNvSpPr>
          <p:nvPr>
            <p:ph type="body" sz="half" idx="2"/>
          </p:nvPr>
        </p:nvSpPr>
        <p:spPr>
          <a:xfrm>
            <a:off x="-785850" y="214290"/>
            <a:ext cx="11072890" cy="1500197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37861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Каждый день прилетает к скале орел и выклевывает печень у отважного героя. Но никакие страдания не в силах заставить гордого Прометея, борца за справедливость и гуманизм, покориться жестокому тирану. Ничто не заставит его отступиться от людей.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Знай хорошо, что я б не променял Своих скорбей на рабское служенье,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Мне лучше быть прикованным к скале,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Чем верным быть прислужником Зевса, — заявляет он.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prome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23491" b="23491"/>
          <a:stretch>
            <a:fillRect/>
          </a:stretch>
        </p:blipFill>
        <p:spPr>
          <a:xfrm>
            <a:off x="3707904" y="571480"/>
            <a:ext cx="5077313" cy="58880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8610600" cy="1214422"/>
          </a:xfrm>
        </p:spPr>
        <p:txBody>
          <a:bodyPr>
            <a:noAutofit/>
          </a:bodyPr>
          <a:lstStyle/>
          <a:p>
            <a:pPr marL="742950" indent="-742950" algn="ctr" fontAlgn="auto">
              <a:spcAft>
                <a:spcPts val="0"/>
              </a:spcAft>
              <a:defRPr/>
            </a:pPr>
            <a:r>
              <a:rPr lang="ru-RU" sz="3600" dirty="0" smtClean="0">
                <a:latin typeface="Agatha-Modern" pitchFamily="34" charset="0"/>
              </a:rPr>
              <a:t>Приветствуем Вас в мире «АНТИЧНОСТИ</a:t>
            </a:r>
            <a:r>
              <a:rPr lang="ru-RU" sz="4000" dirty="0" smtClean="0">
                <a:latin typeface="Agatha-Modern" pitchFamily="34" charset="0"/>
              </a:rPr>
              <a:t>»</a:t>
            </a:r>
            <a:endParaRPr lang="ru-RU" sz="4000" dirty="0">
              <a:latin typeface="Agatha-Modern" pitchFamily="34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endParaRPr lang="ru-RU" dirty="0" smtClean="0"/>
          </a:p>
        </p:txBody>
      </p:sp>
      <p:pic>
        <p:nvPicPr>
          <p:cNvPr id="13315" name="Picture 2" descr="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1"/>
            <a:ext cx="585791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166843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Устоит ли Прометей перед натиском грозных сил, сможет ли сохранить тайну, — в ответе на этот вопрос заключен основной смысл трагедии Эсхила. Зевс подвергает героя нечеловеческим мукам, но Прометей твердо верит в торжество справедливости: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Я знаю, что Зевс суров, что ему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Справедливостью служит его произвол.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Но настанет час: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Он смягчится, разбитый ударом судьбы…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3774"/>
          <a:stretch>
            <a:fillRect/>
          </a:stretch>
        </p:blipFill>
        <p:spPr bwMode="auto">
          <a:xfrm>
            <a:off x="0" y="0"/>
            <a:ext cx="9144000" cy="72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36433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Драматичность действия подчеркивается также введением новой роли хора. Эсхил нарушает сложившиеся традиции, отводя хору лишь роль свидетеля происходящего, а не непосредственного участника событий. Такое новшество позволило автору уже во время представления как бы давать эмоциональную оценку происходящего. С помощью хора, сочувствующего Прометею и осуждающего действия Зевса, драматург подчеркнул четкое разделение добра и зла в своей трагедии.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57620" y="500043"/>
            <a:ext cx="52863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5"/>
            <a:ext cx="4000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Противоборство светлых  и темных сил отражено и в контрастных эмоциональных диалогах гордого, смелого Прометея с трусливыми Океанидами или с лицемерным «прислужником богов» Гермесом.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5357818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37772" b="6689"/>
          <a:stretch>
            <a:fillRect/>
          </a:stretch>
        </p:blipFill>
        <p:spPr bwMode="auto">
          <a:xfrm>
            <a:off x="3786182" y="928670"/>
            <a:ext cx="5357818" cy="540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6329378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Гордый и смелый Прометей не собирается раскаиваться и просить прощенья, поэтому прямо отвечает Океанидам спрашивающим, за что Зевс осудил его на страдания: </a:t>
            </a:r>
            <a:r>
              <a:rPr lang="ru-RU" sz="2800" dirty="0" smtClean="0">
                <a:solidFill>
                  <a:srgbClr val="FF0000"/>
                </a:solidFill>
              </a:rPr>
              <a:t>«За милосердие к людям, ибо сам он немилосерден»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214546" y="2500306"/>
            <a:ext cx="362903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5024462" cy="48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… скитаюсь 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Из края в край. Жжет овод. Гонит божья плеть.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413338"/>
            <a:ext cx="37861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Есть город на краю земли египетской</a:t>
            </a:r>
          </a:p>
          <a:p>
            <a:r>
              <a:rPr lang="ru-RU" sz="2000" dirty="0" smtClean="0"/>
              <a:t>                   </a:t>
            </a:r>
            <a:r>
              <a:rPr lang="ru-RU" sz="2000" dirty="0" err="1" smtClean="0"/>
              <a:t>Каноб</a:t>
            </a:r>
            <a:r>
              <a:rPr lang="ru-RU" sz="2000" dirty="0" smtClean="0"/>
              <a:t>, в наносах Нила, в устьях илистых.</a:t>
            </a:r>
          </a:p>
          <a:p>
            <a:r>
              <a:rPr lang="ru-RU" sz="2000" dirty="0" smtClean="0"/>
              <a:t>                   Там ясный разум снова Зевс вернет тебе</a:t>
            </a:r>
          </a:p>
          <a:p>
            <a:r>
              <a:rPr lang="ru-RU" sz="2000" dirty="0" smtClean="0"/>
              <a:t>                   И, ласковой рукой коснувшись, сына даст.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20840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Напряженность конфликта усиливается появлением тайны, которую хранит Прометей и которую всеми доступными ему методами старается выведать у него Зевс. Тайна эта заключается в том, что у богини Фетиды должен появиться сын от Зевса, который ознаменует собой конец правления жестокого царя.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…Жена сведет его с престола…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Родив дитя сильнее, чем отец.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images.myshared.ru/17/1152188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8965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66843"/>
            <a:ext cx="4572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Устоит ли Прометей перед натиском грозных сил, сможет ли сохранить тайну, — в ответе на этот вопрос заключен основной смысл трагедии Эсхила. Зевс подвергает героя нечеловеческим мукам, но Прометей твердо верит в торжество справедливости: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Я знаю, что Зевс суров, что ему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Справедливостью служит его произвол.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Но настанет час: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Он смягчится, разбитый ударом судьбы…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3857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зрители напряженно ждут развязки конфликта до последнего момента, когда скала с прикованным Прометеем проваливается в бездну, под грохот грома и сверкание молний.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929058" y="1071546"/>
            <a:ext cx="52149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7"/>
            <a:ext cx="47149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Трагедия «Прикованный Прометей» является первой в трилогии. После нее Эсхил написал продолжение: «Прометей раскованный» и «Прометей - </a:t>
            </a:r>
            <a:r>
              <a:rPr lang="ru-RU" sz="2000" dirty="0" err="1" smtClean="0"/>
              <a:t>огненосец</a:t>
            </a:r>
            <a:r>
              <a:rPr lang="ru-RU" sz="2000" dirty="0" smtClean="0"/>
              <a:t>», от которых сохранились, к сожалению, лишь отдельные фрагменты. Но даже из того немногого, что дошло до наших времен, можно сделать вывод об уникальном таланте драматурга, о неповторимом художественном своеобразии его произведений. Автор проводит своего героя пустынями </a:t>
            </a:r>
            <a:r>
              <a:rPr lang="ru-RU" sz="2000" dirty="0" err="1" smtClean="0"/>
              <a:t>Скифии</a:t>
            </a:r>
            <a:r>
              <a:rPr lang="ru-RU" sz="2000" dirty="0" smtClean="0"/>
              <a:t> , горными грядами Кавказа.</a:t>
            </a:r>
          </a:p>
          <a:p>
            <a:r>
              <a:rPr lang="ru-RU" sz="2000" dirty="0" smtClean="0"/>
              <a:t> И все время Прометей гордо несет свою тайну, не покоряясь ни перед какими угрозами и испытаниями.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000628" y="357166"/>
            <a:ext cx="3781678" cy="595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7415213" cy="62388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dirty="0" smtClean="0">
                <a:latin typeface="Agatha-Modern" pitchFamily="34" charset="0"/>
              </a:rPr>
              <a:t>.</a:t>
            </a:r>
            <a:r>
              <a:rPr lang="ru-RU" sz="9600" b="1" dirty="0" smtClean="0">
                <a:latin typeface="Agatha-Modern" pitchFamily="34" charset="0"/>
              </a:rPr>
              <a:t>Восполнить пробелы в ответе на вопрос:  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 «Что люди научились делать при помощи Прометея и искорки Священного огня, принесенной им».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1.Люди научились бороться с природой.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2.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3.Делать домашние вещи, оружие и украшения.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4.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5.Люди стали строить корабли, окрыленные парусами, чтобы плавать по рекам и морям.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6.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7.Свет священного огня …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8.Люди научились варить целебный сок растений, который …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9.Люди избавились …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10.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9600" b="1" dirty="0" smtClean="0">
                <a:latin typeface="Agatha-Modern" pitchFamily="34" charset="0"/>
              </a:rPr>
              <a:t>11.Люди становились сильнее, разумнее и искуснее во всяком труде.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63" y="6350"/>
            <a:ext cx="8643937" cy="657225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dirty="0" smtClean="0">
                <a:latin typeface="Agatha-Modern" pitchFamily="34" charset="0"/>
              </a:rPr>
              <a:t>Найдите правильный ответ.</a:t>
            </a:r>
            <a:r>
              <a:rPr lang="ru-RU" dirty="0" smtClean="0">
                <a:latin typeface="Agatha-Modern" pitchFamily="34" charset="0"/>
              </a:rPr>
              <a:t/>
            </a:r>
            <a:br>
              <a:rPr lang="ru-RU" dirty="0" smtClean="0">
                <a:latin typeface="Agatha-Modern" pitchFamily="34" charset="0"/>
              </a:rPr>
            </a:br>
            <a:r>
              <a:rPr lang="ru-RU" dirty="0" smtClean="0">
                <a:latin typeface="Agatha-Modern" pitchFamily="34" charset="0"/>
              </a:rPr>
              <a:t>Прометей – сын: </a:t>
            </a:r>
            <a:br>
              <a:rPr lang="ru-RU" dirty="0" smtClean="0">
                <a:latin typeface="Agatha-Modern" pitchFamily="34" charset="0"/>
              </a:rPr>
            </a:br>
            <a:r>
              <a:rPr lang="ru-RU" dirty="0" smtClean="0">
                <a:latin typeface="Agatha-Modern" pitchFamily="34" charset="0"/>
              </a:rPr>
              <a:t>А) богини любви;</a:t>
            </a:r>
            <a:br>
              <a:rPr lang="ru-RU" dirty="0" smtClean="0">
                <a:latin typeface="Agatha-Modern" pitchFamily="34" charset="0"/>
              </a:rPr>
            </a:br>
            <a:r>
              <a:rPr lang="ru-RU" dirty="0" smtClean="0">
                <a:latin typeface="Agatha-Modern" pitchFamily="34" charset="0"/>
              </a:rPr>
              <a:t>Б) богини войны;                                                  В) богини справедливости</a:t>
            </a:r>
            <a:r>
              <a:rPr lang="ru-RU" sz="6000" dirty="0" smtClean="0">
                <a:latin typeface="Agatha-Modern" pitchFamily="34" charset="0"/>
              </a:rPr>
              <a:t>.</a:t>
            </a:r>
            <a:br>
              <a:rPr lang="ru-RU" sz="6000" dirty="0" smtClean="0">
                <a:latin typeface="Agatha-Modern" pitchFamily="34" charset="0"/>
              </a:rPr>
            </a:br>
            <a:endParaRPr lang="ru-RU" sz="6000" dirty="0">
              <a:latin typeface="Agatha-Modern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652963"/>
            <a:ext cx="46038" cy="7048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  <a:buNone/>
            </a:pPr>
            <a:endParaRPr lang="ru-RU" sz="1800" dirty="0" smtClean="0"/>
          </a:p>
          <a:p>
            <a:pPr marR="0">
              <a:lnSpc>
                <a:spcPct val="80000"/>
              </a:lnSpc>
            </a:pPr>
            <a:endParaRPr lang="ru-RU" sz="1800" dirty="0" smtClean="0"/>
          </a:p>
          <a:p>
            <a:pPr marR="0">
              <a:lnSpc>
                <a:spcPct val="80000"/>
              </a:lnSpc>
            </a:pPr>
            <a:endParaRPr lang="ru-RU" sz="1800" dirty="0" smtClean="0"/>
          </a:p>
          <a:p>
            <a:pPr marR="0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Текст 2"/>
          <p:cNvSpPr>
            <a:spLocks noGrp="1"/>
          </p:cNvSpPr>
          <p:nvPr>
            <p:ph type="body" idx="4294967295"/>
          </p:nvPr>
        </p:nvSpPr>
        <p:spPr>
          <a:xfrm>
            <a:off x="0" y="620713"/>
            <a:ext cx="7772400" cy="5832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Agatha-Modern"/>
              </a:rPr>
              <a:t> Имя «Прометей» означает: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А) «</a:t>
            </a:r>
            <a:r>
              <a:rPr lang="ru-RU" sz="6000" dirty="0" err="1" smtClean="0">
                <a:latin typeface="Agatha-Modern"/>
              </a:rPr>
              <a:t>всеслышащий</a:t>
            </a:r>
            <a:r>
              <a:rPr lang="ru-RU" sz="6000" dirty="0" smtClean="0">
                <a:latin typeface="Agatha-Modern"/>
              </a:rPr>
              <a:t>»; 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Б) «всевидящий»;  </a:t>
            </a:r>
          </a:p>
          <a:p>
            <a:pPr>
              <a:buNone/>
            </a:pPr>
            <a:r>
              <a:rPr lang="ru-RU" sz="6000" dirty="0">
                <a:latin typeface="Agatha-Modern"/>
              </a:rPr>
              <a:t> </a:t>
            </a:r>
            <a:r>
              <a:rPr lang="ru-RU" sz="6000" dirty="0" smtClean="0">
                <a:latin typeface="Agatha-Modern"/>
              </a:rPr>
              <a:t>В) «предвидящий».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021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>
                <a:latin typeface="Agatha-Modern"/>
              </a:rPr>
              <a:t>  Что бог-кузнец ковал, когда пришел Прометей?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 А) золотые статуи;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 Б) огненные стрелы;   </a:t>
            </a:r>
          </a:p>
          <a:p>
            <a:pPr>
              <a:buNone/>
            </a:pPr>
            <a:r>
              <a:rPr lang="ru-RU" sz="6000" dirty="0">
                <a:latin typeface="Agatha-Modern"/>
              </a:rPr>
              <a:t> </a:t>
            </a:r>
            <a:r>
              <a:rPr lang="ru-RU" sz="6000" dirty="0" smtClean="0">
                <a:latin typeface="Agatha-Modern"/>
              </a:rPr>
              <a:t> В) огненное копье.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2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613775" cy="5759450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latin typeface="Agatha-Modern"/>
              </a:rPr>
              <a:t>Священную искорку Прометей спрятал: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А) в кармане;  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Б) в пустой тростинке; 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В) </a:t>
            </a:r>
            <a:r>
              <a:rPr lang="ru-RU" sz="6000" dirty="0" err="1" smtClean="0">
                <a:latin typeface="Agatha-Modern"/>
              </a:rPr>
              <a:t>в</a:t>
            </a:r>
            <a:r>
              <a:rPr lang="ru-RU" sz="6000" dirty="0" smtClean="0">
                <a:latin typeface="Agatha-Modern"/>
              </a:rPr>
              <a:t> цветке.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9144000" cy="5022850"/>
          </a:xfrm>
        </p:spPr>
        <p:txBody>
          <a:bodyPr>
            <a:normAutofit/>
          </a:bodyPr>
          <a:lstStyle/>
          <a:p>
            <a:pPr marL="1143000" indent="-1143000">
              <a:lnSpc>
                <a:spcPct val="80000"/>
              </a:lnSpc>
              <a:buNone/>
            </a:pPr>
            <a:endParaRPr lang="ru-RU" sz="4800" dirty="0" smtClean="0">
              <a:latin typeface="Agatha-Modern"/>
            </a:endParaRPr>
          </a:p>
          <a:p>
            <a:pPr marL="1143000" indent="-1143000">
              <a:lnSpc>
                <a:spcPct val="80000"/>
              </a:lnSpc>
              <a:buNone/>
            </a:pPr>
            <a:r>
              <a:rPr lang="ru-RU" sz="4800" dirty="0" smtClean="0">
                <a:latin typeface="Agatha-Modern"/>
              </a:rPr>
              <a:t>                                                           КТО  наказал Прометея?                                                  За что и как он был наказан?</a:t>
            </a:r>
            <a:br>
              <a:rPr lang="ru-RU" sz="4800" dirty="0" smtClean="0">
                <a:latin typeface="Agatha-Modern"/>
              </a:rPr>
            </a:br>
            <a:endParaRPr lang="ru-RU" sz="4800" dirty="0" smtClean="0">
              <a:latin typeface="Agatha-Modern"/>
            </a:endParaRPr>
          </a:p>
          <a:p>
            <a:pPr>
              <a:lnSpc>
                <a:spcPct val="80000"/>
              </a:lnSpc>
            </a:pPr>
            <a:endParaRPr lang="ru-RU" sz="1400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idx="4294967295"/>
          </p:nvPr>
        </p:nvSpPr>
        <p:spPr>
          <a:xfrm>
            <a:off x="1000099" y="2857500"/>
            <a:ext cx="7715305" cy="150018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5400" dirty="0" smtClean="0">
                <a:latin typeface="Agatha-Modern" pitchFamily="34" charset="0"/>
              </a:rPr>
              <a:t>ЗЕВС </a:t>
            </a:r>
            <a:r>
              <a:rPr lang="ru-RU" sz="5400" dirty="0" smtClean="0">
                <a:latin typeface="Agatha-Modern"/>
              </a:rPr>
              <a:t>наказал Прометея за кражу Священного огня и передачу его людям.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2"/>
          <p:cNvSpPr>
            <a:spLocks noGrp="1"/>
          </p:cNvSpPr>
          <p:nvPr>
            <p:ph type="body" idx="4294967295"/>
          </p:nvPr>
        </p:nvSpPr>
        <p:spPr>
          <a:xfrm>
            <a:off x="214313" y="476250"/>
            <a:ext cx="8929687" cy="5976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Agatha-Modern"/>
              </a:rPr>
              <a:t>Приковать Прометея к скале Зевс велел: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 А) Силе и Власти        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 Б) Гефесту</a:t>
            </a:r>
          </a:p>
          <a:p>
            <a:pPr>
              <a:buNone/>
            </a:pPr>
            <a:r>
              <a:rPr lang="ru-RU" sz="6000" dirty="0">
                <a:latin typeface="Agatha-Modern"/>
              </a:rPr>
              <a:t> </a:t>
            </a:r>
            <a:r>
              <a:rPr lang="ru-RU" sz="6000" dirty="0" smtClean="0">
                <a:latin typeface="Agatha-Modern"/>
              </a:rPr>
              <a:t> В) Гере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2875" y="476250"/>
            <a:ext cx="9001125" cy="6121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>
                <a:latin typeface="Agatha-Modern" pitchFamily="34" charset="0"/>
              </a:rPr>
              <a:t>                                 Грудь Прометея пробили: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>
                <a:latin typeface="Agatha-Modern" pitchFamily="34" charset="0"/>
              </a:rPr>
              <a:t>А) золотым клином;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>
                <a:latin typeface="Agatha-Modern" pitchFamily="34" charset="0"/>
              </a:rPr>
              <a:t>Б) серебряным клином;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>
                <a:latin typeface="Agatha-Modern" pitchFamily="34" charset="0"/>
              </a:rPr>
              <a:t>В) алмазным клином.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9144000" cy="61214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500" dirty="0" smtClean="0">
                <a:latin typeface="Agatha-Modern" pitchFamily="34" charset="0"/>
              </a:rPr>
              <a:t>К каменной громаде Прометей был прикован: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500" dirty="0" smtClean="0">
                <a:latin typeface="Agatha-Modern" pitchFamily="34" charset="0"/>
              </a:rPr>
              <a:t> А)неразрывной цепью;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500" dirty="0" smtClean="0">
                <a:latin typeface="Agatha-Modern" pitchFamily="34" charset="0"/>
              </a:rPr>
              <a:t> </a:t>
            </a:r>
            <a:r>
              <a:rPr lang="ru-RU" sz="6500" smtClean="0">
                <a:latin typeface="Agatha-Modern" pitchFamily="34" charset="0"/>
              </a:rPr>
              <a:t>Б)железными оковами;</a:t>
            </a:r>
            <a:endParaRPr lang="ru-RU" sz="6500" dirty="0" smtClean="0">
              <a:latin typeface="Agatha-Modern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500" dirty="0" smtClean="0">
                <a:latin typeface="Agatha-Modern" pitchFamily="34" charset="0"/>
              </a:rPr>
              <a:t> В) веревкой.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2"/>
          <p:cNvSpPr>
            <a:spLocks noGrp="1"/>
          </p:cNvSpPr>
          <p:nvPr>
            <p:ph type="body" idx="4294967295"/>
          </p:nvPr>
        </p:nvSpPr>
        <p:spPr>
          <a:xfrm>
            <a:off x="0" y="620713"/>
            <a:ext cx="7772400" cy="5832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Agatha-Modern"/>
              </a:rPr>
              <a:t>Орел разрывал тело титана и клевал его:</a:t>
            </a:r>
          </a:p>
          <a:p>
            <a:pPr>
              <a:buNone/>
            </a:pPr>
            <a:r>
              <a:rPr lang="ru-RU" sz="6000" dirty="0">
                <a:latin typeface="Agatha-Modern"/>
              </a:rPr>
              <a:t> </a:t>
            </a:r>
            <a:r>
              <a:rPr lang="ru-RU" sz="6000" dirty="0" smtClean="0">
                <a:latin typeface="Agatha-Modern"/>
              </a:rPr>
              <a:t>А) желудок;  </a:t>
            </a:r>
          </a:p>
          <a:p>
            <a:pPr>
              <a:buNone/>
            </a:pPr>
            <a:r>
              <a:rPr lang="ru-RU" sz="6000" dirty="0">
                <a:latin typeface="Agatha-Modern"/>
              </a:rPr>
              <a:t> </a:t>
            </a:r>
            <a:r>
              <a:rPr lang="ru-RU" sz="6000" dirty="0" smtClean="0">
                <a:latin typeface="Agatha-Modern"/>
              </a:rPr>
              <a:t>Б) печень;      </a:t>
            </a:r>
          </a:p>
          <a:p>
            <a:pPr>
              <a:buNone/>
            </a:pPr>
            <a:r>
              <a:rPr lang="ru-RU" sz="6000" dirty="0">
                <a:latin typeface="Agatha-Modern"/>
              </a:rPr>
              <a:t> </a:t>
            </a:r>
            <a:r>
              <a:rPr lang="ru-RU" sz="6000" dirty="0" smtClean="0">
                <a:latin typeface="Agatha-Modern"/>
              </a:rPr>
              <a:t>В) почки.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85794"/>
            <a:ext cx="7772400" cy="498318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Кто был освободителем Прометея?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3333"/>
          <a:stretch>
            <a:fillRect/>
          </a:stretch>
        </p:blipFill>
        <p:spPr bwMode="auto">
          <a:xfrm>
            <a:off x="0" y="785794"/>
            <a:ext cx="9144000" cy="60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2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7772400" cy="5975350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latin typeface="Agatha-Modern"/>
              </a:rPr>
              <a:t> Геракл убил орла: </a:t>
            </a:r>
          </a:p>
          <a:p>
            <a:pPr>
              <a:buNone/>
            </a:pPr>
            <a:r>
              <a:rPr lang="ru-RU" sz="6600" dirty="0" smtClean="0">
                <a:latin typeface="Agatha-Modern"/>
              </a:rPr>
              <a:t> А) мечом;   </a:t>
            </a:r>
          </a:p>
          <a:p>
            <a:pPr>
              <a:buNone/>
            </a:pPr>
            <a:r>
              <a:rPr lang="ru-RU" sz="6600" dirty="0" smtClean="0">
                <a:latin typeface="Agatha-Modern"/>
              </a:rPr>
              <a:t> Б) стрелой;  </a:t>
            </a:r>
          </a:p>
          <a:p>
            <a:pPr>
              <a:buNone/>
            </a:pPr>
            <a:r>
              <a:rPr lang="ru-RU" sz="6600" dirty="0" smtClean="0">
                <a:latin typeface="Agatha-Modern"/>
              </a:rPr>
              <a:t> В) руками.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2"/>
          <p:cNvSpPr>
            <a:spLocks noGrp="1"/>
          </p:cNvSpPr>
          <p:nvPr>
            <p:ph type="body" idx="4294967295"/>
          </p:nvPr>
        </p:nvSpPr>
        <p:spPr>
          <a:xfrm>
            <a:off x="0" y="404813"/>
            <a:ext cx="7772400" cy="6119812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latin typeface="Agatha-Modern"/>
              </a:rPr>
              <a:t>  Зевс велел носить Прометею: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А) кольцо; 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Б) цепочку;  </a:t>
            </a:r>
          </a:p>
          <a:p>
            <a:pPr>
              <a:buNone/>
            </a:pPr>
            <a:r>
              <a:rPr lang="ru-RU" sz="6000" dirty="0" smtClean="0">
                <a:latin typeface="Agatha-Modern"/>
              </a:rPr>
              <a:t> В) корону.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256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Трагедия была неотъемлемой частью религиозных общегородских празднеств, и люди обязаны были присутствовать в театре, отложив все прочие дела и запасшись едой.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5720" y="2006744"/>
            <a:ext cx="8490446" cy="39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Из представленных понятий и терминов:</a:t>
            </a:r>
          </a:p>
          <a:p>
            <a:pPr>
              <a:buNone/>
            </a:pPr>
            <a:r>
              <a:rPr lang="ru-RU" sz="3600" dirty="0" smtClean="0"/>
              <a:t>             ТЕАТР АКТЕР КАТАРСИС</a:t>
            </a:r>
          </a:p>
          <a:p>
            <a:pPr>
              <a:buNone/>
            </a:pPr>
            <a:r>
              <a:rPr lang="ru-RU" sz="3600" dirty="0" smtClean="0"/>
              <a:t>             ТРАГЕДИЯ КОРИФЕЙ СХЕНА</a:t>
            </a:r>
          </a:p>
          <a:p>
            <a:pPr>
              <a:buNone/>
            </a:pPr>
            <a:r>
              <a:rPr lang="ru-RU" sz="3600" dirty="0" smtClean="0"/>
              <a:t>             КОМЕДИЯ ДРАМАТУРГИЯ ЖЕСТЫ</a:t>
            </a:r>
          </a:p>
          <a:p>
            <a:pPr>
              <a:buNone/>
            </a:pPr>
            <a:r>
              <a:rPr lang="ru-RU" sz="3600" dirty="0" smtClean="0"/>
              <a:t>             ТЕАТРОН ДРАМАТУРГ МИМИКА</a:t>
            </a:r>
          </a:p>
          <a:p>
            <a:pPr>
              <a:buNone/>
            </a:pPr>
            <a:r>
              <a:rPr lang="ru-RU" sz="3600" dirty="0" smtClean="0"/>
              <a:t>              СЦЕНА ХОР РЕЧЬ</a:t>
            </a:r>
          </a:p>
          <a:p>
            <a:pPr>
              <a:buNone/>
            </a:pPr>
            <a:r>
              <a:rPr lang="ru-RU" sz="3600" dirty="0" smtClean="0"/>
              <a:t>               КОТУРНЫ ОРХЕСТРА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необходимо выбрать слова, соответствующие заданиям по группам.</a:t>
            </a:r>
          </a:p>
          <a:p>
            <a:pPr>
              <a:buNone/>
            </a:pPr>
            <a:r>
              <a:rPr lang="ru-RU" sz="2000" dirty="0" smtClean="0"/>
              <a:t> 1-я группа – выбрать понятия, сохранившиеся в современном театре;</a:t>
            </a:r>
          </a:p>
          <a:p>
            <a:pPr>
              <a:buNone/>
            </a:pPr>
            <a:r>
              <a:rPr lang="ru-RU" sz="2000" dirty="0" smtClean="0"/>
              <a:t> 2-я группа – выбрать слова, имеющие отношение к драматургии;</a:t>
            </a:r>
          </a:p>
          <a:p>
            <a:pPr>
              <a:buNone/>
            </a:pPr>
            <a:r>
              <a:rPr lang="ru-RU" sz="2000" dirty="0" smtClean="0"/>
              <a:t> 3-я группа – выбрать слова, имеющие отношение к устройству театра;</a:t>
            </a:r>
          </a:p>
          <a:p>
            <a:pPr>
              <a:buNone/>
            </a:pPr>
            <a:r>
              <a:rPr lang="ru-RU" sz="2000" dirty="0" smtClean="0"/>
              <a:t> 4-я группа – выбрать слова, имеющие отношение к игре актеров.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935163"/>
            <a:ext cx="3614734" cy="438943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285728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9001156" cy="646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«Мои трагедии — это лишь крошки с роскошного банкетного стола Гомера», — скромно говорил драматург.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57625" y="214313"/>
            <a:ext cx="5286375" cy="66436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400" dirty="0" smtClean="0"/>
              <a:t>  По сообщению Аристотеля, Эсхил ввел в трагедию второго актера. Это значит, что трагедия до Эсхила вначале просто была хоровым произведением, где единственный актер играл роль простого собеседника с хором. Участие второго актера расширяло диалог и давало возможность вводить гораздо большее число действующих лиц. </a:t>
            </a: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842716" cy="52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64305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1357298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Эсхилу также приписывается введение роскошных  костюмов для актеров, масок, </a:t>
            </a:r>
            <a:r>
              <a:rPr lang="ru-RU" sz="2400" dirty="0" smtClean="0">
                <a:solidFill>
                  <a:srgbClr val="FF0000"/>
                </a:solidFill>
              </a:rPr>
              <a:t>котурнов</a:t>
            </a:r>
            <a:r>
              <a:rPr lang="ru-RU" sz="2400" dirty="0" smtClean="0"/>
              <a:t> и разнообразной сценической обстановки, а также танцев, для которых он сам сочинял разнообразные фигуры.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1191</TotalTime>
  <Words>1593</Words>
  <Application>Microsoft Office PowerPoint</Application>
  <PresentationFormat>Экран (4:3)</PresentationFormat>
  <Paragraphs>132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Agatha-Modern</vt:lpstr>
      <vt:lpstr>Arial</vt:lpstr>
      <vt:lpstr>Calibri</vt:lpstr>
      <vt:lpstr>Wingdings 2</vt:lpstr>
      <vt:lpstr>Тема Office</vt:lpstr>
      <vt:lpstr>Древнегреческий театр Эсхил «Прикованный Прометей»</vt:lpstr>
      <vt:lpstr>Приветствуем Вас в мире «АНТИЧНОСТИ»</vt:lpstr>
      <vt:lpstr>ТЕАТР</vt:lpstr>
      <vt:lpstr>Презентация PowerPoint</vt:lpstr>
      <vt:lpstr>Трагедия была неотъемлемой частью религиозных общегородских празднеств, и люди обязаны были присутствовать в театре, отложив все прочие дела и запасшись едой.</vt:lpstr>
      <vt:lpstr>Презентация PowerPoint</vt:lpstr>
      <vt:lpstr>Презентация PowerPoint</vt:lpstr>
      <vt:lpstr>Презентация PowerPoint</vt:lpstr>
      <vt:lpstr>Презентация PowerPoint</vt:lpstr>
      <vt:lpstr>Котурны - сандалии на толстой подошве.</vt:lpstr>
      <vt:lpstr>Презентация PowerPoint</vt:lpstr>
      <vt:lpstr>Вспомним миф о Прометее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Наказание Прометея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правильный ответ. Прометей – сын:  А) богини любви; Б) богини войны;                                                  В) богини справедливости.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был освободителем Прометея?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Вас в мире «АНТИЧНОСТИ»</dc:title>
  <dc:creator>Grey Wolf</dc:creator>
  <cp:lastModifiedBy>МОСТ</cp:lastModifiedBy>
  <cp:revision>188</cp:revision>
  <dcterms:created xsi:type="dcterms:W3CDTF">2011-12-01T13:37:07Z</dcterms:created>
  <dcterms:modified xsi:type="dcterms:W3CDTF">2017-08-13T15:42:03Z</dcterms:modified>
</cp:coreProperties>
</file>