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3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2" d="100"/>
          <a:sy n="92" d="100"/>
        </p:scale>
        <p:origin x="-94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C71EC6-210F-42DE-9C53-41977AD35B3D}" type="datetimeFigureOut">
              <a:rPr lang="ru-RU" smtClean="0"/>
              <a:t>11.04.2017</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19B0651-EE4F-4900-A07F-96A6BFA9D0F0}"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11.04.2017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11.04.2017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11.04.2017</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Ефанова С.В</a:t>
            </a:r>
            <a:br>
              <a:rPr lang="ru-RU" dirty="0" smtClean="0"/>
            </a:br>
            <a:r>
              <a:rPr lang="ru-RU" dirty="0" smtClean="0"/>
              <a:t>МБОУ СОШ №45</a:t>
            </a:r>
            <a:endParaRPr lang="ru-RU" dirty="0"/>
          </a:p>
        </p:txBody>
      </p:sp>
      <p:sp>
        <p:nvSpPr>
          <p:cNvPr id="3" name="Подзаголовок 2"/>
          <p:cNvSpPr>
            <a:spLocks noGrp="1"/>
          </p:cNvSpPr>
          <p:nvPr>
            <p:ph type="subTitle" idx="1"/>
          </p:nvPr>
        </p:nvSpPr>
        <p:spPr/>
        <p:txBody>
          <a:bodyPr/>
          <a:lstStyle/>
          <a:p>
            <a:r>
              <a:rPr lang="ru-RU" dirty="0" smtClean="0"/>
              <a:t>Сочинение 15.3</a:t>
            </a:r>
            <a:endParaRPr lang="ru-RU" dirty="0"/>
          </a:p>
        </p:txBody>
      </p:sp>
    </p:spTree>
    <p:extLst>
      <p:ext uri="{BB962C8B-B14F-4D97-AF65-F5344CB8AC3E}">
        <p14:creationId xmlns:p14="http://schemas.microsoft.com/office/powerpoint/2010/main" val="1594987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548680"/>
            <a:ext cx="9143999" cy="6309319"/>
          </a:xfrm>
        </p:spPr>
        <p:txBody>
          <a:bodyPr/>
          <a:lstStyle/>
          <a:p>
            <a:r>
              <a:rPr lang="ru-RU" sz="2000" b="1" u="sng" dirty="0" smtClean="0">
                <a:solidFill>
                  <a:schemeClr val="tx1"/>
                </a:solidFill>
              </a:rPr>
              <a:t>1) Вступление</a:t>
            </a:r>
          </a:p>
          <a:p>
            <a:r>
              <a:rPr lang="ru-RU" sz="1600" b="1" dirty="0" smtClean="0">
                <a:solidFill>
                  <a:srgbClr val="0070C0"/>
                </a:solidFill>
              </a:rPr>
              <a:t>Я считаю, что автор(ФИО) поднимает проблему, важную для каждого из нас. Стоит отметить, она существует очень давно, но актуальна и в наши дни. И меня, жителя современного общества, этот вопрос не может не волновать.</a:t>
            </a:r>
          </a:p>
          <a:p>
            <a:r>
              <a:rPr lang="ru-RU" sz="2000" b="1" u="sng" dirty="0" smtClean="0">
                <a:solidFill>
                  <a:schemeClr val="tx1"/>
                </a:solidFill>
              </a:rPr>
              <a:t>2) Определение</a:t>
            </a:r>
          </a:p>
          <a:p>
            <a:r>
              <a:rPr lang="ru-RU" sz="1600" b="1" dirty="0" smtClean="0">
                <a:solidFill>
                  <a:srgbClr val="0070C0"/>
                </a:solidFill>
              </a:rPr>
              <a:t>Что такое «термин»? Я считаю, что это качество человека\чувство\явление…(пишем комментарий):</a:t>
            </a:r>
          </a:p>
          <a:p>
            <a:r>
              <a:rPr lang="ru-RU" sz="1400" b="1" dirty="0" smtClean="0">
                <a:solidFill>
                  <a:srgbClr val="0070C0"/>
                </a:solidFill>
              </a:rPr>
              <a:t>-Что мне еще известно об этом слове\явлении\свойстве\черте его характера?</a:t>
            </a:r>
          </a:p>
          <a:p>
            <a:r>
              <a:rPr lang="ru-RU" sz="1400" b="1" dirty="0" smtClean="0">
                <a:solidFill>
                  <a:srgbClr val="0070C0"/>
                </a:solidFill>
              </a:rPr>
              <a:t>-Какой дополнительной информацией я могу расширить данное мной определение?</a:t>
            </a:r>
          </a:p>
          <a:p>
            <a:r>
              <a:rPr lang="ru-RU" sz="1400" b="1" dirty="0" smtClean="0">
                <a:solidFill>
                  <a:srgbClr val="0070C0"/>
                </a:solidFill>
              </a:rPr>
              <a:t>-Чем существенным я могу дополнить данное определение?</a:t>
            </a:r>
          </a:p>
          <a:p>
            <a:r>
              <a:rPr lang="ru-RU" sz="2000" b="1" u="sng" dirty="0" smtClean="0">
                <a:solidFill>
                  <a:schemeClr val="tx1"/>
                </a:solidFill>
              </a:rPr>
              <a:t>3) Основная часть</a:t>
            </a:r>
          </a:p>
          <a:p>
            <a:r>
              <a:rPr lang="ru-RU" sz="1600" b="1" dirty="0" smtClean="0">
                <a:solidFill>
                  <a:srgbClr val="0070C0"/>
                </a:solidFill>
              </a:rPr>
              <a:t>Попробую доказать справедливость своего суждения, опираясь на отрывок из текста автора( ФИО и название текста) </a:t>
            </a:r>
            <a:r>
              <a:rPr lang="ru-RU" sz="1600" b="1" dirty="0" smtClean="0">
                <a:solidFill>
                  <a:srgbClr val="0070C0"/>
                </a:solidFill>
              </a:rPr>
              <a:t>………</a:t>
            </a:r>
            <a:r>
              <a:rPr lang="ru-RU" sz="1600" b="1" dirty="0" smtClean="0">
                <a:solidFill>
                  <a:srgbClr val="0070C0"/>
                </a:solidFill>
              </a:rPr>
              <a:t>Доказательства данной мысли можно найти в тексте(ищу предложение в тексте, цитирую и указываю номер)…..Подтвердить обоснованность моего мнения я могу, прибегнув к моему пока еще не богатому жизненному опыту:</a:t>
            </a:r>
          </a:p>
          <a:p>
            <a:r>
              <a:rPr lang="ru-RU" sz="1400" b="1" dirty="0" smtClean="0">
                <a:solidFill>
                  <a:srgbClr val="0070C0"/>
                </a:solidFill>
              </a:rPr>
              <a:t>- «Нечто подобное было и в моей жизни…»</a:t>
            </a:r>
          </a:p>
          <a:p>
            <a:r>
              <a:rPr lang="ru-RU" sz="1400" b="1" dirty="0" smtClean="0">
                <a:solidFill>
                  <a:srgbClr val="0070C0"/>
                </a:solidFill>
              </a:rPr>
              <a:t>- «Кто из нас не наблюдал, как…»</a:t>
            </a:r>
          </a:p>
          <a:p>
            <a:r>
              <a:rPr lang="ru-RU" sz="1400" b="1" dirty="0" smtClean="0">
                <a:solidFill>
                  <a:srgbClr val="0070C0"/>
                </a:solidFill>
              </a:rPr>
              <a:t>-  «Как утверждают  журналисты\ученые\учителя..»</a:t>
            </a:r>
          </a:p>
          <a:p>
            <a:r>
              <a:rPr lang="ru-RU" sz="2000" b="1" u="sng" dirty="0" smtClean="0">
                <a:solidFill>
                  <a:schemeClr val="tx1"/>
                </a:solidFill>
              </a:rPr>
              <a:t>4) Заключение</a:t>
            </a:r>
          </a:p>
          <a:p>
            <a:r>
              <a:rPr lang="ru-RU" sz="1600" b="1" dirty="0" smtClean="0">
                <a:solidFill>
                  <a:srgbClr val="0070C0"/>
                </a:solidFill>
              </a:rPr>
              <a:t>Пусть данный текст не дал мне окончательного ответа на поставленный вопрос, но он еще раз заставил меня задуматься над проблемой «термина»…</a:t>
            </a:r>
            <a:endParaRPr lang="ru-RU" sz="1600" b="1" dirty="0">
              <a:solidFill>
                <a:srgbClr val="0070C0"/>
              </a:solidFill>
            </a:endParaRPr>
          </a:p>
        </p:txBody>
      </p:sp>
      <p:sp>
        <p:nvSpPr>
          <p:cNvPr id="3" name="Заголовок 2"/>
          <p:cNvSpPr>
            <a:spLocks noGrp="1"/>
          </p:cNvSpPr>
          <p:nvPr>
            <p:ph type="title"/>
          </p:nvPr>
        </p:nvSpPr>
        <p:spPr>
          <a:xfrm>
            <a:off x="683568" y="0"/>
            <a:ext cx="7756263" cy="548680"/>
          </a:xfrm>
        </p:spPr>
        <p:txBody>
          <a:bodyPr/>
          <a:lstStyle/>
          <a:p>
            <a:r>
              <a:rPr lang="ru-RU" sz="3200" b="1" u="sng" dirty="0" smtClean="0"/>
              <a:t>Клише написания сочинения 15.3</a:t>
            </a:r>
            <a:endParaRPr lang="ru-RU" sz="3200" b="1" u="sng" dirty="0"/>
          </a:p>
        </p:txBody>
      </p:sp>
    </p:spTree>
    <p:extLst>
      <p:ext uri="{BB962C8B-B14F-4D97-AF65-F5344CB8AC3E}">
        <p14:creationId xmlns:p14="http://schemas.microsoft.com/office/powerpoint/2010/main" val="167181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arn(inVertic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additive="base">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wipe(down)">
                                      <p:cBhvr>
                                        <p:cTn id="34" dur="500"/>
                                        <p:tgtEl>
                                          <p:spTgt spid="2">
                                            <p:txEl>
                                              <p:pRg st="4" end="4"/>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ipe(down)">
                                      <p:cBhvr>
                                        <p:cTn id="37" dur="500"/>
                                        <p:tgtEl>
                                          <p:spTgt spid="2">
                                            <p:txEl>
                                              <p:pRg st="5" end="5"/>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wipe(down)">
                                      <p:cBhvr>
                                        <p:cTn id="40" dur="500"/>
                                        <p:tgtEl>
                                          <p:spTgt spid="2">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barn(inVertical)">
                                      <p:cBhvr>
                                        <p:cTn id="45" dur="500"/>
                                        <p:tgtEl>
                                          <p:spTgt spid="2">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 calcmode="lin" valueType="num">
                                      <p:cBhvr additive="base">
                                        <p:cTn id="50"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wipe(down)">
                                      <p:cBhvr>
                                        <p:cTn id="56" dur="500"/>
                                        <p:tgtEl>
                                          <p:spTgt spid="2">
                                            <p:txEl>
                                              <p:pRg st="9" end="9"/>
                                            </p:txEl>
                                          </p:spTgt>
                                        </p:tgtEl>
                                      </p:cBhvr>
                                    </p:animEffect>
                                  </p:childTnLst>
                                </p:cTn>
                              </p:par>
                              <p:par>
                                <p:cTn id="57" presetID="22" presetClass="entr" presetSubtype="4" fill="hold" nodeType="withEffect">
                                  <p:stCondLst>
                                    <p:cond delay="0"/>
                                  </p:stCondLst>
                                  <p:childTnLst>
                                    <p:set>
                                      <p:cBhvr>
                                        <p:cTn id="58" dur="1" fill="hold">
                                          <p:stCondLst>
                                            <p:cond delay="0"/>
                                          </p:stCondLst>
                                        </p:cTn>
                                        <p:tgtEl>
                                          <p:spTgt spid="2">
                                            <p:txEl>
                                              <p:pRg st="10" end="10"/>
                                            </p:txEl>
                                          </p:spTgt>
                                        </p:tgtEl>
                                        <p:attrNameLst>
                                          <p:attrName>style.visibility</p:attrName>
                                        </p:attrNameLst>
                                      </p:cBhvr>
                                      <p:to>
                                        <p:strVal val="visible"/>
                                      </p:to>
                                    </p:set>
                                    <p:animEffect transition="in" filter="wipe(down)">
                                      <p:cBhvr>
                                        <p:cTn id="59" dur="500"/>
                                        <p:tgtEl>
                                          <p:spTgt spid="2">
                                            <p:txEl>
                                              <p:pRg st="10" end="10"/>
                                            </p:txEl>
                                          </p:spTgt>
                                        </p:tgtEl>
                                      </p:cBhvr>
                                    </p:animEffect>
                                  </p:childTnLst>
                                </p:cTn>
                              </p:par>
                              <p:par>
                                <p:cTn id="60" presetID="22" presetClass="entr" presetSubtype="4" fill="hold" nodeType="with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wipe(down)">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barn(inVertical)">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 calcmode="lin" valueType="num">
                                      <p:cBhvr additive="base">
                                        <p:cTn id="72"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243408"/>
            <a:ext cx="7756263" cy="651861"/>
          </a:xfrm>
        </p:spPr>
        <p:txBody>
          <a:bodyPr/>
          <a:lstStyle/>
          <a:p>
            <a:r>
              <a:rPr lang="ru-RU" sz="2000" b="1" u="sng" dirty="0" smtClean="0"/>
              <a:t>Банк аргументов</a:t>
            </a:r>
            <a:endParaRPr lang="ru-RU" sz="2000" b="1" u="sng" dirty="0"/>
          </a:p>
        </p:txBody>
      </p:sp>
      <p:graphicFrame>
        <p:nvGraphicFramePr>
          <p:cNvPr id="7" name="Таблица 6"/>
          <p:cNvGraphicFramePr>
            <a:graphicFrameLocks noGrp="1"/>
          </p:cNvGraphicFramePr>
          <p:nvPr>
            <p:extLst>
              <p:ext uri="{D42A27DB-BD31-4B8C-83A1-F6EECF244321}">
                <p14:modId xmlns:p14="http://schemas.microsoft.com/office/powerpoint/2010/main" val="1429809380"/>
              </p:ext>
            </p:extLst>
          </p:nvPr>
        </p:nvGraphicFramePr>
        <p:xfrm>
          <a:off x="-36511" y="260647"/>
          <a:ext cx="9145016" cy="7497392"/>
        </p:xfrm>
        <a:graphic>
          <a:graphicData uri="http://schemas.openxmlformats.org/drawingml/2006/table">
            <a:tbl>
              <a:tblPr firstRow="1" firstCol="1" lastRow="1" lastCol="1" bandRow="1" bandCol="1"/>
              <a:tblGrid>
                <a:gridCol w="216023"/>
                <a:gridCol w="2016224"/>
                <a:gridCol w="3266628"/>
                <a:gridCol w="3646141"/>
              </a:tblGrid>
              <a:tr h="1144142">
                <a:tc>
                  <a:txBody>
                    <a:bodyPr/>
                    <a:lstStyle/>
                    <a:p>
                      <a:pPr>
                        <a:spcAft>
                          <a:spcPts val="0"/>
                        </a:spcAft>
                      </a:pPr>
                      <a:r>
                        <a:rPr lang="ru-RU" sz="800" b="1" dirty="0">
                          <a:effectLst/>
                          <a:latin typeface="Times New Roman"/>
                          <a:ea typeface="Times New Roman"/>
                          <a:cs typeface="Times New Roman"/>
                        </a:rPr>
                        <a:t>№</a:t>
                      </a:r>
                      <a:endParaRPr lang="ru-RU" sz="800" dirty="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b="1" dirty="0">
                          <a:effectLst/>
                          <a:latin typeface="Times New Roman"/>
                          <a:ea typeface="Times New Roman"/>
                          <a:cs typeface="Times New Roman"/>
                        </a:rPr>
                        <a:t>                                                           </a:t>
                      </a:r>
                      <a:endParaRPr lang="ru-RU" sz="800" dirty="0">
                        <a:effectLst/>
                        <a:latin typeface="Times New Roman"/>
                        <a:ea typeface="Times New Roman"/>
                        <a:cs typeface="Times New Roman"/>
                      </a:endParaRPr>
                    </a:p>
                    <a:p>
                      <a:pPr>
                        <a:spcAft>
                          <a:spcPts val="0"/>
                        </a:spcAft>
                      </a:pPr>
                      <a:r>
                        <a:rPr lang="ru-RU" sz="800" b="1" dirty="0">
                          <a:effectLst/>
                          <a:latin typeface="Times New Roman"/>
                          <a:ea typeface="Times New Roman"/>
                          <a:cs typeface="Times New Roman"/>
                        </a:rPr>
                        <a:t>          </a:t>
                      </a:r>
                      <a:endParaRPr lang="ru-RU" sz="800" dirty="0">
                        <a:effectLst/>
                        <a:latin typeface="Times New Roman"/>
                        <a:ea typeface="Times New Roman"/>
                        <a:cs typeface="Times New Roman"/>
                      </a:endParaRPr>
                    </a:p>
                    <a:p>
                      <a:pPr>
                        <a:spcAft>
                          <a:spcPts val="0"/>
                        </a:spcAft>
                      </a:pPr>
                      <a:r>
                        <a:rPr lang="ru-RU" sz="800" b="1" dirty="0">
                          <a:effectLst/>
                          <a:latin typeface="Times New Roman"/>
                          <a:ea typeface="Times New Roman"/>
                          <a:cs typeface="Times New Roman"/>
                        </a:rPr>
                        <a:t>                    Проблема                                         </a:t>
                      </a:r>
                      <a:endParaRPr lang="ru-RU" sz="800" dirty="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b="1" dirty="0">
                          <a:effectLst/>
                          <a:latin typeface="Times New Roman"/>
                          <a:ea typeface="Times New Roman"/>
                          <a:cs typeface="Times New Roman"/>
                        </a:rPr>
                        <a:t>                                 </a:t>
                      </a:r>
                      <a:endParaRPr lang="ru-RU" sz="800" dirty="0">
                        <a:effectLst/>
                        <a:latin typeface="Times New Roman"/>
                        <a:ea typeface="Times New Roman"/>
                        <a:cs typeface="Times New Roman"/>
                      </a:endParaRPr>
                    </a:p>
                    <a:p>
                      <a:pPr>
                        <a:spcAft>
                          <a:spcPts val="0"/>
                        </a:spcAft>
                      </a:pPr>
                      <a:r>
                        <a:rPr lang="ru-RU" sz="800" b="1" dirty="0">
                          <a:effectLst/>
                          <a:latin typeface="Times New Roman"/>
                          <a:ea typeface="Times New Roman"/>
                          <a:cs typeface="Times New Roman"/>
                        </a:rPr>
                        <a:t>                                              </a:t>
                      </a:r>
                      <a:endParaRPr lang="ru-RU" sz="800" dirty="0">
                        <a:effectLst/>
                        <a:latin typeface="Times New Roman"/>
                        <a:ea typeface="Times New Roman"/>
                        <a:cs typeface="Times New Roman"/>
                      </a:endParaRPr>
                    </a:p>
                    <a:p>
                      <a:pPr>
                        <a:spcAft>
                          <a:spcPts val="0"/>
                        </a:spcAft>
                      </a:pPr>
                      <a:r>
                        <a:rPr lang="ru-RU" sz="800" b="1" dirty="0">
                          <a:effectLst/>
                          <a:latin typeface="Times New Roman"/>
                          <a:ea typeface="Times New Roman"/>
                          <a:cs typeface="Times New Roman"/>
                        </a:rPr>
                        <a:t>                                      Определение</a:t>
                      </a:r>
                      <a:endParaRPr lang="ru-RU" sz="800" dirty="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Произведение</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p>
                      <a:pPr>
                        <a:spcAft>
                          <a:spcPts val="0"/>
                        </a:spcAft>
                      </a:pPr>
                      <a:r>
                        <a:rPr lang="ru-RU" sz="700" b="1">
                          <a:effectLst/>
                          <a:latin typeface="Times New Roman"/>
                          <a:ea typeface="Times New Roman"/>
                          <a:cs typeface="Times New Roman"/>
                        </a:rPr>
                        <a:t> </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1</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50" dirty="0">
                          <a:effectLst/>
                          <a:latin typeface="Times New Roman"/>
                          <a:ea typeface="Times New Roman"/>
                          <a:cs typeface="Times New Roman"/>
                        </a:rPr>
                        <a:t>Сила духа</a:t>
                      </a:r>
                      <a:endParaRPr lang="ru-RU" sz="1000" dirty="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effectLst/>
                          <a:latin typeface="Times New Roman"/>
                          <a:ea typeface="Times New Roman"/>
                          <a:cs typeface="Times New Roman"/>
                        </a:rPr>
                        <a:t>Качество, делающего человека сильным не физически, а морально. Складывается из уверенности в себе, воли, упорства, стойкости, веры в лучшее</a:t>
                      </a:r>
                      <a:r>
                        <a:rPr lang="ru-RU" sz="500" dirty="0">
                          <a:effectLst/>
                          <a:latin typeface="Times New Roman"/>
                          <a:ea typeface="Times New Roman"/>
                          <a:cs typeface="Times New Roman"/>
                        </a:rPr>
                        <a:t>.</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В. </a:t>
                      </a:r>
                      <a:r>
                        <a:rPr lang="ru-RU" sz="800">
                          <a:effectLst/>
                          <a:latin typeface="Times New Roman"/>
                          <a:ea typeface="Times New Roman"/>
                          <a:cs typeface="Times New Roman"/>
                        </a:rPr>
                        <a:t>Астафьев «</a:t>
                      </a:r>
                      <a:r>
                        <a:rPr lang="ru-RU" sz="800" dirty="0" err="1">
                          <a:effectLst/>
                          <a:latin typeface="Times New Roman"/>
                          <a:ea typeface="Times New Roman"/>
                          <a:cs typeface="Times New Roman"/>
                        </a:rPr>
                        <a:t>Васюткино</a:t>
                      </a:r>
                      <a:r>
                        <a:rPr lang="ru-RU" sz="800" dirty="0">
                          <a:effectLst/>
                          <a:latin typeface="Times New Roman"/>
                          <a:ea typeface="Times New Roman"/>
                          <a:cs typeface="Times New Roman"/>
                        </a:rPr>
                        <a:t> озеро», Б. Полевой «Повесть о настоящем человеке».</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2</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Душевные силы</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такие качества человека, как стойкость, терпение, выносливость, сила воли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М..Горький «Старуха Изергиль» и предыдущие произведения</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3</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Взаимовыручка</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Оказание помощи друг другу, поддержка в трудной ситуации.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А. Твардовский «Василий Теркин»</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4</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Счастье</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Состояние души человека, состояние полного удовлетворения Каждый вкладывает в это слово свое понимание.</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О. Генри «Дары волхвов»</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5</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Настоящее искусство</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произведения, способные пробудить в человеке сильные чувства, заставляющие задуматься.</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В. Короленко «Слепой музыкант»</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6</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Искусство</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Отображение действительности в музыке, живописи, литературе</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Н.В.Гоголь «Портрет»</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7</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Неуверенность в себе</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Отсутствие веры в свои силы и возможности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Н.В.Гоголь «Шинель», А.П. Чехов «Толстый и тонкий»</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8</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Нравственный выбор</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осознанно принятое решение, ответ на вопрос «Как поступить?» Помочь, пройти мимо, обмануть, сказать правду.</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Н. Лесков «Человек на часах», А.С. Пушкин «Капитанская дочка»Н. Гоголь «Тарас Бульба»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14">
                <a:tc>
                  <a:txBody>
                    <a:bodyPr/>
                    <a:lstStyle/>
                    <a:p>
                      <a:pPr>
                        <a:spcAft>
                          <a:spcPts val="0"/>
                        </a:spcAft>
                      </a:pPr>
                      <a:r>
                        <a:rPr lang="ru-RU" sz="800">
                          <a:effectLst/>
                          <a:latin typeface="Times New Roman"/>
                          <a:ea typeface="Times New Roman"/>
                          <a:cs typeface="Times New Roman"/>
                        </a:rPr>
                        <a:t>9</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Дружба</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близкие отношения, основанные на доверии…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А. Дюма «Три мушкетера», Лермонтов «Герой нашего времени», В. Каверин «Два капитана» </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10</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Жизненные ценности</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то, что люди считают важным в своей жизни. Они формируются в детстве и становятся фундаментом всей жизни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Шолохов «Судьба человека», М.Лермонтов «Мцыри», «Песня …» </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11</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Доброта</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Душевное качество человека, основанное на…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А. Солженицын «Матренин двор», А. Платонов «Юшка»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12</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Драгоценные книги</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книги, которые развивают воображение, фантазию, оставляют след в душе, влияют на формирование мировоззрение человека.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Для каждого свои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13</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Благородство</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Качество человеческой души. Связанное с такими нравственными понятиями, как честность, великодушие, тактичность, самоотверженность</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В. Каверин «Два капитана», А.С. Пушкин «Капитанская дочка»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14</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Самоуважение</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черта характера, которая проявляется в уважительном отношении к своим делам, поступкам</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М. Шолохов «Судьба человека»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15</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Мужество</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присутствие духа, храбрость</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 Асадов «Трусиха», Н. Гоголь «Тарас Бульба»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16</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Храбрость</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качество человека, отсутствие страха перед опасностью</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 Асадов «Трусиха», Н. Гоголь «Тарас Бульба»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957">
                <a:tc>
                  <a:txBody>
                    <a:bodyPr/>
                    <a:lstStyle/>
                    <a:p>
                      <a:pPr>
                        <a:spcAft>
                          <a:spcPts val="0"/>
                        </a:spcAft>
                      </a:pPr>
                      <a:r>
                        <a:rPr lang="ru-RU" sz="800">
                          <a:effectLst/>
                          <a:latin typeface="Times New Roman"/>
                          <a:ea typeface="Times New Roman"/>
                          <a:cs typeface="Times New Roman"/>
                        </a:rPr>
                        <a:t>17</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Жестокость</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безразличное отношение к страданиям людей</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А. Платонов «Юшка», Е.Носов «Кукла»</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18</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Милосердие</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готовность из сострадания оказать помощь человеку, не требуя благодарности</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А. Андреев «Кусака», </a:t>
                      </a:r>
                      <a:r>
                        <a:rPr lang="ru-RU" sz="800" dirty="0" err="1">
                          <a:effectLst/>
                          <a:latin typeface="Times New Roman"/>
                          <a:ea typeface="Times New Roman"/>
                          <a:cs typeface="Times New Roman"/>
                        </a:rPr>
                        <a:t>А.Солженицын</a:t>
                      </a:r>
                      <a:r>
                        <a:rPr lang="ru-RU" sz="800" dirty="0">
                          <a:effectLst/>
                          <a:latin typeface="Times New Roman"/>
                          <a:ea typeface="Times New Roman"/>
                          <a:cs typeface="Times New Roman"/>
                        </a:rPr>
                        <a:t> «Матренин двор»,</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75">
                <a:tc>
                  <a:txBody>
                    <a:bodyPr/>
                    <a:lstStyle/>
                    <a:p>
                      <a:pPr>
                        <a:spcAft>
                          <a:spcPts val="0"/>
                        </a:spcAft>
                      </a:pPr>
                      <a:r>
                        <a:rPr lang="ru-RU" sz="800">
                          <a:effectLst/>
                          <a:latin typeface="Times New Roman"/>
                          <a:ea typeface="Times New Roman"/>
                          <a:cs typeface="Times New Roman"/>
                        </a:rPr>
                        <a:t>19</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Сострадание</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умение пропустить горе человека через свою душу</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А. Куприн «Чудесный доктор»</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14">
                <a:tc>
                  <a:txBody>
                    <a:bodyPr/>
                    <a:lstStyle/>
                    <a:p>
                      <a:pPr>
                        <a:spcAft>
                          <a:spcPts val="0"/>
                        </a:spcAft>
                      </a:pPr>
                      <a:r>
                        <a:rPr lang="ru-RU" sz="800">
                          <a:effectLst/>
                          <a:latin typeface="Times New Roman"/>
                          <a:ea typeface="Times New Roman"/>
                          <a:cs typeface="Times New Roman"/>
                        </a:rPr>
                        <a:t>20</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Настоящий учитель</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понимающий, мудрый, творческий человек, готовый помочь в трудной ситуации; тот, кто видит в каждом своем ученике личность. Учитель «может и должен учить жить»</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В. Быков «Обелиск», В. Распутин «Уроки французского»</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435">
                <a:tc>
                  <a:txBody>
                    <a:bodyPr/>
                    <a:lstStyle/>
                    <a:p>
                      <a:pPr>
                        <a:spcAft>
                          <a:spcPts val="0"/>
                        </a:spcAft>
                      </a:pPr>
                      <a:r>
                        <a:rPr lang="ru-RU" sz="800">
                          <a:effectLst/>
                          <a:latin typeface="Times New Roman"/>
                          <a:ea typeface="Times New Roman"/>
                          <a:cs typeface="Times New Roman"/>
                        </a:rPr>
                        <a:t>21</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a:effectLst/>
                          <a:latin typeface="Times New Roman"/>
                          <a:ea typeface="Times New Roman"/>
                          <a:cs typeface="Times New Roman"/>
                        </a:rPr>
                        <a:t>Любовь</a:t>
                      </a:r>
                      <a:endParaRPr lang="ru-RU" sz="80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a:effectLst/>
                          <a:latin typeface="Times New Roman"/>
                          <a:ea typeface="Times New Roman"/>
                          <a:cs typeface="Times New Roman"/>
                        </a:rPr>
                        <a:t>Это чувство, которое испытывает один человек к другому</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А.С. Пушкин «Капитанская дочка» ,А.С. Пушкин «Евгений Онегин »</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242">
                <a:tc>
                  <a:txBody>
                    <a:bodyPr/>
                    <a:lstStyle/>
                    <a:p>
                      <a:pPr>
                        <a:spcAft>
                          <a:spcPts val="0"/>
                        </a:spcAft>
                      </a:pPr>
                      <a:r>
                        <a:rPr lang="ru-RU" sz="800">
                          <a:effectLst/>
                          <a:latin typeface="Times New Roman"/>
                          <a:ea typeface="Times New Roman"/>
                          <a:cs typeface="Times New Roman"/>
                        </a:rPr>
                        <a:t>22</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effectLst/>
                          <a:latin typeface="Times New Roman"/>
                          <a:ea typeface="Times New Roman"/>
                          <a:cs typeface="Times New Roman"/>
                        </a:rPr>
                        <a:t>Материнская любовь</a:t>
                      </a:r>
                      <a:endParaRPr lang="ru-RU" sz="800" dirty="0">
                        <a:effectLst/>
                        <a:latin typeface="Times New Roman"/>
                        <a:ea typeface="Times New Roman"/>
                        <a:cs typeface="Times New Roman"/>
                      </a:endParaRP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a:effectLst/>
                          <a:latin typeface="Times New Roman"/>
                          <a:ea typeface="Times New Roman"/>
                          <a:cs typeface="Times New Roman"/>
                        </a:rPr>
                        <a:t>Это огромная сила, способная творить чудеса, возродить к жизни, спасти от опасных болезней</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800" dirty="0" err="1">
                          <a:effectLst/>
                          <a:latin typeface="Times New Roman"/>
                          <a:ea typeface="Times New Roman"/>
                          <a:cs typeface="Times New Roman"/>
                        </a:rPr>
                        <a:t>Д.Кедрин</a:t>
                      </a:r>
                      <a:r>
                        <a:rPr lang="ru-RU" sz="800" dirty="0">
                          <a:effectLst/>
                          <a:latin typeface="Times New Roman"/>
                          <a:ea typeface="Times New Roman"/>
                          <a:cs typeface="Times New Roman"/>
                        </a:rPr>
                        <a:t> «Сердце»</a:t>
                      </a:r>
                    </a:p>
                  </a:txBody>
                  <a:tcPr marL="24072" marR="240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2095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1196752"/>
            <a:ext cx="7745505" cy="3877815"/>
          </a:xfrm>
        </p:spPr>
        <p:txBody>
          <a:bodyPr>
            <a:normAutofit/>
          </a:bodyPr>
          <a:lstStyle/>
          <a:p>
            <a:r>
              <a:rPr lang="ru-RU" sz="3200" b="1" i="1" dirty="0" smtClean="0">
                <a:solidFill>
                  <a:schemeClr val="accent2"/>
                </a:solidFill>
                <a:effectLst>
                  <a:outerShdw blurRad="38100" dist="38100" dir="2700000" algn="tl">
                    <a:srgbClr val="000000">
                      <a:alpha val="43137"/>
                    </a:srgbClr>
                  </a:outerShdw>
                </a:effectLst>
              </a:rPr>
              <a:t>Итак, обилие требований к сочинению и наличие столь объемного списка критериев для его оценки предполагает тщательную подготовку к написанию работы, внимательность и сосредоточенность на самом экзамене.</a:t>
            </a:r>
            <a:endParaRPr lang="ru-RU" sz="3200" b="1" i="1"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522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iterate type="lt">
                                    <p:tmPct val="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5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5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nodeType="clickEffect">
                                  <p:stCondLst>
                                    <p:cond delay="0"/>
                                  </p:stCondLst>
                                  <p:iterate type="lt">
                                    <p:tmPct val="10000"/>
                                  </p:iterate>
                                  <p:childTnLst>
                                    <p:animScale>
                                      <p:cBhvr>
                                        <p:cTn id="18" dur="125" autoRev="1" fill="hold">
                                          <p:stCondLst>
                                            <p:cond delay="0"/>
                                          </p:stCondLst>
                                        </p:cTn>
                                        <p:tgtEl>
                                          <p:spTgt spid="2">
                                            <p:txEl>
                                              <p:pRg st="0" end="0"/>
                                            </p:txEl>
                                          </p:spTgt>
                                        </p:tgtEl>
                                      </p:cBhvr>
                                      <p:to x="80000" y="100000"/>
                                    </p:animScale>
                                    <p:anim by="(#ppt_w*0.10)" calcmode="lin" valueType="num">
                                      <p:cBhvr>
                                        <p:cTn id="19" dur="125" autoRev="1" fill="hold">
                                          <p:stCondLst>
                                            <p:cond delay="0"/>
                                          </p:stCondLst>
                                        </p:cTn>
                                        <p:tgtEl>
                                          <p:spTgt spid="2">
                                            <p:txEl>
                                              <p:pRg st="0" end="0"/>
                                            </p:txEl>
                                          </p:spTgt>
                                        </p:tgtEl>
                                        <p:attrNameLst>
                                          <p:attrName>ppt_x</p:attrName>
                                        </p:attrNameLst>
                                      </p:cBhvr>
                                    </p:anim>
                                    <p:anim by="(-#ppt_w*0.10)" calcmode="lin" valueType="num">
                                      <p:cBhvr>
                                        <p:cTn id="20" dur="125" autoRev="1" fill="hold">
                                          <p:stCondLst>
                                            <p:cond delay="0"/>
                                          </p:stCondLst>
                                        </p:cTn>
                                        <p:tgtEl>
                                          <p:spTgt spid="2">
                                            <p:txEl>
                                              <p:pRg st="0" end="0"/>
                                            </p:txEl>
                                          </p:spTgt>
                                        </p:tgtEl>
                                        <p:attrNameLst>
                                          <p:attrName>ppt_y</p:attrName>
                                        </p:attrNameLst>
                                      </p:cBhvr>
                                    </p:anim>
                                    <p:animRot by="-480000">
                                      <p:cBhvr>
                                        <p:cTn id="21" dur="125" autoRev="1" fill="hold">
                                          <p:stCondLst>
                                            <p:cond delay="0"/>
                                          </p:stCondLst>
                                        </p:cTn>
                                        <p:tgtEl>
                                          <p:spTgt spid="2">
                                            <p:txEl>
                                              <p:pRg st="0" end="0"/>
                                            </p:txEl>
                                          </p:spTgt>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2" presetClass="exit" presetSubtype="4" fill="hold" nodeType="clickEffect">
                                  <p:stCondLst>
                                    <p:cond delay="0"/>
                                  </p:stCondLst>
                                  <p:iterate type="lt">
                                    <p:tmPct val="0"/>
                                  </p:iterate>
                                  <p:childTnLst>
                                    <p:anim calcmode="lin" valueType="num">
                                      <p:cBhvr additive="base">
                                        <p:cTn id="25" dur="25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6" dur="250"/>
                                        <p:tgtEl>
                                          <p:spTgt spid="2">
                                            <p:txEl>
                                              <p:pRg st="0" end="0"/>
                                            </p:txEl>
                                          </p:spTgt>
                                        </p:tgtEl>
                                        <p:attrNameLst>
                                          <p:attrName>ppt_y</p:attrName>
                                        </p:attrNameLst>
                                      </p:cBhvr>
                                      <p:tavLst>
                                        <p:tav tm="0">
                                          <p:val>
                                            <p:strVal val="ppt_y"/>
                                          </p:val>
                                        </p:tav>
                                        <p:tav tm="100000">
                                          <p:val>
                                            <p:strVal val="1+ppt_h/2"/>
                                          </p:val>
                                        </p:tav>
                                      </p:tavLst>
                                    </p:anim>
                                    <p:set>
                                      <p:cBhvr>
                                        <p:cTn id="27" dur="1" fill="hold">
                                          <p:stCondLst>
                                            <p:cond delay="24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2349" y="3429000"/>
            <a:ext cx="2019300" cy="2114550"/>
          </a:xfrm>
          <a:prstGeom prst="rect">
            <a:avLst/>
          </a:prstGeom>
        </p:spPr>
      </p:pic>
      <p:sp>
        <p:nvSpPr>
          <p:cNvPr id="7" name="Прямоугольник 6"/>
          <p:cNvSpPr/>
          <p:nvPr/>
        </p:nvSpPr>
        <p:spPr>
          <a:xfrm>
            <a:off x="-1" y="548680"/>
            <a:ext cx="9144001"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i="1" u="sng"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Как же написать сочинение 15.3?</a:t>
            </a:r>
            <a:endParaRPr lang="ru-RU" sz="5400" b="1" i="1" u="sng"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2456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xit" presetSubtype="0" fill="hold" nodeType="clickEffect">
                                  <p:stCondLst>
                                    <p:cond delay="0"/>
                                  </p:stCondLst>
                                  <p:childTnLst>
                                    <p:anim calcmode="lin" valueType="num">
                                      <p:cBhvr>
                                        <p:cTn id="11" dur="500"/>
                                        <p:tgtEl>
                                          <p:spTgt spid="4"/>
                                        </p:tgtEl>
                                        <p:attrNameLst>
                                          <p:attrName>ppt_w</p:attrName>
                                        </p:attrNameLst>
                                      </p:cBhvr>
                                      <p:tavLst>
                                        <p:tav tm="0">
                                          <p:val>
                                            <p:strVal val="ppt_w"/>
                                          </p:val>
                                        </p:tav>
                                        <p:tav tm="100000">
                                          <p:val>
                                            <p:fltVal val="0"/>
                                          </p:val>
                                        </p:tav>
                                      </p:tavLst>
                                    </p:anim>
                                    <p:anim calcmode="lin" valueType="num">
                                      <p:cBhvr>
                                        <p:cTn id="12" dur="500"/>
                                        <p:tgtEl>
                                          <p:spTgt spid="4"/>
                                        </p:tgtEl>
                                        <p:attrNameLst>
                                          <p:attrName>ppt_h</p:attrName>
                                        </p:attrNameLst>
                                      </p:cBhvr>
                                      <p:tavLst>
                                        <p:tav tm="0">
                                          <p:val>
                                            <p:strVal val="ppt_h"/>
                                          </p:val>
                                        </p:tav>
                                        <p:tav tm="100000">
                                          <p:val>
                                            <p:fltVal val="0"/>
                                          </p:val>
                                        </p:tav>
                                      </p:tavLst>
                                    </p:anim>
                                    <p:anim calcmode="lin" valueType="num">
                                      <p:cBhvr>
                                        <p:cTn id="13" dur="500"/>
                                        <p:tgtEl>
                                          <p:spTgt spid="4"/>
                                        </p:tgtEl>
                                        <p:attrNameLst>
                                          <p:attrName>style.rotation</p:attrName>
                                        </p:attrNameLst>
                                      </p:cBhvr>
                                      <p:tavLst>
                                        <p:tav tm="0">
                                          <p:val>
                                            <p:fltVal val="0"/>
                                          </p:val>
                                        </p:tav>
                                        <p:tav tm="100000">
                                          <p:val>
                                            <p:fltVal val="90"/>
                                          </p:val>
                                        </p:tav>
                                      </p:tavLst>
                                    </p:anim>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0" y="1340768"/>
            <a:ext cx="7745505" cy="4320480"/>
          </a:xfrm>
        </p:spPr>
        <p:txBody>
          <a:bodyPr>
            <a:normAutofit/>
          </a:bodyPr>
          <a:lstStyle/>
          <a:p>
            <a:r>
              <a:rPr lang="ru-RU" sz="2000" b="1" dirty="0" smtClean="0"/>
              <a:t>Задание 15.3 предполагает </a:t>
            </a:r>
            <a:r>
              <a:rPr lang="ru-RU" sz="2000" b="1" u="sng" dirty="0" smtClean="0">
                <a:solidFill>
                  <a:srgbClr val="FF0000"/>
                </a:solidFill>
              </a:rPr>
              <a:t>написание сочинения-рассуждения на морально-этическую тему</a:t>
            </a:r>
            <a:r>
              <a:rPr lang="ru-RU" sz="2000" b="1" dirty="0" smtClean="0">
                <a:solidFill>
                  <a:schemeClr val="tx1"/>
                </a:solidFill>
              </a:rPr>
              <a:t>, с опорой на предложенный во второй части заданий текст и собственный жизненный опыт. Объем сочинения не должен быть менее 70 слов (оптимально 80-100). За основу будущего сочинения  берется собственное определение, которое ученик должен дать тому или иному качеству или жизненному явлению, связанному со смыслом текста, использованного для выполнения основных заданий во второй части. Поскольку написать необходимо именно рассуждение, его основу должны составить размышления, анализ, а не пересказ представленного ранее текста.</a:t>
            </a:r>
            <a:endParaRPr lang="ru-RU" sz="2000" b="1" dirty="0"/>
          </a:p>
        </p:txBody>
      </p:sp>
      <p:sp>
        <p:nvSpPr>
          <p:cNvPr id="3" name="Заголовок 2"/>
          <p:cNvSpPr>
            <a:spLocks noGrp="1"/>
          </p:cNvSpPr>
          <p:nvPr>
            <p:ph type="title"/>
          </p:nvPr>
        </p:nvSpPr>
        <p:spPr>
          <a:xfrm>
            <a:off x="611560" y="0"/>
            <a:ext cx="7756263" cy="1054250"/>
          </a:xfrm>
        </p:spPr>
        <p:txBody>
          <a:bodyPr/>
          <a:lstStyle/>
          <a:p>
            <a:r>
              <a:rPr lang="ru-RU" sz="4000" b="1" i="1" u="sng" dirty="0" smtClean="0">
                <a:latin typeface="Haettenschweiler" pitchFamily="34" charset="0"/>
              </a:rPr>
              <a:t>Алгоритм написания сочинения  на ОГЭ (15.3)</a:t>
            </a:r>
            <a:endParaRPr lang="ru-RU" sz="4000" b="1" i="1" u="sng" dirty="0">
              <a:latin typeface="Haettenschweiler" pitchFamily="34" charset="0"/>
            </a:endParaRPr>
          </a:p>
        </p:txBody>
      </p:sp>
    </p:spTree>
    <p:extLst>
      <p:ext uri="{BB962C8B-B14F-4D97-AF65-F5344CB8AC3E}">
        <p14:creationId xmlns:p14="http://schemas.microsoft.com/office/powerpoint/2010/main" val="100506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188641"/>
            <a:ext cx="7745505" cy="5937522"/>
          </a:xfrm>
        </p:spPr>
        <p:txBody>
          <a:bodyPr/>
          <a:lstStyle/>
          <a:p>
            <a:r>
              <a:rPr lang="ru-RU" b="1" dirty="0" smtClean="0"/>
              <a:t>Для того чтобы выполнить </a:t>
            </a:r>
            <a:r>
              <a:rPr lang="ru-RU" b="1" dirty="0" smtClean="0">
                <a:solidFill>
                  <a:schemeClr val="tx1"/>
                </a:solidFill>
              </a:rPr>
              <a:t>работу</a:t>
            </a:r>
            <a:r>
              <a:rPr lang="ru-RU" b="1" dirty="0" smtClean="0"/>
              <a:t> в соответствии с требованиями, которые к ней предъявляются, </a:t>
            </a:r>
            <a:r>
              <a:rPr lang="ru-RU" b="1" dirty="0" smtClean="0">
                <a:solidFill>
                  <a:schemeClr val="tx1"/>
                </a:solidFill>
              </a:rPr>
              <a:t>необходимо</a:t>
            </a:r>
            <a:r>
              <a:rPr lang="ru-RU" b="1" dirty="0" smtClean="0"/>
              <a:t>:</a:t>
            </a:r>
          </a:p>
          <a:p>
            <a:r>
              <a:rPr lang="ru-RU" dirty="0" smtClean="0"/>
              <a:t>1) </a:t>
            </a:r>
            <a:r>
              <a:rPr lang="ru-RU" sz="2000" b="1" u="sng" dirty="0" smtClean="0">
                <a:solidFill>
                  <a:srgbClr val="0070C0"/>
                </a:solidFill>
              </a:rPr>
              <a:t>Перечитать текст, убедиться в том, что понята его идея в связи с предлагаемым для определения понятием</a:t>
            </a:r>
          </a:p>
          <a:p>
            <a:r>
              <a:rPr lang="ru-RU" dirty="0" smtClean="0">
                <a:solidFill>
                  <a:schemeClr val="tx1"/>
                </a:solidFill>
              </a:rPr>
              <a:t>2</a:t>
            </a:r>
            <a:r>
              <a:rPr lang="ru-RU" dirty="0" smtClean="0">
                <a:solidFill>
                  <a:schemeClr val="tx1"/>
                </a:solidFill>
              </a:rPr>
              <a:t>) </a:t>
            </a:r>
            <a:r>
              <a:rPr lang="ru-RU" sz="2000" b="1" u="sng" dirty="0" smtClean="0">
                <a:solidFill>
                  <a:srgbClr val="0070C0"/>
                </a:solidFill>
              </a:rPr>
              <a:t>Сформулировать </a:t>
            </a:r>
            <a:r>
              <a:rPr lang="ru-RU" sz="2000" b="1" u="sng" dirty="0" smtClean="0">
                <a:solidFill>
                  <a:srgbClr val="0070C0"/>
                </a:solidFill>
              </a:rPr>
              <a:t>и записать определение, которое станет началом вступительной части, тезисом сочинения</a:t>
            </a:r>
          </a:p>
          <a:p>
            <a:r>
              <a:rPr lang="ru-RU" dirty="0" smtClean="0">
                <a:solidFill>
                  <a:schemeClr val="tx1"/>
                </a:solidFill>
              </a:rPr>
              <a:t>3</a:t>
            </a:r>
            <a:r>
              <a:rPr lang="ru-RU" dirty="0" smtClean="0">
                <a:solidFill>
                  <a:schemeClr val="tx1"/>
                </a:solidFill>
              </a:rPr>
              <a:t>) </a:t>
            </a:r>
            <a:r>
              <a:rPr lang="ru-RU" sz="2000" b="1" u="sng" dirty="0" smtClean="0">
                <a:solidFill>
                  <a:srgbClr val="0070C0"/>
                </a:solidFill>
              </a:rPr>
              <a:t>Завершить </a:t>
            </a:r>
            <a:r>
              <a:rPr lang="ru-RU" sz="2000" b="1" u="sng" dirty="0" smtClean="0">
                <a:solidFill>
                  <a:srgbClr val="0070C0"/>
                </a:solidFill>
              </a:rPr>
              <a:t>вступительную часть пояснениями к определению</a:t>
            </a:r>
          </a:p>
          <a:p>
            <a:r>
              <a:rPr lang="ru-RU" dirty="0" smtClean="0">
                <a:solidFill>
                  <a:schemeClr val="tx1"/>
                </a:solidFill>
              </a:rPr>
              <a:t>4</a:t>
            </a:r>
            <a:r>
              <a:rPr lang="ru-RU" dirty="0" smtClean="0">
                <a:solidFill>
                  <a:schemeClr val="tx1"/>
                </a:solidFill>
              </a:rPr>
              <a:t>) </a:t>
            </a:r>
            <a:r>
              <a:rPr lang="ru-RU" sz="2000" b="1" u="sng" dirty="0" smtClean="0">
                <a:solidFill>
                  <a:srgbClr val="0070C0"/>
                </a:solidFill>
              </a:rPr>
              <a:t>Перейти </a:t>
            </a:r>
            <a:r>
              <a:rPr lang="ru-RU" sz="2000" b="1" u="sng" dirty="0" smtClean="0">
                <a:solidFill>
                  <a:srgbClr val="0070C0"/>
                </a:solidFill>
              </a:rPr>
              <a:t>к написанию основной части, привести аргументы из текста и собственного жизненного опыта</a:t>
            </a:r>
          </a:p>
          <a:p>
            <a:r>
              <a:rPr lang="ru-RU" dirty="0" smtClean="0">
                <a:solidFill>
                  <a:schemeClr val="tx1"/>
                </a:solidFill>
              </a:rPr>
              <a:t>5</a:t>
            </a:r>
            <a:r>
              <a:rPr lang="ru-RU" dirty="0" smtClean="0">
                <a:solidFill>
                  <a:schemeClr val="tx1"/>
                </a:solidFill>
              </a:rPr>
              <a:t>) </a:t>
            </a:r>
            <a:r>
              <a:rPr lang="ru-RU" sz="2000" b="1" u="sng" dirty="0" smtClean="0">
                <a:solidFill>
                  <a:srgbClr val="0070C0"/>
                </a:solidFill>
              </a:rPr>
              <a:t>Завершить </a:t>
            </a:r>
            <a:r>
              <a:rPr lang="ru-RU" sz="2000" b="1" u="sng" dirty="0" smtClean="0">
                <a:solidFill>
                  <a:srgbClr val="0070C0"/>
                </a:solidFill>
              </a:rPr>
              <a:t>работу выводом, в которой на основании представленных аргументов подтвердить правильность и доказанность тезиса</a:t>
            </a:r>
            <a:endParaRPr lang="ru-RU" b="1" dirty="0">
              <a:solidFill>
                <a:srgbClr val="0070C0"/>
              </a:solidFill>
            </a:endParaRPr>
          </a:p>
        </p:txBody>
      </p:sp>
    </p:spTree>
    <p:extLst>
      <p:ext uri="{BB962C8B-B14F-4D97-AF65-F5344CB8AC3E}">
        <p14:creationId xmlns:p14="http://schemas.microsoft.com/office/powerpoint/2010/main" val="239967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2060848"/>
            <a:ext cx="7745505" cy="3877815"/>
          </a:xfrm>
        </p:spPr>
        <p:txBody>
          <a:bodyPr>
            <a:normAutofit/>
          </a:bodyPr>
          <a:lstStyle/>
          <a:p>
            <a:r>
              <a:rPr lang="ru-RU" sz="2000" b="1" i="1" dirty="0" smtClean="0">
                <a:solidFill>
                  <a:schemeClr val="tx1"/>
                </a:solidFill>
              </a:rPr>
              <a:t>При определении предполагаемой структуры текста важно помнить, что Вы пишете рассуждение, соответственно, в сочинении должны присутствовать:</a:t>
            </a:r>
            <a:endParaRPr lang="ru-RU" b="1" dirty="0" smtClean="0">
              <a:solidFill>
                <a:schemeClr val="accent6">
                  <a:lumMod val="75000"/>
                </a:schemeClr>
              </a:solidFill>
              <a:effectLst>
                <a:outerShdw blurRad="38100" dist="38100" dir="2700000" algn="tl">
                  <a:srgbClr val="000000">
                    <a:alpha val="43137"/>
                  </a:srgbClr>
                </a:outerShdw>
              </a:effectLst>
            </a:endParaRPr>
          </a:p>
          <a:p>
            <a:r>
              <a:rPr lang="ru-RU" sz="2000" b="1" i="1" dirty="0" smtClean="0">
                <a:solidFill>
                  <a:srgbClr val="0070C0"/>
                </a:solidFill>
              </a:rPr>
              <a:t>Вступление</a:t>
            </a:r>
          </a:p>
          <a:p>
            <a:r>
              <a:rPr lang="ru-RU" sz="2000" b="1" i="1" dirty="0" smtClean="0">
                <a:solidFill>
                  <a:srgbClr val="0070C0"/>
                </a:solidFill>
              </a:rPr>
              <a:t>Определение</a:t>
            </a:r>
            <a:endParaRPr lang="ru-RU" sz="2000" b="1" i="1" dirty="0" smtClean="0">
              <a:solidFill>
                <a:srgbClr val="0070C0"/>
              </a:solidFill>
            </a:endParaRPr>
          </a:p>
          <a:p>
            <a:r>
              <a:rPr lang="ru-RU" sz="2000" b="1" i="1" dirty="0" smtClean="0">
                <a:solidFill>
                  <a:srgbClr val="0070C0"/>
                </a:solidFill>
              </a:rPr>
              <a:t>Основная </a:t>
            </a:r>
            <a:r>
              <a:rPr lang="ru-RU" sz="2000" b="1" i="1" dirty="0" smtClean="0">
                <a:solidFill>
                  <a:srgbClr val="0070C0"/>
                </a:solidFill>
              </a:rPr>
              <a:t>часть(Аргументы из текста и жизни)</a:t>
            </a:r>
          </a:p>
          <a:p>
            <a:r>
              <a:rPr lang="ru-RU" sz="2000" b="1" i="1" dirty="0" smtClean="0">
                <a:solidFill>
                  <a:srgbClr val="0070C0"/>
                </a:solidFill>
              </a:rPr>
              <a:t>Заключение</a:t>
            </a:r>
          </a:p>
        </p:txBody>
      </p:sp>
      <p:sp>
        <p:nvSpPr>
          <p:cNvPr id="3" name="Заголовок 2"/>
          <p:cNvSpPr>
            <a:spLocks noGrp="1"/>
          </p:cNvSpPr>
          <p:nvPr>
            <p:ph type="title"/>
          </p:nvPr>
        </p:nvSpPr>
        <p:spPr>
          <a:xfrm>
            <a:off x="899592" y="404664"/>
            <a:ext cx="7756263" cy="1054250"/>
          </a:xfrm>
        </p:spPr>
        <p:txBody>
          <a:bodyPr/>
          <a:lstStyle/>
          <a:p>
            <a:r>
              <a:rPr lang="ru-RU" sz="4400" b="1" u="sng" dirty="0">
                <a:solidFill>
                  <a:schemeClr val="tx1"/>
                </a:solidFill>
              </a:rPr>
              <a:t>Требования к структурным элементам</a:t>
            </a:r>
            <a:endParaRPr lang="ru-RU" sz="4400" b="1" u="sng" dirty="0">
              <a:solidFill>
                <a:schemeClr val="tx1"/>
              </a:solidFill>
            </a:endParaRPr>
          </a:p>
        </p:txBody>
      </p:sp>
    </p:spTree>
    <p:extLst>
      <p:ext uri="{BB962C8B-B14F-4D97-AF65-F5344CB8AC3E}">
        <p14:creationId xmlns:p14="http://schemas.microsoft.com/office/powerpoint/2010/main" val="221676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2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25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25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25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25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25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25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1" dur="25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b="1" dirty="0" smtClean="0"/>
              <a:t>Основой этой части выступает Ваше собственное понимание описанного явления (желательно использовать цитату, пословицу)</a:t>
            </a:r>
            <a:endParaRPr lang="ru-RU" b="1" dirty="0"/>
          </a:p>
        </p:txBody>
      </p:sp>
      <p:sp>
        <p:nvSpPr>
          <p:cNvPr id="3" name="Заголовок 2"/>
          <p:cNvSpPr>
            <a:spLocks noGrp="1"/>
          </p:cNvSpPr>
          <p:nvPr>
            <p:ph type="title"/>
          </p:nvPr>
        </p:nvSpPr>
        <p:spPr/>
        <p:txBody>
          <a:bodyPr/>
          <a:lstStyle/>
          <a:p>
            <a:r>
              <a:rPr lang="ru-RU" b="1" u="sng" dirty="0" smtClean="0"/>
              <a:t>ВСТУПЛЕНИЕ</a:t>
            </a:r>
            <a:endParaRPr lang="ru-RU" b="1" u="sng"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733" y="3573016"/>
            <a:ext cx="1819275" cy="2514600"/>
          </a:xfrm>
          <a:prstGeom prst="rect">
            <a:avLst/>
          </a:prstGeom>
        </p:spPr>
      </p:pic>
    </p:spTree>
    <p:extLst>
      <p:ext uri="{BB962C8B-B14F-4D97-AF65-F5344CB8AC3E}">
        <p14:creationId xmlns:p14="http://schemas.microsoft.com/office/powerpoint/2010/main" val="220309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750" tmFilter="0, 0; .2, .5; .8, .5; 1, 0"/>
                                        <p:tgtEl>
                                          <p:spTgt spid="3"/>
                                        </p:tgtEl>
                                      </p:cBhvr>
                                    </p:animEffect>
                                    <p:animScale>
                                      <p:cBhvr>
                                        <p:cTn id="7" dur="375"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25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800" decel="100000"/>
                                        <p:tgtEl>
                                          <p:spTgt spid="4"/>
                                        </p:tgtEl>
                                      </p:cBhvr>
                                    </p:animEffect>
                                    <p:anim calcmode="lin" valueType="num">
                                      <p:cBhvr>
                                        <p:cTn id="18" dur="800" decel="100000" fill="hold"/>
                                        <p:tgtEl>
                                          <p:spTgt spid="4"/>
                                        </p:tgtEl>
                                        <p:attrNameLst>
                                          <p:attrName>style.rotation</p:attrName>
                                        </p:attrNameLst>
                                      </p:cBhvr>
                                      <p:tavLst>
                                        <p:tav tm="0">
                                          <p:val>
                                            <p:fltVal val="-90"/>
                                          </p:val>
                                        </p:tav>
                                        <p:tav tm="100000">
                                          <p:val>
                                            <p:fltVal val="0"/>
                                          </p:val>
                                        </p:tav>
                                      </p:tavLst>
                                    </p:anim>
                                    <p:anim calcmode="lin" valueType="num">
                                      <p:cBhvr>
                                        <p:cTn id="19" dur="800" decel="100000" fill="hold"/>
                                        <p:tgtEl>
                                          <p:spTgt spid="4"/>
                                        </p:tgtEl>
                                        <p:attrNameLst>
                                          <p:attrName>ppt_x</p:attrName>
                                        </p:attrNameLst>
                                      </p:cBhvr>
                                      <p:tavLst>
                                        <p:tav tm="0">
                                          <p:val>
                                            <p:strVal val="#ppt_x+0.4"/>
                                          </p:val>
                                        </p:tav>
                                        <p:tav tm="100000">
                                          <p:val>
                                            <p:strVal val="#ppt_x-0.05"/>
                                          </p:val>
                                        </p:tav>
                                      </p:tavLst>
                                    </p:anim>
                                    <p:anim calcmode="lin" valueType="num">
                                      <p:cBhvr>
                                        <p:cTn id="20" dur="800" decel="100000" fill="hold"/>
                                        <p:tgtEl>
                                          <p:spTgt spid="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2204864"/>
            <a:ext cx="7745505" cy="3877815"/>
          </a:xfrm>
        </p:spPr>
        <p:txBody>
          <a:bodyPr>
            <a:normAutofit/>
          </a:bodyPr>
          <a:lstStyle/>
          <a:p>
            <a:r>
              <a:rPr lang="ru-RU" sz="3200" b="1" dirty="0" smtClean="0">
                <a:solidFill>
                  <a:schemeClr val="tx1"/>
                </a:solidFill>
              </a:rPr>
              <a:t>Дав определение характеризуемому понятию, стоит пояснить его одним-двумя предложениями. При этом можно использовать конструкции:</a:t>
            </a:r>
          </a:p>
          <a:p>
            <a:r>
              <a:rPr lang="ru-RU" sz="2000" b="1" i="1" dirty="0" smtClean="0">
                <a:solidFill>
                  <a:srgbClr val="0070C0"/>
                </a:solidFill>
              </a:rPr>
              <a:t>«На мой взгляд»</a:t>
            </a:r>
          </a:p>
          <a:p>
            <a:r>
              <a:rPr lang="ru-RU" sz="2000" b="1" i="1" dirty="0" smtClean="0">
                <a:solidFill>
                  <a:srgbClr val="0070C0"/>
                </a:solidFill>
              </a:rPr>
              <a:t>«Исходя из этого»</a:t>
            </a:r>
          </a:p>
          <a:p>
            <a:r>
              <a:rPr lang="ru-RU" sz="2000" b="1" i="1" dirty="0" smtClean="0">
                <a:solidFill>
                  <a:srgbClr val="0070C0"/>
                </a:solidFill>
              </a:rPr>
              <a:t>«По моему мнению»</a:t>
            </a:r>
          </a:p>
          <a:p>
            <a:r>
              <a:rPr lang="ru-RU" sz="3200" dirty="0" smtClean="0">
                <a:solidFill>
                  <a:schemeClr val="tx1"/>
                </a:solidFill>
                <a:effectLst>
                  <a:outerShdw blurRad="38100" dist="38100" dir="2700000" algn="tl">
                    <a:srgbClr val="000000">
                      <a:alpha val="43137"/>
                    </a:srgbClr>
                  </a:outerShdw>
                </a:effectLst>
              </a:rPr>
              <a:t>И другие…</a:t>
            </a:r>
            <a:endParaRPr lang="ru-RU" sz="3200" dirty="0">
              <a:solidFill>
                <a:schemeClr val="tx1"/>
              </a:solidFill>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ru-RU" b="1" u="sng" dirty="0" smtClean="0"/>
              <a:t>ОПРЕДЕЛЕНИЕ</a:t>
            </a:r>
            <a:endParaRPr lang="ru-RU" b="1" u="sng" dirty="0"/>
          </a:p>
        </p:txBody>
      </p:sp>
    </p:spTree>
    <p:extLst>
      <p:ext uri="{BB962C8B-B14F-4D97-AF65-F5344CB8AC3E}">
        <p14:creationId xmlns:p14="http://schemas.microsoft.com/office/powerpoint/2010/main" val="134489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750" tmFilter="0, 0; .2, .5; .8, .5; 1, 0"/>
                                        <p:tgtEl>
                                          <p:spTgt spid="3"/>
                                        </p:tgtEl>
                                      </p:cBhvr>
                                    </p:animEffect>
                                    <p:animScale>
                                      <p:cBhvr>
                                        <p:cTn id="7" dur="375"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25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19"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2">
                                            <p:txEl>
                                              <p:pRg st="1" end="1"/>
                                            </p:txEl>
                                          </p:spTgt>
                                        </p:tgtEl>
                                      </p:cBhvr>
                                    </p:animEffect>
                                  </p:childTnLst>
                                </p:cTn>
                              </p:par>
                              <p:par>
                                <p:cTn id="22" presetID="41" presetClass="entr" presetSubtype="0" fill="hold" nodeType="withEffect">
                                  <p:stCondLst>
                                    <p:cond delay="0"/>
                                  </p:stCondLst>
                                  <p:iterate type="lt">
                                    <p:tmPct val="10000"/>
                                  </p:iterate>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26"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
                                            <p:txEl>
                                              <p:pRg st="2" end="2"/>
                                            </p:txEl>
                                          </p:spTgt>
                                        </p:tgtEl>
                                      </p:cBhvr>
                                    </p:animEffect>
                                  </p:childTnLst>
                                </p:cTn>
                              </p:par>
                              <p:par>
                                <p:cTn id="29" presetID="41" presetClass="entr" presetSubtype="0" fill="hold" nodeType="withEffect">
                                  <p:stCondLst>
                                    <p:cond delay="0"/>
                                  </p:stCondLst>
                                  <p:iterate type="lt">
                                    <p:tmPct val="10000"/>
                                  </p:iterate>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barn(inVertical)">
                                      <p:cBhvr>
                                        <p:cTn id="4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908720"/>
            <a:ext cx="9144000" cy="5949280"/>
          </a:xfrm>
        </p:spPr>
        <p:txBody>
          <a:bodyPr/>
          <a:lstStyle/>
          <a:p>
            <a:r>
              <a:rPr lang="en-US" b="1" u="sng" dirty="0" smtClean="0"/>
              <a:t>l</a:t>
            </a:r>
            <a:r>
              <a:rPr lang="ru-RU" b="1" u="sng" dirty="0" smtClean="0"/>
              <a:t>) Аргументы из текста:</a:t>
            </a:r>
          </a:p>
          <a:p>
            <a:r>
              <a:rPr lang="ru-RU" sz="1800" b="1" dirty="0" smtClean="0">
                <a:solidFill>
                  <a:srgbClr val="0070C0"/>
                </a:solidFill>
              </a:rPr>
              <a:t>При написании этой части стоит избегать простого пересказа содержания и включении информации, не относящийся к делу, «воды». При приведении примера из текста нужно:</a:t>
            </a:r>
          </a:p>
          <a:p>
            <a:r>
              <a:rPr lang="ru-RU" sz="1800" b="1" dirty="0" smtClean="0">
                <a:solidFill>
                  <a:srgbClr val="0070C0"/>
                </a:solidFill>
              </a:rPr>
              <a:t>-Передавать его смысл собственными словами;</a:t>
            </a:r>
          </a:p>
          <a:p>
            <a:r>
              <a:rPr lang="ru-RU" sz="1800" b="1" dirty="0" smtClean="0">
                <a:solidFill>
                  <a:srgbClr val="0070C0"/>
                </a:solidFill>
              </a:rPr>
              <a:t>-Использовать полное или частичное цитирование;</a:t>
            </a:r>
          </a:p>
          <a:p>
            <a:r>
              <a:rPr lang="ru-RU" sz="1800" b="1" dirty="0" smtClean="0">
                <a:solidFill>
                  <a:srgbClr val="0070C0"/>
                </a:solidFill>
              </a:rPr>
              <a:t>-Обозначить номер предложения</a:t>
            </a:r>
          </a:p>
          <a:p>
            <a:r>
              <a:rPr lang="ru-RU" sz="1800" b="1" dirty="0" smtClean="0">
                <a:solidFill>
                  <a:srgbClr val="0070C0"/>
                </a:solidFill>
              </a:rPr>
              <a:t>-Сделать микровывод</a:t>
            </a:r>
            <a:endParaRPr lang="en-US" sz="1800" b="1" dirty="0" smtClean="0">
              <a:solidFill>
                <a:srgbClr val="0070C0"/>
              </a:solidFill>
            </a:endParaRPr>
          </a:p>
          <a:p>
            <a:r>
              <a:rPr lang="en-US" b="1" u="sng" dirty="0" err="1" smtClean="0">
                <a:solidFill>
                  <a:schemeClr val="tx1"/>
                </a:solidFill>
              </a:rPr>
              <a:t>ll</a:t>
            </a:r>
            <a:r>
              <a:rPr lang="en-US" b="1" u="sng" dirty="0" smtClean="0">
                <a:solidFill>
                  <a:schemeClr val="tx1"/>
                </a:solidFill>
              </a:rPr>
              <a:t>)</a:t>
            </a:r>
            <a:r>
              <a:rPr lang="ru-RU" b="1" u="sng" dirty="0">
                <a:solidFill>
                  <a:schemeClr val="tx1"/>
                </a:solidFill>
              </a:rPr>
              <a:t> </a:t>
            </a:r>
            <a:r>
              <a:rPr lang="ru-RU" b="1" u="sng" dirty="0" smtClean="0">
                <a:solidFill>
                  <a:schemeClr val="tx1"/>
                </a:solidFill>
              </a:rPr>
              <a:t>Аргументы из жизни:</a:t>
            </a:r>
          </a:p>
          <a:p>
            <a:r>
              <a:rPr lang="ru-RU" sz="1800" b="1" dirty="0" smtClean="0">
                <a:solidFill>
                  <a:srgbClr val="0070C0"/>
                </a:solidFill>
              </a:rPr>
              <a:t>Привести пример из жизни, прочитанной книги, просмотренного фильма с помощью конструкций:</a:t>
            </a:r>
          </a:p>
          <a:p>
            <a:r>
              <a:rPr lang="ru-RU" sz="1800" b="1" dirty="0" smtClean="0">
                <a:solidFill>
                  <a:srgbClr val="0070C0"/>
                </a:solidFill>
              </a:rPr>
              <a:t>- «Рассуждая на текстом, я вспомнил, что в произведении…»</a:t>
            </a:r>
          </a:p>
          <a:p>
            <a:r>
              <a:rPr lang="ru-RU" sz="1800" b="1" dirty="0" smtClean="0">
                <a:solidFill>
                  <a:srgbClr val="0070C0"/>
                </a:solidFill>
              </a:rPr>
              <a:t>- «Хочу привести пример из своего опыта..»</a:t>
            </a:r>
          </a:p>
          <a:p>
            <a:r>
              <a:rPr lang="ru-RU" sz="1800" b="1" dirty="0" smtClean="0">
                <a:solidFill>
                  <a:srgbClr val="0070C0"/>
                </a:solidFill>
              </a:rPr>
              <a:t>- «Однажды я стал свидетелем…»</a:t>
            </a:r>
          </a:p>
          <a:p>
            <a:pPr lvl="2"/>
            <a:r>
              <a:rPr lang="ru-RU" b="1" dirty="0" smtClean="0">
                <a:solidFill>
                  <a:srgbClr val="FF0000"/>
                </a:solidFill>
              </a:rPr>
              <a:t>Внимание! Здесь необходим еще один микровывод!</a:t>
            </a:r>
          </a:p>
        </p:txBody>
      </p:sp>
      <p:sp>
        <p:nvSpPr>
          <p:cNvPr id="3" name="Заголовок 2"/>
          <p:cNvSpPr>
            <a:spLocks noGrp="1"/>
          </p:cNvSpPr>
          <p:nvPr>
            <p:ph type="title"/>
          </p:nvPr>
        </p:nvSpPr>
        <p:spPr>
          <a:xfrm>
            <a:off x="467544" y="0"/>
            <a:ext cx="7756263" cy="1054250"/>
          </a:xfrm>
        </p:spPr>
        <p:txBody>
          <a:bodyPr/>
          <a:lstStyle/>
          <a:p>
            <a:r>
              <a:rPr lang="ru-RU" b="1" u="sng" dirty="0" smtClean="0"/>
              <a:t>Основная часть</a:t>
            </a:r>
            <a:endParaRPr lang="ru-RU" b="1" u="sng" dirty="0"/>
          </a:p>
        </p:txBody>
      </p:sp>
    </p:spTree>
    <p:extLst>
      <p:ext uri="{BB962C8B-B14F-4D97-AF65-F5344CB8AC3E}">
        <p14:creationId xmlns:p14="http://schemas.microsoft.com/office/powerpoint/2010/main" val="22583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wipe(down)">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wipe(down)">
                                      <p:cBhvr>
                                        <p:cTn id="43" dur="580">
                                          <p:stCondLst>
                                            <p:cond delay="0"/>
                                          </p:stCondLst>
                                        </p:cTn>
                                        <p:tgtEl>
                                          <p:spTgt spid="2">
                                            <p:txEl>
                                              <p:pRg st="6" end="6"/>
                                            </p:txEl>
                                          </p:spTgt>
                                        </p:tgtEl>
                                      </p:cBhvr>
                                    </p:animEffect>
                                    <p:anim calcmode="lin" valueType="num">
                                      <p:cBhvr>
                                        <p:cTn id="44"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6" end="6"/>
                                            </p:txEl>
                                          </p:spTgt>
                                        </p:tgtEl>
                                      </p:cBhvr>
                                      <p:to x="100000" y="60000"/>
                                    </p:animScale>
                                    <p:animScale>
                                      <p:cBhvr>
                                        <p:cTn id="50" dur="166" decel="50000">
                                          <p:stCondLst>
                                            <p:cond delay="676"/>
                                          </p:stCondLst>
                                        </p:cTn>
                                        <p:tgtEl>
                                          <p:spTgt spid="2">
                                            <p:txEl>
                                              <p:pRg st="6" end="6"/>
                                            </p:txEl>
                                          </p:spTgt>
                                        </p:tgtEl>
                                      </p:cBhvr>
                                      <p:to x="100000" y="100000"/>
                                    </p:animScale>
                                    <p:animScale>
                                      <p:cBhvr>
                                        <p:cTn id="51" dur="26">
                                          <p:stCondLst>
                                            <p:cond delay="1312"/>
                                          </p:stCondLst>
                                        </p:cTn>
                                        <p:tgtEl>
                                          <p:spTgt spid="2">
                                            <p:txEl>
                                              <p:pRg st="6" end="6"/>
                                            </p:txEl>
                                          </p:spTgt>
                                        </p:tgtEl>
                                      </p:cBhvr>
                                      <p:to x="100000" y="80000"/>
                                    </p:animScale>
                                    <p:animScale>
                                      <p:cBhvr>
                                        <p:cTn id="52" dur="166" decel="50000">
                                          <p:stCondLst>
                                            <p:cond delay="1338"/>
                                          </p:stCondLst>
                                        </p:cTn>
                                        <p:tgtEl>
                                          <p:spTgt spid="2">
                                            <p:txEl>
                                              <p:pRg st="6" end="6"/>
                                            </p:txEl>
                                          </p:spTgt>
                                        </p:tgtEl>
                                      </p:cBhvr>
                                      <p:to x="100000" y="100000"/>
                                    </p:animScale>
                                    <p:animScale>
                                      <p:cBhvr>
                                        <p:cTn id="53" dur="26">
                                          <p:stCondLst>
                                            <p:cond delay="1642"/>
                                          </p:stCondLst>
                                        </p:cTn>
                                        <p:tgtEl>
                                          <p:spTgt spid="2">
                                            <p:txEl>
                                              <p:pRg st="6" end="6"/>
                                            </p:txEl>
                                          </p:spTgt>
                                        </p:tgtEl>
                                      </p:cBhvr>
                                      <p:to x="100000" y="90000"/>
                                    </p:animScale>
                                    <p:animScale>
                                      <p:cBhvr>
                                        <p:cTn id="54" dur="166" decel="50000">
                                          <p:stCondLst>
                                            <p:cond delay="1668"/>
                                          </p:stCondLst>
                                        </p:cTn>
                                        <p:tgtEl>
                                          <p:spTgt spid="2">
                                            <p:txEl>
                                              <p:pRg st="6" end="6"/>
                                            </p:txEl>
                                          </p:spTgt>
                                        </p:tgtEl>
                                      </p:cBhvr>
                                      <p:to x="100000" y="100000"/>
                                    </p:animScale>
                                    <p:animScale>
                                      <p:cBhvr>
                                        <p:cTn id="55" dur="26">
                                          <p:stCondLst>
                                            <p:cond delay="1808"/>
                                          </p:stCondLst>
                                        </p:cTn>
                                        <p:tgtEl>
                                          <p:spTgt spid="2">
                                            <p:txEl>
                                              <p:pRg st="6" end="6"/>
                                            </p:txEl>
                                          </p:spTgt>
                                        </p:tgtEl>
                                      </p:cBhvr>
                                      <p:to x="100000" y="95000"/>
                                    </p:animScale>
                                    <p:animScale>
                                      <p:cBhvr>
                                        <p:cTn id="56" dur="166" decel="50000">
                                          <p:stCondLst>
                                            <p:cond delay="1834"/>
                                          </p:stCondLst>
                                        </p:cTn>
                                        <p:tgtEl>
                                          <p:spTgt spid="2">
                                            <p:txEl>
                                              <p:pRg st="6" end="6"/>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Effect transition="in" filter="barn(inVertical)">
                                      <p:cBhvr>
                                        <p:cTn id="61" dur="500"/>
                                        <p:tgtEl>
                                          <p:spTgt spid="2">
                                            <p:txEl>
                                              <p:pRg st="7" end="7"/>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
                                            <p:txEl>
                                              <p:pRg st="8" end="8"/>
                                            </p:txEl>
                                          </p:spTgt>
                                        </p:tgtEl>
                                        <p:attrNameLst>
                                          <p:attrName>style.visibility</p:attrName>
                                        </p:attrNameLst>
                                      </p:cBhvr>
                                      <p:to>
                                        <p:strVal val="visible"/>
                                      </p:to>
                                    </p:set>
                                    <p:anim calcmode="lin" valueType="num">
                                      <p:cBhvr additive="base">
                                        <p:cTn id="6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2">
                                            <p:txEl>
                                              <p:pRg st="9" end="9"/>
                                            </p:txEl>
                                          </p:spTgt>
                                        </p:tgtEl>
                                        <p:attrNameLst>
                                          <p:attrName>style.visibility</p:attrName>
                                        </p:attrNameLst>
                                      </p:cBhvr>
                                      <p:to>
                                        <p:strVal val="visible"/>
                                      </p:to>
                                    </p:set>
                                    <p:anim calcmode="lin" valueType="num">
                                      <p:cBhvr additive="base">
                                        <p:cTn id="72"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2">
                                            <p:txEl>
                                              <p:pRg st="10" end="10"/>
                                            </p:txEl>
                                          </p:spTgt>
                                        </p:tgtEl>
                                        <p:attrNameLst>
                                          <p:attrName>style.visibility</p:attrName>
                                        </p:attrNameLst>
                                      </p:cBhvr>
                                      <p:to>
                                        <p:strVal val="visible"/>
                                      </p:to>
                                    </p:set>
                                    <p:anim calcmode="lin" valueType="num">
                                      <p:cBhvr additive="base">
                                        <p:cTn id="7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 calcmode="lin" valueType="num">
                                      <p:cBhvr>
                                        <p:cTn id="84"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2060848"/>
            <a:ext cx="7745505" cy="4276997"/>
          </a:xfrm>
        </p:spPr>
        <p:txBody>
          <a:bodyPr>
            <a:normAutofit/>
          </a:bodyPr>
          <a:lstStyle/>
          <a:p>
            <a:r>
              <a:rPr lang="ru-RU" b="1" dirty="0" smtClean="0">
                <a:solidFill>
                  <a:schemeClr val="tx1"/>
                </a:solidFill>
              </a:rPr>
              <a:t>Заключительная часть сочинения по объему должна быть равна введению. Ее содержание должно быть кратким, емким, логичным. Обязательна связь с предыдущими структурными частями. Для этого можно использовать слова и конструкции: </a:t>
            </a:r>
          </a:p>
          <a:p>
            <a:r>
              <a:rPr lang="ru-RU" sz="2000" b="1" dirty="0" smtClean="0">
                <a:solidFill>
                  <a:srgbClr val="0070C0"/>
                </a:solidFill>
              </a:rPr>
              <a:t>- «Итак»</a:t>
            </a:r>
          </a:p>
          <a:p>
            <a:r>
              <a:rPr lang="ru-RU" sz="2000" b="1" dirty="0" smtClean="0">
                <a:solidFill>
                  <a:srgbClr val="0070C0"/>
                </a:solidFill>
              </a:rPr>
              <a:t>- «Таким образом»</a:t>
            </a:r>
          </a:p>
          <a:p>
            <a:r>
              <a:rPr lang="ru-RU" sz="2000" b="1" dirty="0" smtClean="0">
                <a:solidFill>
                  <a:srgbClr val="0070C0"/>
                </a:solidFill>
              </a:rPr>
              <a:t>- «Следовательно»</a:t>
            </a:r>
          </a:p>
          <a:p>
            <a:r>
              <a:rPr lang="ru-RU" sz="2000" b="1" dirty="0" smtClean="0">
                <a:solidFill>
                  <a:srgbClr val="0070C0"/>
                </a:solidFill>
              </a:rPr>
              <a:t>- «В этой связи»</a:t>
            </a:r>
          </a:p>
          <a:p>
            <a:r>
              <a:rPr lang="ru-RU" sz="2000" b="1" dirty="0" smtClean="0">
                <a:solidFill>
                  <a:srgbClr val="0070C0"/>
                </a:solidFill>
              </a:rPr>
              <a:t>- «Значит»</a:t>
            </a:r>
            <a:endParaRPr lang="ru-RU" sz="2000" b="1" dirty="0">
              <a:solidFill>
                <a:srgbClr val="0070C0"/>
              </a:solidFill>
            </a:endParaRPr>
          </a:p>
        </p:txBody>
      </p:sp>
      <p:sp>
        <p:nvSpPr>
          <p:cNvPr id="3" name="Заголовок 2"/>
          <p:cNvSpPr>
            <a:spLocks noGrp="1"/>
          </p:cNvSpPr>
          <p:nvPr>
            <p:ph type="title"/>
          </p:nvPr>
        </p:nvSpPr>
        <p:spPr/>
        <p:txBody>
          <a:bodyPr/>
          <a:lstStyle/>
          <a:p>
            <a:r>
              <a:rPr lang="ru-RU" b="1" u="sng" dirty="0" smtClean="0"/>
              <a:t>ЗАКЛЮЧЕНИЕ</a:t>
            </a:r>
            <a:endParaRPr lang="ru-RU" b="1" u="sng" dirty="0"/>
          </a:p>
        </p:txBody>
      </p:sp>
    </p:spTree>
    <p:extLst>
      <p:ext uri="{BB962C8B-B14F-4D97-AF65-F5344CB8AC3E}">
        <p14:creationId xmlns:p14="http://schemas.microsoft.com/office/powerpoint/2010/main" val="146559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3" dur="500"/>
                                        <p:tgtEl>
                                          <p:spTgt spid="2">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 calcmode="lin" valueType="num">
                                      <p:cBhvr>
                                        <p:cTn id="3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2">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 calcmode="lin" valueType="num">
                                      <p:cBhvr>
                                        <p:cTn id="4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152</TotalTime>
  <Words>1301</Words>
  <Application>Microsoft Office PowerPoint</Application>
  <PresentationFormat>Экран (4:3)</PresentationFormat>
  <Paragraphs>164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Твердый переплет</vt:lpstr>
      <vt:lpstr>Ефанова С.В МБОУ СОШ №45</vt:lpstr>
      <vt:lpstr>Презентация PowerPoint</vt:lpstr>
      <vt:lpstr>Алгоритм написания сочинения  на ОГЭ (15.3)</vt:lpstr>
      <vt:lpstr>Презентация PowerPoint</vt:lpstr>
      <vt:lpstr>Требования к структурным элементам</vt:lpstr>
      <vt:lpstr>ВСТУПЛЕНИЕ</vt:lpstr>
      <vt:lpstr>ОПРЕДЕЛЕНИЕ</vt:lpstr>
      <vt:lpstr>Основная часть</vt:lpstr>
      <vt:lpstr>ЗАКЛЮЧЕНИЕ</vt:lpstr>
      <vt:lpstr>Клише написания сочинения 15.3</vt:lpstr>
      <vt:lpstr>Банк аргументов</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Ефанова С.В МБОУ СОШ №45</dc:title>
  <dc:creator>Muxa</dc:creator>
  <cp:lastModifiedBy>Muxa</cp:lastModifiedBy>
  <cp:revision>17</cp:revision>
  <dcterms:created xsi:type="dcterms:W3CDTF">2017-04-09T08:46:29Z</dcterms:created>
  <dcterms:modified xsi:type="dcterms:W3CDTF">2017-04-11T17:48:46Z</dcterms:modified>
</cp:coreProperties>
</file>