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29" r:id="rId2"/>
    <p:sldId id="308" r:id="rId3"/>
    <p:sldId id="310" r:id="rId4"/>
    <p:sldId id="306" r:id="rId5"/>
    <p:sldId id="311" r:id="rId6"/>
    <p:sldId id="263" r:id="rId7"/>
    <p:sldId id="312" r:id="rId8"/>
    <p:sldId id="313" r:id="rId9"/>
    <p:sldId id="314" r:id="rId10"/>
    <p:sldId id="305" r:id="rId11"/>
    <p:sldId id="307" r:id="rId12"/>
    <p:sldId id="315" r:id="rId13"/>
    <p:sldId id="316" r:id="rId14"/>
    <p:sldId id="317" r:id="rId15"/>
    <p:sldId id="285" r:id="rId16"/>
    <p:sldId id="266" r:id="rId17"/>
    <p:sldId id="288" r:id="rId18"/>
    <p:sldId id="318" r:id="rId19"/>
    <p:sldId id="309" r:id="rId20"/>
    <p:sldId id="264" r:id="rId21"/>
    <p:sldId id="320" r:id="rId22"/>
    <p:sldId id="321" r:id="rId23"/>
    <p:sldId id="323" r:id="rId24"/>
    <p:sldId id="322" r:id="rId25"/>
    <p:sldId id="296" r:id="rId26"/>
    <p:sldId id="324" r:id="rId27"/>
    <p:sldId id="325" r:id="rId28"/>
    <p:sldId id="326" r:id="rId29"/>
    <p:sldId id="327" r:id="rId30"/>
    <p:sldId id="328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>
        <p:scale>
          <a:sx n="100" d="100"/>
          <a:sy n="100" d="100"/>
        </p:scale>
        <p:origin x="-288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6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2F5472-6C90-4CF6-A50C-2AFA513BBE69}" type="datetimeFigureOut">
              <a:rPr lang="ru-RU"/>
              <a:pPr>
                <a:defRPr/>
              </a:pPr>
              <a:t>15.07.2017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735182-2D46-4142-99B8-0B57F4A27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F1E5A2-C364-4E95-94D7-248F63D1AB1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18DC3-978A-4902-82D5-4EDC55DBFA81}" type="datetime1">
              <a:rPr lang="en-US"/>
              <a:pPr>
                <a:defRPr/>
              </a:pPr>
              <a:t>7/15/2017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Шишлянникова Е.В. гимназия №8 г. Дубна Московская обл.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A134B-B112-453F-8EE8-601C3243D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7CA17-CBEB-45E5-9D37-BF7B077A43DB}" type="datetime1">
              <a:rPr lang="en-US"/>
              <a:pPr>
                <a:defRPr/>
              </a:pPr>
              <a:t>7/15/2017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Шишлянникова Е.В. гимназия №8 г. Дубна Московская обл.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A067C-ADDC-4F42-A234-423CFBAC5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0E23E-4577-4765-94A1-D3E7432C2C90}" type="datetime1">
              <a:rPr lang="en-US"/>
              <a:pPr>
                <a:defRPr/>
              </a:pPr>
              <a:t>7/15/2017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Шишлянникова Е.В. гимназия №8 г. Дубна Московская обл.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D28E3-F59B-4271-912F-6F3CF8DE1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A0BE4-94CF-4FA9-9485-A18F2F252386}" type="datetime1">
              <a:rPr lang="en-US"/>
              <a:pPr>
                <a:defRPr/>
              </a:pPr>
              <a:t>7/15/2017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Шишлянникова Е.В. гимназия №8 г. Дубна Московская обл.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F6DFE-CF5B-49D9-92F3-FADDDC609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A07CA-9708-40B0-860A-8027ADFAFFF5}" type="datetime1">
              <a:rPr lang="en-US"/>
              <a:pPr>
                <a:defRPr/>
              </a:pPr>
              <a:t>7/15/2017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Шишлянникова Е.В. гимназия №8 г. Дубна Московская обл.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52964-6879-4B6F-BB0A-38F1B11A4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46DF6-1553-47E8-B35B-225ACE8ACEDD}" type="datetime1">
              <a:rPr lang="en-US"/>
              <a:pPr>
                <a:defRPr/>
              </a:pPr>
              <a:t>7/15/2017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Шишлянникова Е.В. гимназия №8 г. Дубна Московская обл.</a:t>
            </a: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3202A-3839-4AEF-AE1F-F81E29484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5F0B1-D349-4923-8083-814B666F6046}" type="datetime1">
              <a:rPr lang="en-US"/>
              <a:pPr>
                <a:defRPr/>
              </a:pPr>
              <a:t>7/15/2017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Шишлянникова Е.В. гимназия №8 г. Дубна Московская обл.</a:t>
            </a: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AD790-6017-4C33-910C-698A80AF6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76DF4-A50D-43B0-9ED9-32D8BA63C2D3}" type="datetime1">
              <a:rPr lang="en-US"/>
              <a:pPr>
                <a:defRPr/>
              </a:pPr>
              <a:t>7/15/2017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Шишлянникова Е.В. гимназия №8 г. Дубна Московская обл.</a:t>
            </a: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C7D41-8767-44B2-87C7-78FDA19B7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3A38-0C86-4E6D-B7F1-1F2BC185A4C6}" type="datetime1">
              <a:rPr lang="en-US"/>
              <a:pPr>
                <a:defRPr/>
              </a:pPr>
              <a:t>7/15/2017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Шишлянникова Е.В. гимназия №8 г. Дубна Московская обл.</a:t>
            </a: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4CE85-8E2A-4B4F-9777-4CD384F55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F6751-3FE6-46C5-BB97-26713B995075}" type="datetime1">
              <a:rPr lang="en-US"/>
              <a:pPr>
                <a:defRPr/>
              </a:pPr>
              <a:t>7/15/2017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Шишлянникова Е.В. гимназия №8 г. Дубна Московская обл.</a:t>
            </a: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9199-3CD8-44A0-B3D7-4D28BDC18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E280F-CF33-4B9A-8171-C88401EBF059}" type="datetime1">
              <a:rPr lang="en-US"/>
              <a:pPr>
                <a:defRPr/>
              </a:pPr>
              <a:t>7/15/2017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Шишлянникова Е.В. гимназия №8 г. Дубна Московская обл.</a:t>
            </a: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DEB6-3219-4F5B-ABA0-774DF1BC6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1A7EF4-A513-48A0-BFDE-F5B4FC65B42E}" type="datetime1">
              <a:rPr lang="en-US"/>
              <a:pPr>
                <a:defRPr/>
              </a:pPr>
              <a:t>7/15/2017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Шишлянникова Е.В. гимназия №8 г. Дубна Московская обл.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E74768-785A-413A-85C2-43D2552F5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1" y="914400"/>
            <a:ext cx="6172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Презентация к уроку литературы </a:t>
            </a:r>
            <a:r>
              <a:rPr lang="ru-RU" sz="3200" dirty="0" smtClean="0">
                <a:solidFill>
                  <a:srgbClr val="FF0000"/>
                </a:solidFill>
              </a:rPr>
              <a:t>«Славянская мифология»</a:t>
            </a:r>
          </a:p>
          <a:p>
            <a:r>
              <a:rPr lang="ru-RU" sz="3200" dirty="0" smtClean="0"/>
              <a:t>Автор: Петухова Елена Владимировна, учитель русского языка и литературы</a:t>
            </a:r>
          </a:p>
          <a:p>
            <a:r>
              <a:rPr lang="ru-RU" sz="3200" dirty="0" smtClean="0"/>
              <a:t>МАОУ  СОШ№ 6 г.Первоуральск, Свердловской области. 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ljplus.ru/img4/s/o/sotofa_hanemer/Vele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81000"/>
            <a:ext cx="4121150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381000" y="2286000"/>
            <a:ext cx="3657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27013" eaLnBrk="0" hangingPunct="0"/>
            <a:r>
              <a:rPr lang="ru-RU" sz="2800" b="1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	Велес </a:t>
            </a:r>
            <a:r>
              <a:rPr lang="ru-RU" sz="28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(Волос) -- бог скотоводства и богатства, покровитель животного мира.</a:t>
            </a:r>
            <a:r>
              <a:rPr lang="ru-RU" sz="2800" b="1" dirty="0">
                <a:latin typeface="Calibri" pitchFamily="34" charset="0"/>
              </a:rPr>
              <a:t> «скотий бог», покровитель сказителей и поэзии.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09600"/>
            <a:ext cx="1814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А этот?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/>
          <p:cNvSpPr>
            <a:spLocks noChangeArrowheads="1"/>
          </p:cNvSpPr>
          <p:nvPr/>
        </p:nvSpPr>
        <p:spPr bwMode="auto">
          <a:xfrm>
            <a:off x="304800" y="228600"/>
            <a:ext cx="41148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Мокошь</a:t>
            </a:r>
            <a:r>
              <a:rPr lang="ru-RU" b="1" dirty="0">
                <a:solidFill>
                  <a:srgbClr val="FF0000"/>
                </a:solidFill>
              </a:rPr>
              <a:t> (</a:t>
            </a:r>
            <a:r>
              <a:rPr lang="ru-RU" b="1" dirty="0" err="1">
                <a:solidFill>
                  <a:srgbClr val="FF0000"/>
                </a:solidFill>
              </a:rPr>
              <a:t>Макошь</a:t>
            </a:r>
            <a:r>
              <a:rPr lang="ru-RU" b="1" dirty="0">
                <a:solidFill>
                  <a:srgbClr val="FF0000"/>
                </a:solidFill>
              </a:rPr>
              <a:t>)</a:t>
            </a:r>
            <a:r>
              <a:rPr lang="ru-RU" b="1" dirty="0"/>
              <a:t> — богиня в восточнославянской мифологии, единственное женское божество, идол которого стоял в воздвигнутом князем Владимиром </a:t>
            </a:r>
            <a:r>
              <a:rPr lang="ru-RU" b="1" dirty="0" smtClean="0"/>
              <a:t>киевском капище</a:t>
            </a:r>
            <a:r>
              <a:rPr lang="ru-RU" b="1" dirty="0"/>
              <a:t> наравне с кумирами других богов. Связь </a:t>
            </a:r>
            <a:r>
              <a:rPr lang="ru-RU" b="1" dirty="0" err="1"/>
              <a:t>Мокоши</a:t>
            </a:r>
            <a:r>
              <a:rPr lang="ru-RU" b="1" dirty="0"/>
              <a:t> с прядением и ткачеством явственно прослеживается в народных обрядах и поверьях: запрещалось оставлять кудель, а то «</a:t>
            </a:r>
            <a:r>
              <a:rPr lang="ru-RU" b="1" dirty="0" err="1"/>
              <a:t>Мокоша</a:t>
            </a:r>
            <a:r>
              <a:rPr lang="ru-RU" b="1" dirty="0"/>
              <a:t> </a:t>
            </a:r>
            <a:r>
              <a:rPr lang="ru-RU" b="1" dirty="0" err="1"/>
              <a:t>опрядет</a:t>
            </a:r>
            <a:r>
              <a:rPr lang="ru-RU" b="1" dirty="0"/>
              <a:t>», прясть и ткать в святой день </a:t>
            </a:r>
            <a:r>
              <a:rPr lang="ru-RU" b="1" dirty="0" err="1"/>
              <a:t>Мокоши</a:t>
            </a:r>
            <a:r>
              <a:rPr lang="ru-RU" b="1" dirty="0"/>
              <a:t> — пятницу нельзя.  </a:t>
            </a:r>
            <a:r>
              <a:rPr lang="ru-RU" b="1" dirty="0">
                <a:solidFill>
                  <a:srgbClr val="FF0000"/>
                </a:solidFill>
              </a:rPr>
              <a:t>Пятница</a:t>
            </a:r>
            <a:r>
              <a:rPr lang="ru-RU" b="1" dirty="0"/>
              <a:t> ходит «исколотая иглами и изверченная веретёнами», потому что нечестивые женщины шьют и прядут в посвященный ей день. </a:t>
            </a:r>
          </a:p>
          <a:p>
            <a:r>
              <a:rPr lang="ru-RU" b="1" dirty="0" err="1"/>
              <a:t>Мокошь</a:t>
            </a:r>
            <a:r>
              <a:rPr lang="ru-RU" b="1" dirty="0"/>
              <a:t> описывалась как длиннорукая женщина, прядущая по ночам в избе. </a:t>
            </a:r>
          </a:p>
        </p:txBody>
      </p:sp>
      <p:pic>
        <p:nvPicPr>
          <p:cNvPr id="10243" name="Picture 2" descr="http://img.narodna.pravda.com.ua/images/doc/e/f/ef9cc-slav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57200"/>
            <a:ext cx="394970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76800" y="6019800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А эта богиня?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533400" y="2667000"/>
            <a:ext cx="35814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7013" eaLnBrk="0" hangingPunct="0"/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Любили славяне </a:t>
            </a:r>
            <a:r>
              <a:rPr lang="ru-RU" sz="2000" b="1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Ладу</a:t>
            </a:r>
            <a:r>
              <a:rPr lang="ru-RU" sz="2000" b="1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богиню любви, красоты, очарования. С корнем «лад» связаны многие слова брачного значения. Лад 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супружеское согласие, основанное на любви. Ладить -значит жить в согласии, ладный - - хороший, красивый.</a:t>
            </a:r>
            <a:endParaRPr lang="ru-RU" sz="2000" b="1" dirty="0"/>
          </a:p>
        </p:txBody>
      </p:sp>
      <p:pic>
        <p:nvPicPr>
          <p:cNvPr id="70659" name="Picture 3" descr="http://i045.radikal.ru/1110/0d/fb1cf0990a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04800"/>
            <a:ext cx="3154363" cy="617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" y="533400"/>
            <a:ext cx="4754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Это Лада. Какие ассоциации </a:t>
            </a:r>
          </a:p>
          <a:p>
            <a:r>
              <a:rPr lang="ru-RU" b="1" i="1" dirty="0" smtClean="0"/>
              <a:t>рождает это слово? А иллюстрация?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457200" y="533400"/>
            <a:ext cx="3276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Древние славяне поклонялись </a:t>
            </a:r>
            <a:r>
              <a:rPr lang="ru-RU" sz="2000" b="1" i="1" dirty="0" err="1">
                <a:solidFill>
                  <a:srgbClr val="FF0000"/>
                </a:solidFill>
              </a:rPr>
              <a:t>берегиням</a:t>
            </a:r>
            <a:r>
              <a:rPr lang="ru-RU" sz="2000" b="1" i="1" dirty="0">
                <a:solidFill>
                  <a:srgbClr val="FF0000"/>
                </a:solidFill>
              </a:rPr>
              <a:t>. 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Как понимаешь значение этого слова?</a:t>
            </a:r>
            <a:endParaRPr lang="ru-RU" sz="2000" b="1" i="1" dirty="0">
              <a:solidFill>
                <a:srgbClr val="FF0000"/>
              </a:solidFill>
            </a:endParaRPr>
          </a:p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err="1" smtClean="0"/>
              <a:t>Берегини</a:t>
            </a:r>
            <a:r>
              <a:rPr lang="ru-RU" sz="2000" b="1" dirty="0" smtClean="0"/>
              <a:t> </a:t>
            </a:r>
            <a:r>
              <a:rPr lang="ru-RU" sz="2000" b="1" dirty="0"/>
              <a:t>оберегали человека всюду: дома, в лесу, в поле, на воде, оберегали посевы, скотные дворы, детей, рассказывали им сказки (байки), пели песни, навевали сны. </a:t>
            </a:r>
          </a:p>
        </p:txBody>
      </p:sp>
      <p:pic>
        <p:nvPicPr>
          <p:cNvPr id="12291" name="Picture 2" descr="http://cs304204.vkontakte.ru/u691151/-6/x_c487f7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33400"/>
            <a:ext cx="3771900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81000" y="2667000"/>
            <a:ext cx="36576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7013" eaLnBrk="0" hangingPunct="0"/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Особенно много было добрых 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домовых духов: домовой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дед, баба, спорыньи и спёхи (помощники в человеческих делах), 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дрёма 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(домашнее мирное божество сна), </a:t>
            </a:r>
            <a:r>
              <a:rPr lang="ru-RU" sz="2000" b="1" dirty="0" err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баюнок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(ночной сказочник, песенник колыбельный), </a:t>
            </a:r>
            <a:r>
              <a:rPr lang="ru-RU" sz="2000" b="1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банник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(дух бани).</a:t>
            </a:r>
            <a:endParaRPr lang="ru-RU" sz="2000" b="1" dirty="0"/>
          </a:p>
        </p:txBody>
      </p:sp>
      <p:pic>
        <p:nvPicPr>
          <p:cNvPr id="4" name="Picture 2" descr="C:\Users\User\Desktop\АЛЕНА\СКАЗКА\Священные птицы\9917a467aa8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1000"/>
            <a:ext cx="4038600" cy="545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533400"/>
            <a:ext cx="4897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Это домовой. Объясни значение слова. </a:t>
            </a:r>
          </a:p>
          <a:p>
            <a:r>
              <a:rPr lang="ru-RU" b="1" i="1" dirty="0" smtClean="0"/>
              <a:t>Это добрый или злой персонаж?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76400"/>
            <a:ext cx="3429000" cy="4602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Считалось, что </a:t>
            </a:r>
            <a:r>
              <a:rPr lang="ru-RU" sz="2000" b="1" i="1" dirty="0" smtClean="0">
                <a:solidFill>
                  <a:srgbClr val="FF0000"/>
                </a:solidFill>
              </a:rPr>
              <a:t>домовой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 жил за печкой или в конюшне. Домовой. В домах их редко называли "домовыми",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предпочитая ласковое "</a:t>
            </a:r>
            <a:r>
              <a:rPr lang="ru-RU" sz="2000" b="1" i="1" dirty="0" smtClean="0">
                <a:solidFill>
                  <a:srgbClr val="FF0000"/>
                </a:solidFill>
              </a:rPr>
              <a:t>дедушка".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000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533400"/>
            <a:ext cx="4640263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" y="457200"/>
            <a:ext cx="295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И ещё о домовом.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762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Банник. </a:t>
            </a:r>
            <a:r>
              <a:rPr lang="ru-RU" sz="2000" b="1" i="1" dirty="0" smtClean="0"/>
              <a:t>О нём можешь что-то сказать?</a:t>
            </a:r>
            <a:r>
              <a:rPr lang="ru-RU" sz="2000" b="1" i="1" dirty="0"/>
              <a:t/>
            </a:r>
            <a:br>
              <a:rPr lang="ru-RU" sz="2000" b="1" i="1" dirty="0"/>
            </a:br>
            <a:endParaRPr lang="ru-RU" sz="2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0" y="914400"/>
            <a:ext cx="3657600" cy="556260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dirty="0" smtClean="0"/>
              <a:t>Дух</a:t>
            </a:r>
            <a:r>
              <a:rPr lang="ru-RU" sz="2000" b="1" dirty="0"/>
              <a:t>, живущий в банях, обычно представлялся в виде маленького старичка с длинной бородой. Как и все славянские духи, проказлив.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dirty="0"/>
              <a:t>Если люди в бане поскальзываются, обжигаются, падают в обморок от жары, шпарятся </a:t>
            </a:r>
            <a:r>
              <a:rPr lang="ru-RU" sz="2000" b="1" dirty="0" smtClean="0"/>
              <a:t>кипятком</a:t>
            </a:r>
            <a:r>
              <a:rPr lang="ru-RU" sz="2000" b="1" dirty="0"/>
              <a:t>, слышат треск камней в печи или стук в стену — все это проделки банника.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000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dirty="0" smtClean="0">
                <a:latin typeface="Calibri" pitchFamily="34" charset="0"/>
              </a:rPr>
              <a:t>Бани были и в Риме и в Турции. Но 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банник</a:t>
            </a:r>
            <a:r>
              <a:rPr lang="ru-RU" sz="2000" b="1" dirty="0" smtClean="0">
                <a:latin typeface="Calibri" pitchFamily="34" charset="0"/>
              </a:rPr>
              <a:t> - только у славян.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000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4038600" cy="582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4876800" y="990600"/>
            <a:ext cx="3810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В банях также жила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шишига </a:t>
            </a:r>
            <a:r>
              <a:rPr lang="ru-RU" sz="2400" b="1" dirty="0">
                <a:latin typeface="Calibri" pitchFamily="34" charset="0"/>
              </a:rPr>
              <a:t>— злой дух, показывающийся только тем, кто идет в баню, не помолившись. Шишига принимает образ знакомой или родственницы, зовет человека с собой париться и может запарить до смерти.</a:t>
            </a:r>
          </a:p>
          <a:p>
            <a:endParaRPr lang="ru-RU" b="1" dirty="0">
              <a:latin typeface="Calibri" pitchFamily="34" charset="0"/>
            </a:endParaRPr>
          </a:p>
          <a:p>
            <a:endParaRPr lang="ru-RU" b="1" dirty="0">
              <a:latin typeface="Calibri" pitchFamily="34" charset="0"/>
            </a:endParaRPr>
          </a:p>
        </p:txBody>
      </p:sp>
      <p:pic>
        <p:nvPicPr>
          <p:cNvPr id="19459" name="Picture 2" descr="C:\Users\User\Desktop\АЛЕНА\СКАЗКА\Священные птицы\1244021726_bannik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3992563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3400" y="228600"/>
            <a:ext cx="410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А это совсем новенькое!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457200" y="304800"/>
            <a:ext cx="8305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7013" eaLnBrk="0" hangingPunct="0"/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Неудачи объяснялись вмешательством злых духов: лени, </a:t>
            </a:r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отёти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(крайней степени лени), окоёмов, прокуд (плутов, неслухов, проказников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). О нём написал Н.В.Гоголь , снят фильм.</a:t>
            </a:r>
            <a:endParaRPr lang="ru-RU" sz="2000" b="1" dirty="0"/>
          </a:p>
        </p:txBody>
      </p:sp>
      <p:pic>
        <p:nvPicPr>
          <p:cNvPr id="20483" name="Picture 3" descr="http://img-fotki.yandex.ru/get/4800/ivanpobeda.cf/0_2c882_ad6f5c1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752600"/>
            <a:ext cx="4572000" cy="3916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57200" y="1501775"/>
            <a:ext cx="3505200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7013" eaLnBrk="0" hangingPunct="0"/>
            <a:r>
              <a:rPr lang="ru-RU" sz="2000" b="1" i="1" dirty="0" err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Вий</a:t>
            </a:r>
            <a:r>
              <a:rPr lang="ru-RU" sz="2000" b="1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— самый страшный и самый сильный представитель нечистой силы, живущей под землей, поэтому руки и ноги его -что корни дерева, весь он в земле. Веки длинные, до самой земли, сам он их поднять не может, обычно это делают летучие мыши. Как и вся нечисть, он исчезает с третьими петухами. Считалось, что </a:t>
            </a:r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Вий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насылает ночные кошмары и привидения, особенно тем, у кого нечиста совесть.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sunhome.ru/UsersGallery/122010/ded_moroz_na_novii_g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3768725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4419600" y="304800"/>
            <a:ext cx="4495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Зимой леших в лесу заменя­ли гораздо более суровые </a:t>
            </a:r>
            <a:r>
              <a:rPr lang="ru-RU" sz="2000" b="1" i="1"/>
              <a:t>калинники </a:t>
            </a:r>
            <a:r>
              <a:rPr lang="ru-RU" sz="2000" b="1"/>
              <a:t>(от слова «калить»): </a:t>
            </a:r>
            <a:r>
              <a:rPr lang="ru-RU" sz="2000" b="1">
                <a:solidFill>
                  <a:srgbClr val="FF0000"/>
                </a:solidFill>
              </a:rPr>
              <a:t>Морозко, Трескунец, Карачун</a:t>
            </a:r>
            <a:r>
              <a:rPr lang="ru-RU" sz="2000" b="1"/>
              <a:t>. Выходя из дома, человек настраивался на борьбу с непредвиденными обстоятельствами, немилосердными стихиями. </a:t>
            </a:r>
          </a:p>
          <a:p>
            <a:r>
              <a:rPr lang="ru-RU" sz="2000" b="1">
                <a:solidFill>
                  <a:srgbClr val="FF0000"/>
                </a:solidFill>
              </a:rPr>
              <a:t>Дед Моро́з</a:t>
            </a:r>
            <a:r>
              <a:rPr lang="ru-RU" sz="2000" b="1"/>
              <a:t>  в славянской мифологии — олицетворение зимних морозов. </a:t>
            </a:r>
          </a:p>
          <a:p>
            <a:r>
              <a:rPr lang="ru-RU" sz="2000" b="1"/>
              <a:t>Обычно изображается в красной, синей, иногда белой шубе, с длинной белой бородой и посохом в руке, в валенках. Ездит на тройке лошадей. </a:t>
            </a:r>
          </a:p>
          <a:p>
            <a:r>
              <a:rPr lang="ru-RU" sz="2000" b="1"/>
              <a:t>Снегурочки у мифологического Морозки никогда не было. Её придумал А.Н.Островский.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077200" cy="12192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  <a:latin typeface="a_AlgeriusRough" pitchFamily="82" charset="-52"/>
              </a:rPr>
              <a:t>Мифология Древней Руси.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391400" cy="13716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rgbClr val="FF0000"/>
                </a:solidFill>
                <a:latin typeface="a_AlgeriusRough" pitchFamily="82" charset="-52"/>
              </a:rPr>
              <a:t>До нашего времени </a:t>
            </a:r>
            <a:r>
              <a:rPr lang="ru-RU" i="1" dirty="0" smtClean="0">
                <a:solidFill>
                  <a:schemeClr val="tx1"/>
                </a:solidFill>
                <a:latin typeface="a_AlgeriusRough" pitchFamily="82" charset="-52"/>
              </a:rPr>
              <a:t>не дошло практически ни одного оригинального источника,</a:t>
            </a:r>
            <a:r>
              <a:rPr lang="ru-RU" i="1" dirty="0" smtClean="0">
                <a:solidFill>
                  <a:srgbClr val="FF0000"/>
                </a:solidFill>
                <a:latin typeface="a_AlgeriusRough" pitchFamily="82" charset="-52"/>
              </a:rPr>
              <a:t> описывающего вымышленных существ из славянской мифологии.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rgbClr val="FF0000"/>
                </a:solidFill>
                <a:latin typeface="a_AlgeriusRough" pitchFamily="82" charset="-52"/>
              </a:rPr>
              <a:t>Что-то покрылось мраком истории, что-то уничтожили во время крещения Руси.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 smtClean="0">
              <a:solidFill>
                <a:srgbClr val="FF0000"/>
              </a:solidFill>
              <a:latin typeface="a_AlgeriusRough" pitchFamily="82" charset="-52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 smtClean="0">
              <a:solidFill>
                <a:srgbClr val="FF0000"/>
              </a:solidFill>
              <a:latin typeface="a_AlgeriusRough" pitchFamily="82" charset="-52"/>
            </a:endParaRPr>
          </a:p>
        </p:txBody>
      </p:sp>
      <p:pic>
        <p:nvPicPr>
          <p:cNvPr id="77826" name="Picture 2" descr="http://englishrussia.com/images/northern_dreams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124200"/>
            <a:ext cx="4876800" cy="3532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482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Аука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sz="2200" b="1" dirty="0" smtClean="0"/>
              <a:t>Это слово о чём напомнит?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752600"/>
            <a:ext cx="4114800" cy="48006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dirty="0" smtClean="0"/>
              <a:t>Разновидность </a:t>
            </a:r>
            <a:r>
              <a:rPr lang="ru-RU" sz="2000" b="1" dirty="0"/>
              <a:t>проказливого лесного духа, маленького, </a:t>
            </a:r>
            <a:r>
              <a:rPr lang="ru-RU" sz="2000" b="1" dirty="0" smtClean="0"/>
              <a:t>пузатого</a:t>
            </a:r>
            <a:r>
              <a:rPr lang="ru-RU" sz="2000" b="1" dirty="0"/>
              <a:t>, с круглыми щеками</a:t>
            </a:r>
            <a:r>
              <a:rPr lang="ru-RU" sz="2000" b="1" dirty="0" smtClean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dirty="0" smtClean="0"/>
              <a:t> </a:t>
            </a:r>
            <a:r>
              <a:rPr lang="ru-RU" sz="2000" b="1" dirty="0"/>
              <a:t>Не спит ни зимой, ни летом</a:t>
            </a:r>
            <a:r>
              <a:rPr lang="ru-RU" sz="2000" b="1" dirty="0" smtClean="0"/>
              <a:t>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000" b="1" dirty="0" smtClean="0"/>
              <a:t> Любит морочить голову людям в лесу, отзываясь на их крик “Ау!” со всех сторон.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000" b="1" dirty="0" smtClean="0"/>
              <a:t>Заводит путников в глухую чащу и бросает их там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000" b="1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000" b="1" dirty="0"/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81000"/>
            <a:ext cx="3200400" cy="605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304800" y="228600"/>
            <a:ext cx="8077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7013" eaLnBrk="0" hangingPunct="0"/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 сезонной смертью природы (наступлением зимы) связано еще одно божество подземного царства - - </a:t>
            </a:r>
            <a:r>
              <a:rPr lang="ru-RU" sz="2000" b="1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Кощей. 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Его представляли живым остовом (скелетом). «</a:t>
            </a:r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Кошь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» - - кость, костлявый. Он символизировал окостенение, оцепенение от мороза всей природы в зимнюю пору.</a:t>
            </a:r>
            <a:endParaRPr lang="ru-RU" sz="2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310" t="3456" r="2896" b="3240"/>
          <a:stretch>
            <a:fillRect/>
          </a:stretch>
        </p:blipFill>
        <p:spPr bwMode="auto">
          <a:xfrm>
            <a:off x="381000" y="2286000"/>
            <a:ext cx="64770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62800" y="2667000"/>
            <a:ext cx="1595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?????</a:t>
            </a:r>
            <a:br>
              <a:rPr lang="ru-RU" sz="3600" b="1" dirty="0" smtClean="0"/>
            </a:br>
            <a:r>
              <a:rPr lang="ru-RU" sz="3600" b="1" dirty="0" smtClean="0"/>
              <a:t>?????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381000" y="1600200"/>
            <a:ext cx="33528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7013" eaLnBrk="0" hangingPunct="0"/>
            <a:r>
              <a:rPr lang="ru-RU" sz="2000" b="1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Леший, 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по верованиям древних славян -- хозяин леса: широкоплечий, коренастый великан с зеленой бородой, с глазами, как звезды, сверкающими сквозь ветки, в бараньем полушубке. По ночам он дико кричит, свищет и хохочет в лесной чаще; встретив путника, старается сбить его с дороги и заставить поплутать.</a:t>
            </a:r>
            <a:endParaRPr lang="ru-RU" sz="2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00200"/>
            <a:ext cx="4495800" cy="404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3556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А он хозяин леса!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457200" y="1600200"/>
            <a:ext cx="37338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7013" eaLnBrk="0" hangingPunct="0"/>
            <a:r>
              <a:rPr lang="ru-RU" sz="2000" b="1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Водяной</a:t>
            </a:r>
            <a:r>
              <a:rPr lang="ru-RU" sz="2000" b="1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всегда голый, в черной чешуе, обмотанный и подпоясанный тиной, с длинными зелеными волосами и бородой, в шапке из куги</a:t>
            </a:r>
            <a:r>
              <a:rPr lang="ru-RU" sz="2000" b="1" baseline="30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Лапы с перепонками вместо рук, хвост рыбий, горящие раскаленными углями глаза. Сядет на корягу и звонко хлопает по воде. Рассердится — плотины рвет, мельницы рушит, животных и людей в воду тащит.</a:t>
            </a:r>
            <a:endParaRPr lang="ru-RU" sz="2000" b="1" dirty="0"/>
          </a:p>
        </p:txBody>
      </p:sp>
      <p:pic>
        <p:nvPicPr>
          <p:cNvPr id="69635" name="Picture 3" descr="http://s50.radikal.ru/i129/1004/8f/762de63eaf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533400"/>
            <a:ext cx="4551363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228600"/>
            <a:ext cx="28689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А он хозяин </a:t>
            </a:r>
          </a:p>
          <a:p>
            <a:r>
              <a:rPr lang="ru-RU" sz="3200" dirty="0" smtClean="0"/>
              <a:t>какой стихии?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457200" y="1600200"/>
            <a:ext cx="37338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7013" eaLnBrk="0" hangingPunct="0"/>
            <a:r>
              <a:rPr lang="ru-RU" sz="2000" b="1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Русалки</a:t>
            </a:r>
            <a:r>
              <a:rPr lang="ru-RU" sz="2000" b="1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изображались с женским лицом и грудью, но рыбьим туловищем и хвостом. Их боялись. Ночью русалки выходят из воды и греются в</a:t>
            </a:r>
            <a:endParaRPr lang="ru-RU" sz="2000" b="1" dirty="0"/>
          </a:p>
          <a:p>
            <a:pPr indent="227013" eaLnBrk="0" hangingPunct="0"/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лунном свете; нападают на прохожих и щекочут их до смерти. В особо опасную русальную неделю перед Иваном Купалой (конец июня) вешали на деревья и кусты пряжу, нитки, полотенца -- «одежду», чтобы задобрить русалок.</a:t>
            </a:r>
            <a:endParaRPr lang="ru-RU" sz="20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57200"/>
            <a:ext cx="3656013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457200"/>
            <a:ext cx="432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Про этого персонажа что знаете?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t="6667"/>
          <a:stretch>
            <a:fillRect/>
          </a:stretch>
        </p:blipFill>
        <p:spPr bwMode="auto">
          <a:xfrm>
            <a:off x="4191000" y="533400"/>
            <a:ext cx="4356100" cy="57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381000" y="2209800"/>
            <a:ext cx="35052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7013" eaLnBrk="0" hangingPunct="0"/>
            <a:r>
              <a:rPr lang="ru-RU" sz="2000" b="1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Лихо</a:t>
            </a:r>
            <a:r>
              <a:rPr lang="ru-RU" sz="2000" b="1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-- 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злая баба-великанша, пожирающая людей. Она одноглазая, ростом выше деревьев. Живет Лихо на старой мельнице, спит на кровати из человеческих костей. Идет Лихо — деревья валит, горы рушит, реки-озера засыпает. Имя Лихо стало нарицательным, синонимом слов «беда», «горе», «несчастье».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28600"/>
            <a:ext cx="460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Злой или добрый персонаж? Почему?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533400" y="1600200"/>
            <a:ext cx="2895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7013" eaLnBrk="0" hangingPunct="0"/>
            <a:r>
              <a:rPr lang="ru-RU" sz="2000" b="1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Кикимора</a:t>
            </a:r>
            <a:r>
              <a:rPr lang="ru-RU" sz="2000" b="1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относится к домовым. Это злой и вредный дух, маленькая гадкая бабенка в плохонькой одежонке, сморщенная, с </a:t>
            </a:r>
            <a:r>
              <a:rPr lang="ru-RU" sz="2000" b="1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кикой</a:t>
            </a:r>
            <a:r>
              <a:rPr lang="ru-RU" sz="2000" b="1" baseline="30000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</a:t>
            </a:r>
            <a:r>
              <a:rPr lang="ru-RU" sz="2000" b="1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Днем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сидит невидимкою за печкой, а проказит по ночам: сжигает </a:t>
            </a:r>
            <a:r>
              <a:rPr lang="ru-RU" sz="2000" b="1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куделю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стучит, старается выжить людей, выстригает у овец шерсть, вредит курам.</a:t>
            </a:r>
            <a:endParaRPr lang="ru-RU" sz="2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81000"/>
            <a:ext cx="3989388" cy="566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3852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О ком  говорят:</a:t>
            </a:r>
          </a:p>
          <a:p>
            <a:r>
              <a:rPr lang="ru-RU" b="1" i="1" dirty="0" smtClean="0"/>
              <a:t> «У-У-У! Кикимора болотная!»?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304800" y="152400"/>
            <a:ext cx="4572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7013" eaLnBrk="0" hangingPunct="0"/>
            <a:endParaRPr lang="ru-RU" sz="3600" b="1" i="1" dirty="0" smtClean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indent="227013" eaLnBrk="0" hangingPunct="0"/>
            <a:r>
              <a:rPr lang="ru-RU" sz="36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А это   </a:t>
            </a:r>
          </a:p>
          <a:p>
            <a:pPr indent="227013" eaLnBrk="0" hangingPunct="0"/>
            <a:r>
              <a:rPr lang="ru-RU" sz="36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Солнце! </a:t>
            </a:r>
          </a:p>
          <a:p>
            <a:pPr indent="227013" eaLnBrk="0" hangingPunct="0"/>
            <a:endParaRPr lang="ru-RU" sz="2000" b="1" i="1" dirty="0" smtClean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indent="227013" eaLnBrk="0" hangingPunct="0"/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неустанно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совершает свой путь по небу: озаряя землю днем, оставляет ее ночью во мраке; согревая весною и летом, отдает ее во власть холоду осенью и зимой. Далеко-далеко, на востоке, на самом краю света, в стране вечного лета и плодородия высится золотой дворец, в нем восседает на златотканом, пурпуровом престоле царь-Солнце. Владеет царь-Солнце двенадцатью царствами, ему прислуживают Солнцевы девы: они расчесывают его золотые кудри, убирают, поют небесные песни. Поутру выезжает Солнце на своей светозарной колеснице, запряженной белыми огнедышащими лошадьми, и совершает свой обычный путь по небесному своду.</a:t>
            </a:r>
            <a:endParaRPr lang="ru-RU" b="1" dirty="0"/>
          </a:p>
        </p:txBody>
      </p:sp>
      <p:pic>
        <p:nvPicPr>
          <p:cNvPr id="4" name="Picture 2" descr="http://s60.radikal.ru/i169/1109/24/53f1a63455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609600"/>
            <a:ext cx="4196820" cy="57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228600" y="228600"/>
            <a:ext cx="41148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7013" eaLnBrk="0" hangingPunct="0"/>
            <a:r>
              <a:rPr lang="ru-RU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Заря-заряница 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- красная девица.</a:t>
            </a:r>
            <a:endParaRPr lang="ru-RU" sz="2000" b="1" i="1" dirty="0">
              <a:solidFill>
                <a:srgbClr val="000000"/>
              </a:solidFill>
              <a:cs typeface="Times New Roman" pitchFamily="18" charset="0"/>
            </a:endParaRPr>
          </a:p>
          <a:p>
            <a:pPr indent="227013" eaLnBrk="0" hangingPunct="0"/>
            <a:r>
              <a:rPr lang="ru-RU" sz="2000" b="1" i="1" dirty="0">
                <a:solidFill>
                  <a:srgbClr val="FF0000"/>
                </a:solidFill>
                <a:cs typeface="Times New Roman" pitchFamily="18" charset="0"/>
              </a:rPr>
              <a:t>Заря -</a:t>
            </a:r>
            <a:r>
              <a:rPr lang="ru-RU" sz="2000" b="1" i="1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сестра Солнца; ее часто называют Ненаглядной Красотою, царевною - - золотой косою, непокрытой красою; живет она в золотом царстве, на краю света белого - - там, где ясное солнышко из моря подымается, плавает она по морю в серебряной лодочке с золотыми весельцами. Называют ее и Марьей </a:t>
            </a:r>
            <a:r>
              <a:rPr lang="ru-RU" sz="2000" b="1" dirty="0" err="1">
                <a:solidFill>
                  <a:srgbClr val="000000"/>
                </a:solidFill>
                <a:cs typeface="Times New Roman" pitchFamily="18" charset="0"/>
              </a:rPr>
              <a:t>Моревной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- - морской царевной, и царь-девицей. В ее золотом дворце, под изголовьем, хранится живая вода.</a:t>
            </a:r>
            <a:r>
              <a:rPr lang="ru-RU" sz="2000" b="1" dirty="0"/>
              <a:t> </a:t>
            </a:r>
          </a:p>
        </p:txBody>
      </p:sp>
      <p:pic>
        <p:nvPicPr>
          <p:cNvPr id="72707" name="Picture 3" descr="http://img1.liveinternet.ru/images/attach/c/0/39/347/39347447_ALATUYR_KA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04800"/>
            <a:ext cx="3914775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228600" y="457200"/>
            <a:ext cx="3581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7013" eaLnBrk="0" hangingPunct="0"/>
            <a:r>
              <a:rPr lang="ru-RU" sz="2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Путь в страну царь-девицы лежит через широкое море, вход туда сторожит двенадцатиглавый </a:t>
            </a:r>
            <a:r>
              <a:rPr lang="ru-RU" sz="20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Змей Горыныч</a:t>
            </a:r>
            <a:r>
              <a:rPr lang="ru-RU" sz="2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испускающий из своей пасти жгучее пламя».</a:t>
            </a:r>
            <a:endParaRPr lang="ru-RU" sz="2000" b="1"/>
          </a:p>
        </p:txBody>
      </p:sp>
      <p:pic>
        <p:nvPicPr>
          <p:cNvPr id="73731" name="Picture 3" descr="http://dreamworlds.ru/uploads/posts/2008-07/1215875320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81000"/>
            <a:ext cx="4506913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304800" y="533400"/>
            <a:ext cx="86106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 i="1" dirty="0">
                <a:solidFill>
                  <a:srgbClr val="FF0000"/>
                </a:solidFill>
                <a:latin typeface="a_AlgeriusRough" pitchFamily="82" charset="-52"/>
              </a:rPr>
              <a:t>Наши предки -  славяне-язычники -  поклонялись своим богам.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4572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_AlgeriusRough" pitchFamily="82" charset="-52"/>
              </a:rPr>
              <a:t>Каких персонажей больше: добрых или злых?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a_AlgeriusRough" pitchFamily="82" charset="-52"/>
              </a:rPr>
              <a:t>Как это характеризует нрав наших предков, их отношения с миром природы?</a:t>
            </a:r>
            <a:endParaRPr lang="ru-RU" sz="2400" dirty="0">
              <a:solidFill>
                <a:srgbClr val="FF0000"/>
              </a:solidFill>
              <a:latin typeface="a_AlgeriusRough" pitchFamily="82" charset="-52"/>
            </a:endParaRPr>
          </a:p>
        </p:txBody>
      </p:sp>
      <p:pic>
        <p:nvPicPr>
          <p:cNvPr id="1026" name="Picture 2" descr="http://www.silnye-zagovory.com/Statya_foto_1/5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438400"/>
            <a:ext cx="4953000" cy="4128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http://img0.liveinternet.ru/images/attach/c/0/51/950/51950669_125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4800"/>
            <a:ext cx="4257675" cy="600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304800" y="593725"/>
            <a:ext cx="3733800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7013" eaLnBrk="0" hangingPunct="0"/>
            <a:r>
              <a:rPr lang="ru-RU" b="1" dirty="0">
                <a:latin typeface="Calibri" pitchFamily="34" charset="0"/>
                <a:cs typeface="Times New Roman" pitchFamily="18" charset="0"/>
              </a:rPr>
              <a:t>Верховным среди них считался </a:t>
            </a:r>
            <a:r>
              <a:rPr lang="ru-RU" b="1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Перун</a:t>
            </a:r>
            <a:r>
              <a:rPr lang="ru-RU" b="1" i="1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ru-RU" b="1" dirty="0">
                <a:latin typeface="Calibri" pitchFamily="34" charset="0"/>
                <a:cs typeface="Times New Roman" pitchFamily="18" charset="0"/>
              </a:rPr>
              <a:t>грозный бог  - громовержец, повелитель вселенной, бог войны и в то же время носитель доброго начала. </a:t>
            </a:r>
          </a:p>
          <a:p>
            <a:pPr indent="227013" eaLnBrk="0" hangingPunct="0"/>
            <a:r>
              <a:rPr lang="ru-RU" b="1" dirty="0">
                <a:latin typeface="Calibri" pitchFamily="34" charset="0"/>
                <a:cs typeface="Times New Roman" pitchFamily="18" charset="0"/>
              </a:rPr>
              <a:t>Он был покровителем князя и его боевой дружины. Перед статуей Перуна воины давали клятвы, заключали мирные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договоры и соглашения. Его изображали обычно высоким, плечистым, большеголовым, черноволосым и </a:t>
            </a:r>
            <a:r>
              <a:rPr lang="ru-RU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златобородым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В руках он держал палицу, топор, лук, а за плечами у него -  колчан со стрелами. Обитал Перун  в Верхнем мире, мире светлых сил.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1" y="5638800"/>
            <a:ext cx="403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Верховным среди них считался 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Перун.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Охарактеризуй его, используя  иллюстрацию.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381000" y="165100"/>
            <a:ext cx="8305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7013" algn="ctr" eaLnBrk="0" hangingPunct="0"/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Ему противостоял </a:t>
            </a:r>
            <a:r>
              <a:rPr lang="ru-RU" sz="2000" b="1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Змей</a:t>
            </a:r>
            <a:r>
              <a:rPr lang="ru-RU" sz="2000" b="1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</a:t>
            </a:r>
            <a:endParaRPr lang="ru-RU" sz="2000" b="1" i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indent="227013" algn="ctr" eaLnBrk="0" hangingPunct="0"/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воплощение 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злого начала, обитатель подземного царства 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крылатое, многоголовое, огнедышащее существо.</a:t>
            </a:r>
            <a:endParaRPr lang="ru-RU" sz="2000" b="1" dirty="0"/>
          </a:p>
        </p:txBody>
      </p:sp>
      <p:pic>
        <p:nvPicPr>
          <p:cNvPr id="5123" name="Picture 3" descr="http://supercook.ru/slav/images-slav/i-sl-mif-05-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5867400" cy="4429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38200" y="6248400"/>
            <a:ext cx="669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Что скажешь об этом персонаже, глядя на иллюстрацию?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657600" cy="2209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Змея называют </a:t>
            </a:r>
            <a:r>
              <a:rPr lang="ru-RU" b="1" dirty="0" smtClean="0">
                <a:solidFill>
                  <a:srgbClr val="FF0000"/>
                </a:solidFill>
              </a:rPr>
              <a:t>Аспид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304800" y="3276600"/>
            <a:ext cx="4343400" cy="3352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ru-RU" sz="2000" b="1" dirty="0" smtClean="0"/>
              <a:t>Крылатая змея с двумя хоботами и птичьим клювом.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000" b="1" dirty="0" smtClean="0"/>
              <a:t>Живет высоко в горах и периодически совершает опустошительные налеты на деревни. </a:t>
            </a:r>
          </a:p>
          <a:p>
            <a:pPr eaLnBrk="1" hangingPunct="1">
              <a:buFont typeface="Wingdings" pitchFamily="2" charset="2"/>
              <a:buChar char="§"/>
            </a:pPr>
            <a:endParaRPr lang="ru-RU" sz="2000" b="1" dirty="0" smtClean="0"/>
          </a:p>
          <a:p>
            <a:pPr eaLnBrk="1" hangingPunct="1">
              <a:buFont typeface="Wingdings" pitchFamily="2" charset="2"/>
              <a:buChar char="§"/>
            </a:pPr>
            <a:endParaRPr lang="ru-RU" sz="2000" b="1" dirty="0" smtClean="0"/>
          </a:p>
        </p:txBody>
      </p:sp>
      <p:pic>
        <p:nvPicPr>
          <p:cNvPr id="22532" name="Picture 2" descr="C:\Users\User\Desktop\АЛЕНА\СКАЗКА\Священные птицы\1218633893_12.jpg"/>
          <p:cNvPicPr>
            <a:picLocks noChangeAspect="1" noChangeArrowheads="1"/>
          </p:cNvPicPr>
          <p:nvPr/>
        </p:nvPicPr>
        <p:blipFill>
          <a:blip r:embed="rId2" cstate="print"/>
          <a:srcRect l="12698" t="1952" r="15874" b="6785"/>
          <a:stretch>
            <a:fillRect/>
          </a:stretch>
        </p:blipFill>
        <p:spPr bwMode="auto">
          <a:xfrm>
            <a:off x="5257800" y="228600"/>
            <a:ext cx="3429000" cy="617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5715000"/>
            <a:ext cx="3872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Знакомо ли тебе слово  АСПИД? </a:t>
            </a:r>
          </a:p>
          <a:p>
            <a:r>
              <a:rPr lang="ru-RU" i="1" dirty="0" smtClean="0"/>
              <a:t>Пользуйся иллюстрацией!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4"/>
          <p:cNvSpPr>
            <a:spLocks noChangeArrowheads="1"/>
          </p:cNvSpPr>
          <p:nvPr/>
        </p:nvSpPr>
        <p:spPr bwMode="auto">
          <a:xfrm>
            <a:off x="381000" y="457200"/>
            <a:ext cx="373380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 err="1">
                <a:solidFill>
                  <a:srgbClr val="FF0000"/>
                </a:solidFill>
              </a:rPr>
              <a:t>Даждъбог</a:t>
            </a:r>
            <a:r>
              <a:rPr lang="ru-RU" sz="2800" b="1" i="1" dirty="0"/>
              <a:t>, </a:t>
            </a:r>
            <a:endParaRPr lang="ru-RU" sz="2800" b="1" i="1" dirty="0" smtClean="0"/>
          </a:p>
          <a:p>
            <a:r>
              <a:rPr lang="ru-RU" b="1" dirty="0" smtClean="0"/>
              <a:t>бог </a:t>
            </a:r>
            <a:r>
              <a:rPr lang="ru-RU" b="1" dirty="0"/>
              <a:t>солнца и жатвы, муж богини луны, - - красивый, сильный юноша. Его называли предком </a:t>
            </a:r>
            <a:r>
              <a:rPr lang="ru-RU" b="1" dirty="0" err="1"/>
              <a:t>русичей</a:t>
            </a:r>
            <a:r>
              <a:rPr lang="ru-RU" b="1" dirty="0"/>
              <a:t>. Он хранил ключи земные, закрывал землю на зиму и отдавал ключи птицам, которые уносили их в </a:t>
            </a:r>
            <a:r>
              <a:rPr lang="ru-RU" b="1" dirty="0" err="1"/>
              <a:t>вырий</a:t>
            </a:r>
            <a:r>
              <a:rPr lang="ru-RU" b="1" dirty="0"/>
              <a:t> (</a:t>
            </a:r>
            <a:r>
              <a:rPr lang="ru-RU" b="1" dirty="0" err="1"/>
              <a:t>ирий</a:t>
            </a:r>
            <a:r>
              <a:rPr lang="ru-RU" b="1" dirty="0"/>
              <a:t>) - - летнее царство, страну ушедших душ. Это теплая страна у моря или за морем, куда улетали души умерших праведников. Она доступна только птицам и змеям. Весной птицы возвращали ключи, и </a:t>
            </a:r>
            <a:r>
              <a:rPr lang="ru-RU" b="1" dirty="0" err="1"/>
              <a:t>Даждьбог</a:t>
            </a:r>
            <a:r>
              <a:rPr lang="ru-RU" b="1" dirty="0"/>
              <a:t> открывал землю.</a:t>
            </a:r>
          </a:p>
        </p:txBody>
      </p:sp>
      <p:pic>
        <p:nvPicPr>
          <p:cNvPr id="6150" name="Picture 6" descr="http://s001.radikal.ru/i196/1005/74/3e51bdd92b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2400"/>
            <a:ext cx="4033838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5867400"/>
            <a:ext cx="4136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Что скажешь об этом персонаже</a:t>
            </a:r>
          </a:p>
          <a:p>
            <a:r>
              <a:rPr lang="ru-RU" b="1" i="1" dirty="0" smtClean="0"/>
              <a:t>Славянской мифологии?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457200" y="381000"/>
            <a:ext cx="36324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Бог небесного огня </a:t>
            </a:r>
            <a:r>
              <a:rPr lang="ru-RU" b="1" i="1" dirty="0" err="1" smtClean="0">
                <a:solidFill>
                  <a:srgbClr val="FF0000"/>
                </a:solidFill>
              </a:rPr>
              <a:t>Сварог</a:t>
            </a:r>
            <a:r>
              <a:rPr lang="ru-RU" b="1" i="1" dirty="0" smtClean="0"/>
              <a:t>.</a:t>
            </a:r>
          </a:p>
          <a:p>
            <a:r>
              <a:rPr lang="ru-RU" b="1" i="1" dirty="0" smtClean="0"/>
              <a:t>Почему он носит такое имя?</a:t>
            </a:r>
            <a:endParaRPr lang="ru-RU" b="1" i="1" dirty="0"/>
          </a:p>
        </p:txBody>
      </p:sp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381000" y="1828800"/>
            <a:ext cx="35052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 err="1">
                <a:solidFill>
                  <a:srgbClr val="FF0000"/>
                </a:solidFill>
              </a:rPr>
              <a:t>Сварог</a:t>
            </a:r>
            <a:r>
              <a:rPr lang="ru-RU" sz="2000" b="1" i="1" dirty="0"/>
              <a:t>, </a:t>
            </a:r>
            <a:r>
              <a:rPr lang="ru-RU" sz="2000" b="1" dirty="0"/>
              <a:t>бог небесного огня, бросил на землю с неба кузнечные клещи, и с тех пор люди научились ковать железо. Он посылал людям небесный огонь, без которого не изготовишь ни оружия, ни украшений. </a:t>
            </a:r>
            <a:r>
              <a:rPr lang="ru-RU" sz="2000" b="1" dirty="0" err="1"/>
              <a:t>Сварога</a:t>
            </a:r>
            <a:r>
              <a:rPr lang="ru-RU" sz="2000" b="1" dirty="0"/>
              <a:t> представляли в облике молодого плечистого кузнеца, молчаливого и строгого.</a:t>
            </a:r>
          </a:p>
        </p:txBody>
      </p:sp>
      <p:pic>
        <p:nvPicPr>
          <p:cNvPr id="7172" name="Picture 4" descr="http://www.proza.ru/pics/2009/02/26/1145.jpg"/>
          <p:cNvPicPr>
            <a:picLocks noChangeAspect="1" noChangeArrowheads="1"/>
          </p:cNvPicPr>
          <p:nvPr/>
        </p:nvPicPr>
        <p:blipFill>
          <a:blip r:embed="rId2" cstate="print"/>
          <a:srcRect l="1833" t="1449" r="4660"/>
          <a:stretch>
            <a:fillRect/>
          </a:stretch>
        </p:blipFill>
        <p:spPr bwMode="auto">
          <a:xfrm>
            <a:off x="4572000" y="762000"/>
            <a:ext cx="388620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>
            <a:off x="4114800" y="609600"/>
            <a:ext cx="391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/>
              <a:t>Бог ветров </a:t>
            </a:r>
            <a:r>
              <a:rPr lang="ru-RU" sz="2800" b="1" i="1" dirty="0" err="1">
                <a:solidFill>
                  <a:srgbClr val="FF0000"/>
                </a:solidFill>
              </a:rPr>
              <a:t>Стрибог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9634" name="Picture 2" descr="http://s56.radikal.ru/i151/0910/f5/3d5aaa9fb6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6400800" cy="5331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" y="457200"/>
            <a:ext cx="3724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Чем , по мнению наших предков,</a:t>
            </a:r>
          </a:p>
          <a:p>
            <a:r>
              <a:rPr lang="ru-RU" i="1" dirty="0" smtClean="0"/>
              <a:t>управлял  этот бог?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02fb365c5c66cd7f7e2327bb7f5e967b3cb23b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1546</Words>
  <Application>Microsoft Office PowerPoint</Application>
  <PresentationFormat>Экран (4:3)</PresentationFormat>
  <Paragraphs>92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Мифология Древней Руси.</vt:lpstr>
      <vt:lpstr>Слайд 3</vt:lpstr>
      <vt:lpstr>Слайд 4</vt:lpstr>
      <vt:lpstr>Слайд 5</vt:lpstr>
      <vt:lpstr>Змея называют Аспид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Банник. О нём можешь что-то сказать? </vt:lpstr>
      <vt:lpstr>Слайд 17</vt:lpstr>
      <vt:lpstr>Слайд 18</vt:lpstr>
      <vt:lpstr>Слайд 19</vt:lpstr>
      <vt:lpstr>Аука. Это слово о чём напомнит?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мифология</dc:title>
  <dc:creator>User</dc:creator>
  <cp:lastModifiedBy>user</cp:lastModifiedBy>
  <cp:revision>41</cp:revision>
  <dcterms:created xsi:type="dcterms:W3CDTF">2011-01-23T16:04:22Z</dcterms:created>
  <dcterms:modified xsi:type="dcterms:W3CDTF">2017-07-15T08:38:16Z</dcterms:modified>
</cp:coreProperties>
</file>