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96" r:id="rId2"/>
    <p:sldId id="297" r:id="rId3"/>
    <p:sldId id="299" r:id="rId4"/>
    <p:sldId id="285" r:id="rId5"/>
    <p:sldId id="257" r:id="rId6"/>
    <p:sldId id="286" r:id="rId7"/>
    <p:sldId id="261" r:id="rId8"/>
    <p:sldId id="287" r:id="rId9"/>
    <p:sldId id="288" r:id="rId10"/>
    <p:sldId id="289" r:id="rId11"/>
    <p:sldId id="302" r:id="rId12"/>
    <p:sldId id="290" r:id="rId13"/>
    <p:sldId id="294" r:id="rId14"/>
    <p:sldId id="295" r:id="rId15"/>
    <p:sldId id="273" r:id="rId16"/>
    <p:sldId id="291" r:id="rId17"/>
    <p:sldId id="269" r:id="rId18"/>
    <p:sldId id="263" r:id="rId19"/>
    <p:sldId id="274" r:id="rId20"/>
    <p:sldId id="275" r:id="rId21"/>
    <p:sldId id="301" r:id="rId22"/>
    <p:sldId id="276" r:id="rId23"/>
    <p:sldId id="292" r:id="rId24"/>
    <p:sldId id="29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EB3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4" d="100"/>
          <a:sy n="74" d="100"/>
        </p:scale>
        <p:origin x="-1452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365375"/>
            <a:ext cx="4038600" cy="1238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813175"/>
            <a:ext cx="4038600" cy="530225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000000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77309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051844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76975" y="333375"/>
            <a:ext cx="2076450" cy="5610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625" y="333375"/>
            <a:ext cx="6076950" cy="5610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819415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625" y="333375"/>
            <a:ext cx="8305800" cy="56102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4655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45424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07411255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00674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6464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402899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900986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4222032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7057549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" y="333375"/>
            <a:ext cx="8305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315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237626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 центр развития ребенка – детский сад №2 «Солнышко» с. Красное 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Краснинского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Липецкой области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оспитатель 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высшей квалификационной категории </a:t>
            </a:r>
          </a:p>
          <a:p>
            <a:pPr marL="0" indent="0" algn="ctr">
              <a:buNone/>
            </a:pP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Бокарева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Елена Николаевна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7676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725602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Технология проектной деятельности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Использование метода проекта в дошкольном образовании позволяет значительно повысить познавательную активность детей, развить творческое мышление, умение детей самостоятельно, разными способами находить информацию об интересующем предмете или явлении и использовать эти знания для создания новых объектов действительности.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1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Проект  «Что? Где? Почему?»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>
              <a:buNone/>
            </a:pPr>
            <a:endParaRPr lang="ru-RU" sz="1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1. Расширение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представлений детей об окружающем мире через знакомство с элементарными знаниями из различных областей наук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развитие представлений о химических свойствах веществ;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развитие элементарных представлений об основных физических свойствах и явлениях;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развитие элементарных математических представлений.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2. Развитие  умений пользоваться приборами - помощниками при проведении игр-экспериментов.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3. Развитие  умственных способностей: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 мыслительных способностей: анализ, классификация, сравнение, обобщение;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формирование способов познания путём сенсорного анализа.</a:t>
            </a:r>
          </a:p>
          <a:p>
            <a:pPr marL="0" indent="0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4. Социально-личностное развитие каждого ребёнка: 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коммуникативности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самостоятельности, наблюдательности, элементарного самоконтроля и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своих действий.</a:t>
            </a:r>
          </a:p>
          <a:p>
            <a:pPr>
              <a:buNone/>
            </a:pPr>
            <a:endParaRPr lang="ru-RU" sz="1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188640"/>
            <a:ext cx="30353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8244" y="764704"/>
            <a:ext cx="30353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3544" y="208224"/>
            <a:ext cx="304165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87" y="3789040"/>
            <a:ext cx="3041650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267" y="3284984"/>
            <a:ext cx="3035300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3544" y="3789039"/>
            <a:ext cx="3041650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60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F:\КОНКУРС-ВОСПИТАТЕЛЬ ГОДА 2017\ФОТО в презентацию\IMG_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40" y="209364"/>
            <a:ext cx="4358401" cy="326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5" descr="F:\КОНКУРС-ВОСПИТАТЕЛЬ ГОДА 2017\ФОТО в презентацию\IMG_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47" y="209365"/>
            <a:ext cx="4355977" cy="3266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3" descr="F:\КОНКУРС-ВОСПИТАТЕЛЬ ГОДА 2017\ФОТО в презентацию\IMG_2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36157"/>
            <a:ext cx="4358400" cy="326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4" descr="F:\КОНКУРС-ВОСПИТАТЕЛЬ ГОДА 2017\ФОТО в презентацию\IMG_20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6946" y="3562040"/>
            <a:ext cx="4358399" cy="326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КОНКУРС-ВОСПИТАТЕЛЬ ГОДА 2017\ФОТО в презентацию\IMG_180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478381" cy="335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7" descr="F:\КОНКУРС-ВОСПИТАТЕЛЬ ГОДА 2017\ФОТО в презентацию\IMG_1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1" y="3500438"/>
            <a:ext cx="4476749" cy="335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8" descr="F:\КОНКУРС-ВОСПИТАТЕЛЬ ГОДА 2017\ФОТО в презентацию\IMG_1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1" y="0"/>
            <a:ext cx="4476749" cy="335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F:\КОНКУРС-ВОСПИТАТЕЛЬ ГОДА 2017\ФОТО в презентацию\IMG_18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82554"/>
            <a:ext cx="4500594" cy="3375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КОНКУРС-ВОСПИТАТЕЛЬ ГОДА 2017\ФОТО в презентацию\IMG_190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36950"/>
            <a:ext cx="4429125" cy="3321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F:\КОНКУРС-ВОСПИТАТЕЛЬ ГОДА 2017\ФОТО в презентацию\IMG_1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29125" cy="3321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F:\КОНКУРС-ВОСПИТАТЕЛЬ ГОДА 2017\ФОТО в презентацию\IMG_1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36157"/>
            <a:ext cx="4429124" cy="3321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9" descr="F:\КОНКУРС-ВОСПИТАТЕЛЬ ГОДА 2017\ФОТО в презентацию\IMG_18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381499" cy="3286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КОНКУРС-ВОСПИТАТЕЛЬ ГОДА 2017\ФОТО в презентацию\IMG_187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0"/>
            <a:ext cx="4381500" cy="328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0" name="Picture 6" descr="F:\КОНКУРС-ВОСПИТАТЕЛЬ ГОДА 2017\ФОТО в презентацию\IMG_2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9735"/>
            <a:ext cx="4357686" cy="3268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1" name="Picture 7" descr="F:\КОНКУРС-ВОСПИТАТЕЛЬ ГОДА 2017\ФОТО в презентацию\IMG_2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2" y="3571876"/>
            <a:ext cx="4381498" cy="3286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2" name="Picture 8" descr="F:\КОНКУРС-ВОСПИТАТЕЛЬ ГОДА 2017\ФОТО в презентацию\IMG_1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381499" cy="3286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68676"/>
          </a:xfrm>
        </p:spPr>
        <p:txBody>
          <a:bodyPr anchor="t"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Информационно-коммуникационные технологии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1\Downloads\0071-114-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79987" y="3857628"/>
            <a:ext cx="3663979" cy="2747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 descr="C:\Users\1\Downloads\0050-091-Spetsialistami-TSIT-sovmestno-s-rabotnikami-DOU-54-sozdana-bolsha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857628"/>
            <a:ext cx="3658359" cy="2747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500034" y="1000108"/>
            <a:ext cx="2214578" cy="714380"/>
          </a:xfrm>
          <a:prstGeom prst="roundRect">
            <a:avLst/>
          </a:prstGeom>
          <a:solidFill>
            <a:srgbClr val="C0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компьютер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0034" y="2000240"/>
            <a:ext cx="2214578" cy="714380"/>
          </a:xfrm>
          <a:prstGeom prst="roundRect">
            <a:avLst/>
          </a:prstGeom>
          <a:solidFill>
            <a:srgbClr val="C0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фотоаппарат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0034" y="2928934"/>
            <a:ext cx="2214578" cy="714380"/>
          </a:xfrm>
          <a:prstGeom prst="roundRect">
            <a:avLst/>
          </a:prstGeom>
          <a:solidFill>
            <a:srgbClr val="C0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интернет-ресурсы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428992" y="2000240"/>
            <a:ext cx="2214578" cy="714380"/>
          </a:xfrm>
          <a:prstGeom prst="roundRect">
            <a:avLst/>
          </a:prstGeom>
          <a:solidFill>
            <a:srgbClr val="C0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планшет 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29388" y="1000108"/>
            <a:ext cx="2214578" cy="714380"/>
          </a:xfrm>
          <a:prstGeom prst="roundRect">
            <a:avLst/>
          </a:prstGeom>
          <a:solidFill>
            <a:srgbClr val="C0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интерактивная доска 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29388" y="2928934"/>
            <a:ext cx="2214578" cy="714380"/>
          </a:xfrm>
          <a:prstGeom prst="roundRect">
            <a:avLst/>
          </a:prstGeom>
          <a:solidFill>
            <a:srgbClr val="C0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телевизор 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28992" y="1000108"/>
            <a:ext cx="2214578" cy="714380"/>
          </a:xfrm>
          <a:prstGeom prst="roundRect">
            <a:avLst/>
          </a:prstGeom>
          <a:solidFill>
            <a:srgbClr val="C0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мультимедийное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оборудование 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428992" y="2928934"/>
            <a:ext cx="2214578" cy="714380"/>
          </a:xfrm>
          <a:prstGeom prst="roundRect">
            <a:avLst/>
          </a:prstGeom>
          <a:solidFill>
            <a:srgbClr val="C0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музыкальный центр 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429388" y="2000240"/>
            <a:ext cx="2214578" cy="714380"/>
          </a:xfrm>
          <a:prstGeom prst="roundRect">
            <a:avLst/>
          </a:prstGeom>
          <a:solidFill>
            <a:srgbClr val="C0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видеокамера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КОНКУРС-ВОСПИТАТЕЛЬ ГОДА 2017\ФОТО в презентацию\IMG_2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2357422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F:\КОНКУРС-ВОСПИТАТЕЛЬ ГОДА 2017\ФОТО в презентацию\IMG_2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7617" y="1643050"/>
            <a:ext cx="2386383" cy="1839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 anchor="t">
            <a:norm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Мини - лаборатория «Почемучка»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32" y="857232"/>
            <a:ext cx="5187142" cy="3890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00028"/>
            <a:ext cx="2769956" cy="2077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:\КОНКУРС-ВОСПИТАТЕЛЬ ГОДА 2017\ФОТО в презентацию\IMG_2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4008" y="4714884"/>
            <a:ext cx="2749991" cy="2062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F:\КОНКУРС-ВОСПИТАТЕЛЬ ГОДА 2017\ФОТО в презентацию\IMG_20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0737" y="4643422"/>
            <a:ext cx="2845274" cy="2133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8535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284663" cy="2879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AutoShape 2" descr="https://ds02.infourok.ru/uploads/ex/1035/00034484-6ef250f4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ds02.infourok.ru/uploads/ex/1035/00034484-6ef250f4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1940" y="764704"/>
            <a:ext cx="4144824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538" y="3776379"/>
            <a:ext cx="4200401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8914" y="3776379"/>
            <a:ext cx="4110876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4414" y="-144463"/>
            <a:ext cx="596900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427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666"/>
            <a:ext cx="4421191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2017" y="43666"/>
            <a:ext cx="4621136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1506" y="3501009"/>
            <a:ext cx="4658597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Творческая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«Развитие познавательной активности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детей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старшего дошкольного возраста в процессе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экспериментирования»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6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ОПЫТ(Даша)\20170516_21545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7388" cy="3371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ОПЫТ(Даша)\20170517_215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25044"/>
            <a:ext cx="3888432" cy="2916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ОПЫТ(Даша)\20170516_2236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901" y="0"/>
            <a:ext cx="4475989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ОПЫТ(Даша)\20170516_2217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4440238" cy="3330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ОПЫТ(Даша)\20170517_223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6279" y="3508715"/>
            <a:ext cx="4427983" cy="3320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ОПЫТ(Даша)\20170516_224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6279" y="32462"/>
            <a:ext cx="4417303" cy="3312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ОПЫТ(Даша)\20170516_2246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8715"/>
            <a:ext cx="4427984" cy="3320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233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Мама\17705a10b611bbc53ab24656b55188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786190"/>
            <a:ext cx="2222048" cy="3071810"/>
          </a:xfrm>
          <a:prstGeom prst="rect">
            <a:avLst/>
          </a:prstGeom>
          <a:noFill/>
        </p:spPr>
      </p:pic>
      <p:pic>
        <p:nvPicPr>
          <p:cNvPr id="1028" name="Picture 4" descr="C:\Users\1\Desktop\Мама\55707851aee53bd8cd81850683bbe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9592" y="3750471"/>
            <a:ext cx="2222031" cy="3143248"/>
          </a:xfrm>
          <a:prstGeom prst="rect">
            <a:avLst/>
          </a:prstGeom>
          <a:noFill/>
        </p:spPr>
      </p:pic>
      <p:pic>
        <p:nvPicPr>
          <p:cNvPr id="1030" name="Picture 6" descr="C:\Users\1\Desktop\Мама\d68fb15d1025c440906c63fbb2454ac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14290"/>
            <a:ext cx="2222049" cy="3143272"/>
          </a:xfrm>
          <a:prstGeom prst="rect">
            <a:avLst/>
          </a:prstGeom>
          <a:noFill/>
        </p:spPr>
      </p:pic>
      <p:pic>
        <p:nvPicPr>
          <p:cNvPr id="1031" name="Picture 7" descr="C:\Users\1\AppData\Local\Temp\Rar$DIa0.200\ДИПЛО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14290"/>
            <a:ext cx="2171667" cy="3143272"/>
          </a:xfrm>
          <a:prstGeom prst="rect">
            <a:avLst/>
          </a:prstGeom>
          <a:noFill/>
        </p:spPr>
      </p:pic>
      <p:pic>
        <p:nvPicPr>
          <p:cNvPr id="1026" name="Picture 2" descr="C:\Users\1\Desktop\Мама\4036 (1)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228852"/>
            <a:ext cx="2203450" cy="3114675"/>
          </a:xfrm>
          <a:prstGeom prst="rect">
            <a:avLst/>
          </a:prstGeom>
          <a:noFill/>
        </p:spPr>
      </p:pic>
      <p:pic>
        <p:nvPicPr>
          <p:cNvPr id="8194" name="Picture 2" descr="F:\КОНКУРС-ВОСПИТАТЕЛЬ ГОДА 2017\ФОТО в презентацию\IMG_21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2852"/>
            <a:ext cx="2196719" cy="3000396"/>
          </a:xfrm>
          <a:prstGeom prst="rect">
            <a:avLst/>
          </a:prstGeom>
          <a:noFill/>
        </p:spPr>
      </p:pic>
      <p:pic>
        <p:nvPicPr>
          <p:cNvPr id="8195" name="Picture 3" descr="F:\КОНКУРС-ВОСПИТАТЕЛЬ ГОДА 2017\ФОТО в презентацию\IMG_21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6922" y="3643314"/>
            <a:ext cx="2303858" cy="3071810"/>
          </a:xfrm>
          <a:prstGeom prst="rect">
            <a:avLst/>
          </a:prstGeom>
          <a:noFill/>
        </p:spPr>
      </p:pic>
      <p:pic>
        <p:nvPicPr>
          <p:cNvPr id="8196" name="Picture 4" descr="F:\КОНКУРС-ВОСПИТАТЕЛЬ ГОДА 2017\ФОТО в презентацию\IMG_21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571876"/>
            <a:ext cx="2357436" cy="3143248"/>
          </a:xfrm>
          <a:prstGeom prst="rect">
            <a:avLst/>
          </a:prstGeom>
          <a:noFill/>
        </p:spPr>
      </p:pic>
      <p:pic>
        <p:nvPicPr>
          <p:cNvPr id="8197" name="Picture 5" descr="F:\КОНКУРС-ВОСПИТАТЕЛЬ ГОДА 2017\ФОТО в презентацию\IMG_21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3702" y="142852"/>
            <a:ext cx="2250298" cy="30718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2940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1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Люди, научившиеся…наблюдениям 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не прошёл.»</a:t>
            </a:r>
            <a:br>
              <a:rPr lang="ru-RU" sz="31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К.Е. Тимирязев</a:t>
            </a:r>
            <a:r>
              <a:rPr lang="ru-RU" sz="3100" dirty="0" smtClean="0">
                <a:solidFill>
                  <a:schemeClr val="bg1"/>
                </a:solidFill>
              </a:rPr>
              <a:t/>
            </a:r>
            <a:br>
              <a:rPr lang="ru-RU" sz="3100" dirty="0" smtClean="0">
                <a:solidFill>
                  <a:schemeClr val="bg1"/>
                </a:solidFill>
              </a:rPr>
            </a:br>
            <a:endParaRPr lang="ru-RU" sz="3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8605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пр\DSCN3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872" y="404664"/>
            <a:ext cx="3600400" cy="2798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пр\poznovatelnoe-razvitie-rebenka-i-priroda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630100"/>
            <a:ext cx="3518491" cy="279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пр\entomofobia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7" y="3416350"/>
            <a:ext cx="2230144" cy="2973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пр\original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120" y="382693"/>
            <a:ext cx="4215017" cy="2798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2812" y="548680"/>
            <a:ext cx="34318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Что?</a:t>
            </a:r>
            <a:endParaRPr lang="ru-RU" sz="9600" b="1" cap="none" spc="0" dirty="0">
              <a:ln w="11430">
                <a:solidFill>
                  <a:srgbClr val="FFFF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04340" y="4186786"/>
            <a:ext cx="29738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Где?</a:t>
            </a:r>
            <a:endParaRPr lang="ru-RU" sz="9600" b="1" dirty="0">
              <a:ln w="31550" cmpd="sng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9368" y="4186786"/>
            <a:ext cx="45624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Зачем?</a:t>
            </a:r>
            <a:endParaRPr lang="ru-RU" sz="9600" b="1" cap="none" spc="0" dirty="0">
              <a:ln w="11430">
                <a:solidFill>
                  <a:srgbClr val="FFFF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6973" y="2396166"/>
            <a:ext cx="66114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ПОЧЕМУ???</a:t>
            </a:r>
            <a:endParaRPr lang="ru-RU" sz="9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3465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588071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Актуальность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В современном обществе востребована творческая личность, способная к активному познанию окружающего, проявлению самостоятельности, исследовательской активности. ФГОС ДО в качестве основного принципа дошкольного образования рассматривает формирование познавательных интересов и познавательных действий ребёнка в различных видах деятельности, в качестве целевых ориентиров на этапе завершения дошкольного образования предусматривает развитие инициативности, любознательности, склонности к экспериментированию, наблюдательности. Поэтому детское экспериментирование является актуальным методом</a:t>
            </a:r>
            <a:r>
              <a:rPr lang="ru-RU" sz="2000" b="1" dirty="0" smtClean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познавательного развития детей дошкольного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возраста, методом развивающего личностно-ориентированного обучения, направленного на формирование самостоятельных исследовательских умений, на развитие творческих способностей и логического мышления.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305800" cy="1367433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Цель педагогического опыта: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способствование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развитию у детей             познавательной активности, любознательности, потребности в умственных впечатлениях детей,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стремлению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самостоятельному познанию и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мышлению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1676400"/>
            <a:ext cx="8126288" cy="4267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1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Поддерживать интерес дошкольников к окружающей среде, удовлетворять детскую любознательность.</a:t>
            </a: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Развивать у детей познавательные способности (анализ, синтез, классификация, сравнение, обобщение);</a:t>
            </a: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Развивать мышление, речь – суждение в процессе познавательно – исследовательской деятельности: в выдвижении предположений, отборе способов проверки, достижении результата, их интерпретации и применении в деятельности.</a:t>
            </a: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Активизировать речь и обогащать словарь детей.</a:t>
            </a: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Продолжать воспитывать стремление сохранять и оберегать природный мир, видеть его красоту, следовать доступным экологическим правилам в деятельности и поведении.</a:t>
            </a: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Формировать опыт выполнения правил техники безопасности при проведении опытов и экспериментов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6565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136207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Теоретическая </a:t>
            </a: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основа педагогического опыта</a:t>
            </a:r>
            <a:endParaRPr lang="ru-RU" sz="1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85786" y="3786190"/>
            <a:ext cx="7772400" cy="1500187"/>
          </a:xfrm>
        </p:spPr>
        <p:txBody>
          <a:bodyPr anchor="t"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Современные исследователи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(А. И.Савенков,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А. 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.Иванова, О. В.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Дыбина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др.) также рекомендуют использовать метод экспериментирования в работе с детьми дошкольного возраста. Главное достоинство детского эксперимента заключается в том, что он дает детям реальные представления о различных сторонах изучаемого объекта, о его взаимоотношениях с другими объектами и со средой обитания, пронизывая все сферы детской деятельности, обогащая память ребенка, активизируя мыслительные процессы, развивает интеллект, стимулируя развитие речи, становится стимулом личностного развития дошкольника.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AutoShape 2" descr="http://osvitanova.com.ua/ckeditor_assets/pictures/704/content_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C:\Users\1\Downloads\img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1874630" cy="2638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714612" y="1214422"/>
            <a:ext cx="61342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Академик педагогических наук Н. Н.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Поддъяков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отметил: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Лишение возможности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экспериментировать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постоянные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ограничения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самостоятельной деятельности в дошкольном возрасте приводят к серьезным психическим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расстройствам, которые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сохраняются на всю жизнь, негативно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сказываются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развитии и саморазвитии ребенка, на способности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обучаться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дальнейшем».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5" y="333375"/>
            <a:ext cx="8305800" cy="1007393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Новизна педагогического опыта: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использование в детском экспериментировании наряду с традиционными методами инновационных педагогических технологий.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КОНКУРС-ВОСПИТАТЕЛЬ ГОДА 2017\ФОТО в презентацию\IMG_17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556792"/>
            <a:ext cx="5302973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9962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Технология проблемного обучения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КОНКУРС-ВОСПИТАТЕЛЬ ГОДА 2017\ФОТО в презентацию\IMG_18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3714776" cy="2786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F:\КОНКУРС-ВОСПИТАТЕЛЬ ГОДА 2017\ФОТО в презентацию\IMG_18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928670"/>
            <a:ext cx="3714776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F:\КОНКУРС-ВОСПИТАТЕЛЬ ГОДА 2017\ФОТО в презентацию\IMG_2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929066"/>
            <a:ext cx="3714776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:\КОНКУРС-ВОСПИТАТЕЛЬ ГОДА 2017\ФОТО в презентацию\IMG_2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4357694"/>
            <a:ext cx="3214710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3"/>
            <a:ext cx="7772400" cy="571504"/>
          </a:xfrm>
        </p:spPr>
        <p:txBody>
          <a:bodyPr anchor="t">
            <a:normAutofit fontScale="90000"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Игровые технологии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1\Downloads\konspekt-igry-dlya-detey-bankir-11690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40707"/>
            <a:ext cx="3178839" cy="2385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F:\КОНКУРС-ВОСПИТАТЕЛЬ ГОДА 2017\ФОТО в презентацию\IMG_1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189462"/>
            <a:ext cx="3333742" cy="2500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4" descr="http://rserd.pnzreg.ru/files/serdobsk_pnzreg_ru/2013/07/30/sam_74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4390" y="780524"/>
            <a:ext cx="3145328" cy="250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КОНКУРС-ВОСПИТАТЕЛЬ ГОДА 2017\ФОТО в презентацию\IMG_20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497624"/>
            <a:ext cx="3312368" cy="248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Custom 10">
      <a:dk1>
        <a:srgbClr val="4D4D4D"/>
      </a:dk1>
      <a:lt1>
        <a:srgbClr val="FFFFFF"/>
      </a:lt1>
      <a:dk2>
        <a:srgbClr val="4D4D4D"/>
      </a:dk2>
      <a:lt2>
        <a:srgbClr val="1F367F"/>
      </a:lt2>
      <a:accent1>
        <a:srgbClr val="104BB0"/>
      </a:accent1>
      <a:accent2>
        <a:srgbClr val="0647DA"/>
      </a:accent2>
      <a:accent3>
        <a:srgbClr val="FFFFFF"/>
      </a:accent3>
      <a:accent4>
        <a:srgbClr val="404040"/>
      </a:accent4>
      <a:accent5>
        <a:srgbClr val="0C98DA"/>
      </a:accent5>
      <a:accent6>
        <a:srgbClr val="104BB0"/>
      </a:accent6>
      <a:hlink>
        <a:srgbClr val="0C98DA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188D7"/>
        </a:lt2>
        <a:accent1>
          <a:srgbClr val="4C9CD2"/>
        </a:accent1>
        <a:accent2>
          <a:srgbClr val="84BEE6"/>
        </a:accent2>
        <a:accent3>
          <a:srgbClr val="FFFFFF"/>
        </a:accent3>
        <a:accent4>
          <a:srgbClr val="404040"/>
        </a:accent4>
        <a:accent5>
          <a:srgbClr val="B2CBE5"/>
        </a:accent5>
        <a:accent6>
          <a:srgbClr val="77ACD0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190F1"/>
        </a:lt2>
        <a:accent1>
          <a:srgbClr val="1FA4FF"/>
        </a:accent1>
        <a:accent2>
          <a:srgbClr val="21C5FF"/>
        </a:accent2>
        <a:accent3>
          <a:srgbClr val="FFFFFF"/>
        </a:accent3>
        <a:accent4>
          <a:srgbClr val="404040"/>
        </a:accent4>
        <a:accent5>
          <a:srgbClr val="ABCFFF"/>
        </a:accent5>
        <a:accent6>
          <a:srgbClr val="1DB2E7"/>
        </a:accent6>
        <a:hlink>
          <a:srgbClr val="21DA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5BE2"/>
        </a:lt2>
        <a:accent1>
          <a:srgbClr val="1F84FF"/>
        </a:accent1>
        <a:accent2>
          <a:srgbClr val="21AAFF"/>
        </a:accent2>
        <a:accent3>
          <a:srgbClr val="FFFFFF"/>
        </a:accent3>
        <a:accent4>
          <a:srgbClr val="404040"/>
        </a:accent4>
        <a:accent5>
          <a:srgbClr val="ABC2FF"/>
        </a:accent5>
        <a:accent6>
          <a:srgbClr val="1D9AE7"/>
        </a:accent6>
        <a:hlink>
          <a:srgbClr val="21CA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4A6E8"/>
        </a:lt2>
        <a:accent1>
          <a:srgbClr val="0C84F2"/>
        </a:accent1>
        <a:accent2>
          <a:srgbClr val="086BE2"/>
        </a:accent2>
        <a:accent3>
          <a:srgbClr val="FFFFFF"/>
        </a:accent3>
        <a:accent4>
          <a:srgbClr val="404040"/>
        </a:accent4>
        <a:accent5>
          <a:srgbClr val="AAC2F7"/>
        </a:accent5>
        <a:accent6>
          <a:srgbClr val="0660CD"/>
        </a:accent6>
        <a:hlink>
          <a:srgbClr val="0454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4BDE8"/>
        </a:lt2>
        <a:accent1>
          <a:srgbClr val="0AA6F4"/>
        </a:accent1>
        <a:accent2>
          <a:srgbClr val="098FE1"/>
        </a:accent2>
        <a:accent3>
          <a:srgbClr val="FFFFFF"/>
        </a:accent3>
        <a:accent4>
          <a:srgbClr val="404040"/>
        </a:accent4>
        <a:accent5>
          <a:srgbClr val="AAD0F8"/>
        </a:accent5>
        <a:accent6>
          <a:srgbClr val="0781CC"/>
        </a:accent6>
        <a:hlink>
          <a:srgbClr val="0471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ED1313"/>
        </a:lt2>
        <a:accent1>
          <a:srgbClr val="0AA6F4"/>
        </a:accent1>
        <a:accent2>
          <a:srgbClr val="098FE1"/>
        </a:accent2>
        <a:accent3>
          <a:srgbClr val="FFFFFF"/>
        </a:accent3>
        <a:accent4>
          <a:srgbClr val="404040"/>
        </a:accent4>
        <a:accent5>
          <a:srgbClr val="AAD0F8"/>
        </a:accent5>
        <a:accent6>
          <a:srgbClr val="0781CC"/>
        </a:accent6>
        <a:hlink>
          <a:srgbClr val="0471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FFCF01"/>
        </a:lt2>
        <a:accent1>
          <a:srgbClr val="0AA6F4"/>
        </a:accent1>
        <a:accent2>
          <a:srgbClr val="098FE1"/>
        </a:accent2>
        <a:accent3>
          <a:srgbClr val="FFFFFF"/>
        </a:accent3>
        <a:accent4>
          <a:srgbClr val="404040"/>
        </a:accent4>
        <a:accent5>
          <a:srgbClr val="AAD0F8"/>
        </a:accent5>
        <a:accent6>
          <a:srgbClr val="0781CC"/>
        </a:accent6>
        <a:hlink>
          <a:srgbClr val="0471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9C0202"/>
        </a:lt2>
        <a:accent1>
          <a:srgbClr val="EB0903"/>
        </a:accent1>
        <a:accent2>
          <a:srgbClr val="ED4D05"/>
        </a:accent2>
        <a:accent3>
          <a:srgbClr val="FFFFFF"/>
        </a:accent3>
        <a:accent4>
          <a:srgbClr val="404040"/>
        </a:accent4>
        <a:accent5>
          <a:srgbClr val="F3AAAA"/>
        </a:accent5>
        <a:accent6>
          <a:srgbClr val="D74504"/>
        </a:accent6>
        <a:hlink>
          <a:srgbClr val="FEB11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2835</TotalTime>
  <Words>509</Words>
  <Application>Microsoft Office PowerPoint</Application>
  <PresentationFormat>Экран (4:3)</PresentationFormat>
  <Paragraphs>56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powerpoint-template-24</vt:lpstr>
      <vt:lpstr>Муниципальное бюджетное дошкольное образовательное учреждение  центр развития ребенка – детский сад №2 «Солнышко» с. Красное   Краснинского муниципального района  Липецкой области</vt:lpstr>
      <vt:lpstr>Слайд 2</vt:lpstr>
      <vt:lpstr>Слайд 3</vt:lpstr>
      <vt:lpstr>Слайд 4</vt:lpstr>
      <vt:lpstr>  Цель педагогического опыта: способствование развитию у детей             познавательной активности, любознательности, потребности в умственных впечатлениях детей, стремлению к самостоятельному познанию и мышлению. </vt:lpstr>
      <vt:lpstr> Теоретическая основа педагогического опыта</vt:lpstr>
      <vt:lpstr>Новизна педагогического опыта: использование в детском экспериментировании наряду с традиционными методами инновационных педагогических технологий.</vt:lpstr>
      <vt:lpstr>Технология проблемного обучения</vt:lpstr>
      <vt:lpstr>Игровые технологии </vt:lpstr>
      <vt:lpstr>                      Технология проектной деятельности Использование метода проекта в дошкольном образовании позволяет значительно повысить познавательную активность детей, развить творческое мышление, умение детей самостоятельно, разными способами находить информацию об интересующем предмете или явлении и использовать эти знания для создания новых объектов действительности.</vt:lpstr>
      <vt:lpstr>Слайд 11</vt:lpstr>
      <vt:lpstr>Слайд 12</vt:lpstr>
      <vt:lpstr>Слайд 13</vt:lpstr>
      <vt:lpstr>Слайд 14</vt:lpstr>
      <vt:lpstr>Слайд 15</vt:lpstr>
      <vt:lpstr>  Информационно-коммуникационные технологии   </vt:lpstr>
      <vt:lpstr>                      Мини - лаборатория «Почемучка» </vt:lpstr>
      <vt:lpstr>Слайд 18</vt:lpstr>
      <vt:lpstr>Слайд 19</vt:lpstr>
      <vt:lpstr>Слайд 20</vt:lpstr>
      <vt:lpstr>Слайд 21</vt:lpstr>
      <vt:lpstr>Слайд 22</vt:lpstr>
      <vt:lpstr>    «Люди, научившиеся…наблюдениям 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не прошёл.»                                                            К.Е. Тимирязев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1</cp:lastModifiedBy>
  <cp:revision>225</cp:revision>
  <dcterms:created xsi:type="dcterms:W3CDTF">2017-05-15T11:06:55Z</dcterms:created>
  <dcterms:modified xsi:type="dcterms:W3CDTF">2017-05-19T01:19:02Z</dcterms:modified>
</cp:coreProperties>
</file>