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2"/>
  </p:notesMasterIdLst>
  <p:sldIdLst>
    <p:sldId id="293" r:id="rId2"/>
    <p:sldId id="284" r:id="rId3"/>
    <p:sldId id="286" r:id="rId4"/>
    <p:sldId id="279" r:id="rId5"/>
    <p:sldId id="278" r:id="rId6"/>
    <p:sldId id="257" r:id="rId7"/>
    <p:sldId id="280" r:id="rId8"/>
    <p:sldId id="281" r:id="rId9"/>
    <p:sldId id="282" r:id="rId10"/>
    <p:sldId id="287" r:id="rId11"/>
    <p:sldId id="288" r:id="rId12"/>
    <p:sldId id="289" r:id="rId13"/>
    <p:sldId id="297" r:id="rId14"/>
    <p:sldId id="290" r:id="rId15"/>
    <p:sldId id="291" r:id="rId16"/>
    <p:sldId id="292" r:id="rId17"/>
    <p:sldId id="267" r:id="rId18"/>
    <p:sldId id="296" r:id="rId19"/>
    <p:sldId id="28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0F639"/>
    <a:srgbClr val="19254F"/>
    <a:srgbClr val="213069"/>
    <a:srgbClr val="CC0000"/>
    <a:srgbClr val="0C769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5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0FDE17-D003-4D06-9C0F-16F73545F83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B09BDA-6229-4449-A099-74F55753B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82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E0F4-EBF0-45A0-B1AE-2A5837BCAAC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9EA3-E845-44F7-BD69-849C8EE12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0EB7-D5CD-46CE-9C72-8B5F484640BD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87F8-679C-4F6E-B972-82EDC3A09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D1DF-AC76-4DE2-BB1C-FC4B0E7E210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FEF8-05EC-4872-ABFF-7DB7C3652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A3B1-42B1-4DA2-8B35-EF89F512F26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A837-748B-4782-A522-8B12B359E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4343-76C9-4309-8AF9-E44D7B12FAB5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8C01-1C77-4C65-B6BA-DC5ED9C62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26D4-DA4D-494E-A9FD-C3BBD13EC95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282E-8A28-4C8E-B16F-C9ADBB2B9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2A282-1737-4D19-A484-858CBD21E5AB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25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ABBFB0-FE0B-4FB7-B099-737D88312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Нижний колонтитул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5AB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B8E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6E2F8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lass.ru/wiki-pages/2783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14414" y="500042"/>
            <a:ext cx="7467600" cy="1439863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1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бюджетное дошкольное</a:t>
            </a:r>
            <a:br>
              <a:rPr lang="ru-RU" sz="1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образовательное учреждение № 4</a:t>
            </a:r>
            <a:br>
              <a:rPr lang="ru-RU" sz="1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800" b="1" cap="none" dirty="0" smtClean="0">
                <a:solidFill>
                  <a:schemeClr val="bg1"/>
                </a:solidFill>
              </a:rPr>
              <a:t>     «Детский сад комбинированного вида    «Колокольчик»</a:t>
            </a:r>
            <a:br>
              <a:rPr lang="ru-RU" sz="1800" b="1" cap="none" dirty="0" smtClean="0">
                <a:solidFill>
                  <a:schemeClr val="bg1"/>
                </a:solidFill>
              </a:rPr>
            </a:br>
            <a:r>
              <a:rPr lang="ru-RU" sz="1800" cap="none" dirty="0" smtClean="0">
                <a:solidFill>
                  <a:schemeClr val="bg1"/>
                </a:solidFill>
              </a:rPr>
              <a:t/>
            </a:r>
            <a:br>
              <a:rPr lang="ru-RU" sz="1800" cap="none" dirty="0" smtClean="0">
                <a:solidFill>
                  <a:schemeClr val="bg1"/>
                </a:solidFill>
              </a:rPr>
            </a:br>
            <a:r>
              <a:rPr lang="ru-RU" sz="1800" cap="none" dirty="0" smtClean="0">
                <a:solidFill>
                  <a:schemeClr val="bg1"/>
                </a:solidFill>
              </a:rPr>
              <a:t>Толчеева Татьяна Владимировна </a:t>
            </a:r>
            <a:r>
              <a:rPr lang="ru-RU" sz="1800" cap="none" dirty="0" smtClean="0">
                <a:solidFill>
                  <a:schemeClr val="bg1"/>
                </a:solidFill>
              </a:rPr>
              <a:t>- воспитатель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1187624" y="1984375"/>
            <a:ext cx="7488832" cy="4873625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ПРИМЕНЕНИЕ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СОЦИО-ИГРОВОЙ ТЕХНОЛОГИИ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 РАБОТЕ С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ДОШКОЛЬНИКАМИ.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213069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652963"/>
            <a:ext cx="183515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solidFill>
                  <a:schemeClr val="bg1"/>
                </a:solidFill>
              </a:rPr>
              <a:t>Цель воспитательно-образовательной работы с дошкольниками: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213069"/>
                </a:solidFill>
              </a:rPr>
              <a:t>Систематизировать работу по внедрению социо-игровой технологии;</a:t>
            </a:r>
          </a:p>
          <a:p>
            <a:pPr>
              <a:buFont typeface="Wingdings" pitchFamily="2" charset="2"/>
              <a:buNone/>
            </a:pPr>
            <a:endParaRPr lang="ru-RU" sz="2800" b="1" smtClean="0">
              <a:solidFill>
                <a:srgbClr val="213069"/>
              </a:solidFill>
            </a:endParaRPr>
          </a:p>
          <a:p>
            <a:r>
              <a:rPr lang="ru-RU" sz="2800" b="1" smtClean="0">
                <a:solidFill>
                  <a:srgbClr val="213069"/>
                </a:solidFill>
              </a:rPr>
              <a:t>Развивать социальные качества личности;</a:t>
            </a:r>
          </a:p>
          <a:p>
            <a:pPr>
              <a:buFont typeface="Wingdings" pitchFamily="2" charset="2"/>
              <a:buNone/>
            </a:pPr>
            <a:endParaRPr lang="ru-RU" sz="2800" b="1" smtClean="0">
              <a:solidFill>
                <a:srgbClr val="213069"/>
              </a:solidFill>
            </a:endParaRPr>
          </a:p>
          <a:p>
            <a:r>
              <a:rPr lang="ru-RU" sz="2800" b="1" smtClean="0">
                <a:solidFill>
                  <a:srgbClr val="213069"/>
                </a:solidFill>
              </a:rPr>
              <a:t>Формировать коммуникативную культуру детей.</a:t>
            </a:r>
          </a:p>
          <a:p>
            <a:pPr>
              <a:buFont typeface="Wingdings" pitchFamily="2" charset="2"/>
              <a:buNone/>
            </a:pPr>
            <a:endParaRPr lang="ru-RU" sz="2800" b="1" smtClean="0">
              <a:solidFill>
                <a:srgbClr val="21306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z="2800" b="1" smtClean="0">
                <a:solidFill>
                  <a:srgbClr val="19254F"/>
                </a:solidFill>
              </a:rPr>
              <a:t>Изучение методической литературы;</a:t>
            </a:r>
          </a:p>
          <a:p>
            <a:pPr>
              <a:buFont typeface="Wingdings" pitchFamily="2" charset="2"/>
              <a:buNone/>
            </a:pPr>
            <a:endParaRPr lang="ru-RU" sz="2800" b="1" smtClean="0">
              <a:solidFill>
                <a:srgbClr val="19254F"/>
              </a:solidFill>
            </a:endParaRPr>
          </a:p>
          <a:p>
            <a:r>
              <a:rPr lang="ru-RU" sz="2800" b="1" smtClean="0">
                <a:solidFill>
                  <a:srgbClr val="19254F"/>
                </a:solidFill>
              </a:rPr>
              <a:t>Создание условий для реализации социо-игровой технологии;</a:t>
            </a:r>
          </a:p>
          <a:p>
            <a:pPr>
              <a:buFont typeface="Wingdings" pitchFamily="2" charset="2"/>
              <a:buNone/>
            </a:pPr>
            <a:endParaRPr lang="ru-RU" sz="2800" b="1" smtClean="0">
              <a:solidFill>
                <a:srgbClr val="19254F"/>
              </a:solidFill>
            </a:endParaRPr>
          </a:p>
          <a:p>
            <a:r>
              <a:rPr lang="ru-RU" sz="2800" b="1" smtClean="0">
                <a:solidFill>
                  <a:srgbClr val="19254F"/>
                </a:solidFill>
              </a:rPr>
              <a:t>Внедрение педагогической технологии в воспитательно-образовательный процесс.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7467600" cy="1143000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cap="none" smtClean="0">
                <a:solidFill>
                  <a:schemeClr val="bg1"/>
                </a:solidFill>
              </a:rPr>
              <a:t>Этапы работы</a:t>
            </a:r>
            <a:r>
              <a:rPr lang="ru-RU" b="1" cap="none" smtClean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196975"/>
            <a:ext cx="7467600" cy="4873625"/>
          </a:xfrm>
        </p:spPr>
        <p:txBody>
          <a:bodyPr/>
          <a:lstStyle/>
          <a:p>
            <a:r>
              <a:rPr lang="ru-RU" sz="2000" b="1" smtClean="0">
                <a:solidFill>
                  <a:srgbClr val="19254F"/>
                </a:solidFill>
              </a:rPr>
              <a:t>Повысить качество образования детей, сделать образовательный процесс более увлекательным;</a:t>
            </a:r>
          </a:p>
          <a:p>
            <a:r>
              <a:rPr lang="ru-RU" sz="2000" b="1" smtClean="0">
                <a:solidFill>
                  <a:srgbClr val="19254F"/>
                </a:solidFill>
              </a:rPr>
              <a:t>Способствовать развитию у детей самостоятельности, активной позиции, снятию страха перед деятельностью;</a:t>
            </a:r>
          </a:p>
          <a:p>
            <a:r>
              <a:rPr lang="ru-RU" sz="2000" b="1" smtClean="0">
                <a:solidFill>
                  <a:srgbClr val="19254F"/>
                </a:solidFill>
              </a:rPr>
              <a:t>Развивать индивидуальность, эрудированность и сообразительность детей;</a:t>
            </a:r>
          </a:p>
          <a:p>
            <a:r>
              <a:rPr lang="ru-RU" sz="2000" b="1" smtClean="0">
                <a:solidFill>
                  <a:srgbClr val="19254F"/>
                </a:solidFill>
              </a:rPr>
              <a:t>Формировать у детей навык слаженной работы;</a:t>
            </a:r>
          </a:p>
          <a:p>
            <a:r>
              <a:rPr lang="ru-RU" sz="2000" b="1" smtClean="0">
                <a:solidFill>
                  <a:srgbClr val="19254F"/>
                </a:solidFill>
              </a:rPr>
              <a:t>Воспитать в дошкольниках желание узнавать новое;</a:t>
            </a:r>
          </a:p>
          <a:p>
            <a:r>
              <a:rPr lang="ru-RU" sz="2000" b="1" smtClean="0">
                <a:solidFill>
                  <a:srgbClr val="19254F"/>
                </a:solidFill>
              </a:rPr>
              <a:t>Формировать коммуникативную культуру дошкольника.</a:t>
            </a:r>
          </a:p>
        </p:txBody>
      </p:sp>
      <p:sp>
        <p:nvSpPr>
          <p:cNvPr id="2048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684213" y="333375"/>
            <a:ext cx="7467600" cy="638175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chemeClr val="bg1"/>
                </a:solidFill>
              </a:rPr>
              <a:t>Задачи: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Классификация игр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социо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-игровой направленности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Для рабочего настроя – пробудить интерес детей друг к другу;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Для разминки (разрядки) – элемент соревнования;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Для приобщения к делу – для усвоения и закрепления учебного материала;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Для творческого самоутверждения – художественно-исполнительный результат действия;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воле – простор и свобода передвижения.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05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476250"/>
            <a:ext cx="7467600" cy="504825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cap="none" smtClean="0">
                <a:solidFill>
                  <a:schemeClr val="bg1"/>
                </a:solidFill>
              </a:rPr>
              <a:t>Игры с дошкольниками: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25538"/>
            <a:ext cx="7467600" cy="5376862"/>
          </a:xfrm>
        </p:spPr>
        <p:txBody>
          <a:bodyPr/>
          <a:lstStyle/>
          <a:p>
            <a:r>
              <a:rPr lang="ru-RU" sz="2000" smtClean="0">
                <a:solidFill>
                  <a:srgbClr val="213069"/>
                </a:solidFill>
              </a:rPr>
              <a:t>Игровые упражнения для положительного настроя</a:t>
            </a:r>
          </a:p>
          <a:p>
            <a:endParaRPr lang="ru-RU" sz="2000" smtClean="0">
              <a:solidFill>
                <a:srgbClr val="21306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800" smtClean="0">
                <a:solidFill>
                  <a:srgbClr val="213069"/>
                </a:solidFill>
              </a:rPr>
              <a:t>«Передай настроение»       «Где мы были, мы не скажем, а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1800" smtClean="0">
                <a:solidFill>
                  <a:srgbClr val="213069"/>
                </a:solidFill>
              </a:rPr>
              <a:t>                                                что делали-покажем»</a:t>
            </a:r>
          </a:p>
          <a:p>
            <a:pPr>
              <a:buFont typeface="Wingdings" pitchFamily="2" charset="2"/>
              <a:buNone/>
            </a:pPr>
            <a:r>
              <a:rPr lang="ru-RU" sz="1800" smtClean="0">
                <a:solidFill>
                  <a:srgbClr val="213069"/>
                </a:solidFill>
              </a:rPr>
              <a:t>                                                  </a:t>
            </a:r>
          </a:p>
          <a:p>
            <a:pPr>
              <a:buFont typeface="Wingdings" pitchFamily="2" charset="2"/>
              <a:buNone/>
            </a:pPr>
            <a:endParaRPr lang="ru-RU" sz="1800" smtClean="0">
              <a:solidFill>
                <a:srgbClr val="213069"/>
              </a:solidFill>
            </a:endParaRPr>
          </a:p>
          <a:p>
            <a:pPr>
              <a:buFont typeface="Wingdings" pitchFamily="2" charset="2"/>
              <a:buNone/>
            </a:pPr>
            <a:endParaRPr lang="ru-RU" sz="1800" smtClean="0">
              <a:solidFill>
                <a:srgbClr val="213069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1800" smtClean="0">
                <a:solidFill>
                  <a:srgbClr val="213069"/>
                </a:solidFill>
              </a:rPr>
              <a:t>                                                    «Разведчики»</a:t>
            </a:r>
          </a:p>
        </p:txBody>
      </p:sp>
      <p:pic>
        <p:nvPicPr>
          <p:cNvPr id="21507" name="Рисунок 4" descr="Описание: C:\Users\Елена\AppData\Local\Microsoft\Windows\Temporary Internet Files\Content.Word\DSCN1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302736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25" descr="Описание: C:\Users\Елена\AppData\Local\Microsoft\Windows\Temporary Internet Files\Content.Word\DSCN1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708275"/>
            <a:ext cx="28892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3" descr="Описание: C:\Users\Елена\AppData\Local\Microsoft\Windows\Temporary Internet Files\Content.Word\DSCN1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4221163"/>
            <a:ext cx="31416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71550" y="260350"/>
            <a:ext cx="7467600" cy="465138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cap="none" smtClean="0">
                <a:solidFill>
                  <a:schemeClr val="bg1"/>
                </a:solidFill>
              </a:rPr>
              <a:t>Игры с дошкольниками: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7467600" cy="5492750"/>
          </a:xfrm>
        </p:spPr>
        <p:txBody>
          <a:bodyPr/>
          <a:lstStyle/>
          <a:p>
            <a:r>
              <a:rPr lang="ru-RU" sz="2000" smtClean="0">
                <a:solidFill>
                  <a:srgbClr val="213069"/>
                </a:solidFill>
              </a:rPr>
              <a:t>Настрой на совместную деятельность</a:t>
            </a:r>
          </a:p>
        </p:txBody>
      </p:sp>
      <p:pic>
        <p:nvPicPr>
          <p:cNvPr id="22531" name="Рисунок 23" descr="Описание: C:\Users\Елена\AppData\Local\Microsoft\Windows\Temporary Internet Files\Content.Word\DSCN1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198812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7" descr="Описание: C:\Users\Елена\AppData\Local\Microsoft\Windows\Temporary Internet Files\Content.Word\DSCN1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341438"/>
            <a:ext cx="33147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26" descr="Описание: C:\Users\Елена\AppData\Local\Microsoft\Windows\Temporary Internet Files\Content.Word\DSCN1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933825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88913"/>
            <a:ext cx="7467600" cy="719137"/>
          </a:xfrm>
          <a:solidFill>
            <a:schemeClr val="accent1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Игры с дошкольниками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52717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3556" name="Picture 4" descr="DSCN14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35337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SCN14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628775"/>
            <a:ext cx="35052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SCN1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149725"/>
            <a:ext cx="334645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Заголовок 1"/>
          <p:cNvGrpSpPr>
            <a:grpSpLocks noGrp="1"/>
          </p:cNvGrpSpPr>
          <p:nvPr/>
        </p:nvGrpSpPr>
        <p:grpSpPr bwMode="auto">
          <a:xfrm>
            <a:off x="1403350" y="260350"/>
            <a:ext cx="6192838" cy="860425"/>
            <a:chOff x="872" y="134"/>
            <a:chExt cx="3901" cy="542"/>
          </a:xfrm>
        </p:grpSpPr>
        <p:pic>
          <p:nvPicPr>
            <p:cNvPr id="24581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2" y="134"/>
              <a:ext cx="3901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2"/>
            <p:cNvSpPr txBox="1">
              <a:spLocks noChangeArrowheads="1"/>
            </p:cNvSpPr>
            <p:nvPr/>
          </p:nvSpPr>
          <p:spPr bwMode="auto">
            <a:xfrm>
              <a:off x="915" y="164"/>
              <a:ext cx="3817" cy="4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700" b="1">
                  <a:solidFill>
                    <a:schemeClr val="bg1"/>
                  </a:solidFill>
                </a:rPr>
                <a:t>СОЦИО- ИГРОВАЯ ТЕХНОЛОГИЯ</a:t>
              </a:r>
            </a:p>
          </p:txBody>
        </p:sp>
      </p:grpSp>
      <p:sp>
        <p:nvSpPr>
          <p:cNvPr id="24578" name="Объект 2"/>
          <p:cNvSpPr>
            <a:spLocks noGrp="1"/>
          </p:cNvSpPr>
          <p:nvPr>
            <p:ph sz="quarter" idx="1"/>
          </p:nvPr>
        </p:nvSpPr>
        <p:spPr>
          <a:xfrm>
            <a:off x="323850" y="1484313"/>
            <a:ext cx="7751763" cy="37988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213069"/>
                </a:solidFill>
                <a:latin typeface="Times New Roman" pitchFamily="18" charset="0"/>
                <a:cs typeface="Times New Roman" pitchFamily="18" charset="0"/>
              </a:rPr>
              <a:t>Социо-игровая технология – это развитие ребёнка в игровом общении со сверстниками.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solidFill>
                <a:srgbClr val="21306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19254F"/>
                </a:solidFill>
              </a:rPr>
              <a:t> </a:t>
            </a:r>
            <a:r>
              <a:rPr lang="ru-RU" sz="2200" b="1" smtClean="0">
                <a:solidFill>
                  <a:srgbClr val="213069"/>
                </a:solidFill>
              </a:rPr>
              <a:t>«</a:t>
            </a:r>
            <a:r>
              <a:rPr lang="ru-RU" sz="2200" b="1" smtClean="0">
                <a:solidFill>
                  <a:srgbClr val="213069"/>
                </a:solidFill>
                <a:latin typeface="Times New Roman" pitchFamily="18" charset="0"/>
                <a:cs typeface="Times New Roman" pitchFamily="18" charset="0"/>
              </a:rPr>
              <a:t>Три кита» социо – игрового стиля обучения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solidFill>
                <a:srgbClr val="21306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19254F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 ОБУЧАЕМЫХ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19254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19254F"/>
                </a:solidFill>
                <a:latin typeface="Times New Roman" pitchFamily="18" charset="0"/>
                <a:cs typeface="Times New Roman" pitchFamily="18" charset="0"/>
              </a:rPr>
              <a:t>Смена МИЗАНСЦЕН, РОЛЕЙ, ТЕМПО-РИТМА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solidFill>
                  <a:srgbClr val="19254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19254F"/>
                </a:solidFill>
                <a:latin typeface="Times New Roman" pitchFamily="18" charset="0"/>
                <a:cs typeface="Times New Roman" pitchFamily="18" charset="0"/>
              </a:rPr>
              <a:t>Работа воспитанников  МАЛЫМИ ГРУППАМИ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200" b="1" smtClean="0">
              <a:solidFill>
                <a:srgbClr val="19254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900" b="1" smtClean="0">
              <a:solidFill>
                <a:srgbClr val="1925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5140" y="2643182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4978" y="2643182"/>
            <a:ext cx="1904999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solidFill>
                  <a:schemeClr val="bg1"/>
                </a:solidFill>
              </a:rPr>
              <a:t>Показатели сформированности коммуникативных навыков</a:t>
            </a:r>
          </a:p>
        </p:txBody>
      </p:sp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457200" y="1600200"/>
            <a:ext cx="3657600" cy="4873625"/>
            <a:chOff x="1704" y="597"/>
            <a:chExt cx="2304" cy="3070"/>
          </a:xfrm>
        </p:grpSpPr>
      </p:grpSp>
      <p:grpSp>
        <p:nvGrpSpPr>
          <p:cNvPr id="3" name="Diagram 4"/>
          <p:cNvGrpSpPr>
            <a:grpSpLocks noChangeAspect="1"/>
          </p:cNvGrpSpPr>
          <p:nvPr/>
        </p:nvGrpSpPr>
        <p:grpSpPr bwMode="auto">
          <a:xfrm>
            <a:off x="4267200" y="1600200"/>
            <a:ext cx="3657600" cy="2360613"/>
            <a:chOff x="1706" y="1388"/>
            <a:chExt cx="2304" cy="1487"/>
          </a:xfrm>
        </p:grpSpPr>
      </p:grpSp>
      <p:grpSp>
        <p:nvGrpSpPr>
          <p:cNvPr id="4" name="Diagram 6"/>
          <p:cNvGrpSpPr>
            <a:grpSpLocks/>
          </p:cNvGrpSpPr>
          <p:nvPr/>
        </p:nvGrpSpPr>
        <p:grpSpPr bwMode="auto">
          <a:xfrm>
            <a:off x="1422400" y="1449388"/>
            <a:ext cx="6367463" cy="4694237"/>
            <a:chOff x="1849" y="1389"/>
            <a:chExt cx="2017" cy="1487"/>
          </a:xfrm>
        </p:grpSpPr>
        <p:sp>
          <p:nvSpPr>
            <p:cNvPr id="5" name="_s36872"/>
            <p:cNvSpPr>
              <a:spLocks noChangeArrowheads="1" noTextEdit="1"/>
            </p:cNvSpPr>
            <p:nvPr/>
          </p:nvSpPr>
          <p:spPr bwMode="auto">
            <a:xfrm>
              <a:off x="2579" y="1642"/>
              <a:ext cx="557" cy="557"/>
            </a:xfrm>
            <a:prstGeom prst="ellipse">
              <a:avLst/>
            </a:prstGeom>
            <a:solidFill>
              <a:srgbClr val="FF9933">
                <a:alpha val="50000"/>
              </a:srgbClr>
            </a:soli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36873"/>
            <p:cNvSpPr>
              <a:spLocks noChangeArrowheads="1"/>
            </p:cNvSpPr>
            <p:nvPr/>
          </p:nvSpPr>
          <p:spPr bwMode="auto">
            <a:xfrm>
              <a:off x="2657" y="1447"/>
              <a:ext cx="4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Arial" charset="0"/>
                </a:rPr>
                <a:t>Высокий уровень</a:t>
              </a:r>
            </a:p>
          </p:txBody>
        </p:sp>
        <p:sp>
          <p:nvSpPr>
            <p:cNvPr id="7" name="_s36874"/>
            <p:cNvSpPr>
              <a:spLocks noChangeArrowheads="1" noTextEdit="1"/>
            </p:cNvSpPr>
            <p:nvPr/>
          </p:nvSpPr>
          <p:spPr bwMode="auto">
            <a:xfrm>
              <a:off x="2762" y="1960"/>
              <a:ext cx="557" cy="557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36875"/>
            <p:cNvSpPr>
              <a:spLocks noChangeArrowheads="1"/>
            </p:cNvSpPr>
            <p:nvPr/>
          </p:nvSpPr>
          <p:spPr bwMode="auto">
            <a:xfrm>
              <a:off x="3329" y="2405"/>
              <a:ext cx="4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Низкий уровень</a:t>
              </a:r>
            </a:p>
          </p:txBody>
        </p:sp>
        <p:sp>
          <p:nvSpPr>
            <p:cNvPr id="9" name="_s36876"/>
            <p:cNvSpPr>
              <a:spLocks noChangeArrowheads="1" noTextEdit="1"/>
            </p:cNvSpPr>
            <p:nvPr/>
          </p:nvSpPr>
          <p:spPr bwMode="auto">
            <a:xfrm>
              <a:off x="2395" y="1959"/>
              <a:ext cx="557" cy="557"/>
            </a:xfrm>
            <a:prstGeom prst="ellipse">
              <a:avLst/>
            </a:prstGeom>
            <a:solidFill>
              <a:srgbClr val="F9F67F">
                <a:alpha val="50000"/>
              </a:srgbClr>
            </a:solidFill>
            <a:ln w="9525">
              <a:solidFill>
                <a:srgbClr val="54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36877"/>
            <p:cNvSpPr>
              <a:spLocks noChangeArrowheads="1"/>
            </p:cNvSpPr>
            <p:nvPr/>
          </p:nvSpPr>
          <p:spPr bwMode="auto">
            <a:xfrm>
              <a:off x="1984" y="2404"/>
              <a:ext cx="4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Arial" charset="0"/>
                  <a:cs typeface="Arial" charset="0"/>
                </a:rPr>
                <a:t>Средний уровень</a:t>
              </a:r>
            </a:p>
          </p:txBody>
        </p:sp>
      </p:grpSp>
      <p:sp>
        <p:nvSpPr>
          <p:cNvPr id="35015" name="Text Box 198"/>
          <p:cNvSpPr txBox="1">
            <a:spLocks noChangeArrowheads="1"/>
          </p:cNvSpPr>
          <p:nvPr/>
        </p:nvSpPr>
        <p:spPr bwMode="auto">
          <a:xfrm>
            <a:off x="3995738" y="2584450"/>
            <a:ext cx="1316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27%</a:t>
            </a:r>
          </a:p>
        </p:txBody>
      </p:sp>
      <p:sp>
        <p:nvSpPr>
          <p:cNvPr id="35016" name="Text Box 199"/>
          <p:cNvSpPr txBox="1">
            <a:spLocks noChangeArrowheads="1"/>
          </p:cNvSpPr>
          <p:nvPr/>
        </p:nvSpPr>
        <p:spPr bwMode="auto">
          <a:xfrm>
            <a:off x="3419475" y="3952875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</a:rPr>
              <a:t>59%</a:t>
            </a:r>
          </a:p>
        </p:txBody>
      </p:sp>
      <p:sp>
        <p:nvSpPr>
          <p:cNvPr id="35017" name="Text Box 200"/>
          <p:cNvSpPr txBox="1">
            <a:spLocks noChangeArrowheads="1"/>
          </p:cNvSpPr>
          <p:nvPr/>
        </p:nvSpPr>
        <p:spPr bwMode="auto">
          <a:xfrm>
            <a:off x="5076825" y="3933825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213069"/>
                </a:solidFill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289583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06437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cap="none" dirty="0" smtClean="0">
                <a:solidFill>
                  <a:schemeClr val="bg1"/>
                </a:solidFill>
              </a:rPr>
              <a:t>Литература</a:t>
            </a:r>
            <a:endParaRPr lang="ru-RU" sz="3200" b="1" cap="none" dirty="0" smtClean="0">
              <a:solidFill>
                <a:schemeClr val="bg1"/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62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200" b="1" dirty="0" smtClean="0">
                <a:solidFill>
                  <a:srgbClr val="213069"/>
                </a:solidFill>
              </a:rPr>
              <a:t>Хабарова Т. </a:t>
            </a:r>
            <a:r>
              <a:rPr lang="ru-RU" sz="2200" b="1" dirty="0" err="1" smtClean="0">
                <a:solidFill>
                  <a:srgbClr val="213069"/>
                </a:solidFill>
              </a:rPr>
              <a:t>В.Педагогические</a:t>
            </a:r>
            <a:r>
              <a:rPr lang="ru-RU" sz="2200" b="1" dirty="0" smtClean="0">
                <a:solidFill>
                  <a:srgbClr val="213069"/>
                </a:solidFill>
              </a:rPr>
              <a:t> технологии в дошкольном образовании. -СПб  ООО «ИЗДАТЕЛЬСТВО «ДЕТСТВО-ПРЕСС», 2011.</a:t>
            </a:r>
          </a:p>
          <a:p>
            <a:pPr eaLnBrk="1" hangingPunct="1">
              <a:buFont typeface="Arial" charset="0"/>
              <a:buChar char="•"/>
            </a:pPr>
            <a:r>
              <a:rPr lang="ru-RU" sz="2200" b="1" dirty="0" smtClean="0">
                <a:solidFill>
                  <a:srgbClr val="213069"/>
                </a:solidFill>
              </a:rPr>
              <a:t>Формирование ключевых компетенций у детей дошкольного возраста /О.В. </a:t>
            </a:r>
            <a:r>
              <a:rPr lang="ru-RU" sz="2200" b="1" dirty="0" err="1" smtClean="0">
                <a:solidFill>
                  <a:srgbClr val="213069"/>
                </a:solidFill>
              </a:rPr>
              <a:t>Дыбина</a:t>
            </a:r>
            <a:r>
              <a:rPr lang="ru-RU" sz="2200" b="1" dirty="0" smtClean="0">
                <a:solidFill>
                  <a:srgbClr val="213069"/>
                </a:solidFill>
              </a:rPr>
              <a:t>. – </a:t>
            </a:r>
            <a:r>
              <a:rPr lang="ru-RU" sz="2200" b="1" dirty="0" err="1" smtClean="0">
                <a:solidFill>
                  <a:srgbClr val="213069"/>
                </a:solidFill>
              </a:rPr>
              <a:t>Тольятти:ТГУ</a:t>
            </a:r>
            <a:r>
              <a:rPr lang="ru-RU" sz="2200" b="1" dirty="0" smtClean="0">
                <a:solidFill>
                  <a:srgbClr val="213069"/>
                </a:solidFill>
              </a:rPr>
              <a:t>, 2009</a:t>
            </a:r>
          </a:p>
          <a:p>
            <a:pPr eaLnBrk="1" hangingPunct="1">
              <a:buFont typeface="Arial" charset="0"/>
              <a:buChar char="•"/>
            </a:pPr>
            <a:r>
              <a:rPr lang="ru-RU" sz="2200" b="1" dirty="0" err="1" smtClean="0">
                <a:solidFill>
                  <a:srgbClr val="213069"/>
                </a:solidFill>
              </a:rPr>
              <a:t>Букатов</a:t>
            </a:r>
            <a:r>
              <a:rPr lang="ru-RU" sz="2200" b="1" dirty="0" smtClean="0">
                <a:solidFill>
                  <a:srgbClr val="213069"/>
                </a:solidFill>
              </a:rPr>
              <a:t> В.М. Карманная энциклопедия </a:t>
            </a:r>
            <a:r>
              <a:rPr lang="ru-RU" sz="2200" b="1" dirty="0" err="1" smtClean="0">
                <a:solidFill>
                  <a:srgbClr val="213069"/>
                </a:solidFill>
              </a:rPr>
              <a:t>социо</a:t>
            </a:r>
            <a:r>
              <a:rPr lang="ru-RU" sz="2200" b="1" dirty="0" smtClean="0">
                <a:solidFill>
                  <a:srgbClr val="213069"/>
                </a:solidFill>
              </a:rPr>
              <a:t>- игровых приемов обучения дошкольников: справочно- методическое пособие для воспитателей старших и подготовительных групп, Красноярск 1990.</a:t>
            </a:r>
          </a:p>
          <a:p>
            <a:pPr eaLnBrk="1" hangingPunct="1">
              <a:buFont typeface="Arial" charset="0"/>
              <a:buChar char="•"/>
            </a:pPr>
            <a:r>
              <a:rPr lang="ru-RU" sz="2200" b="1" dirty="0" err="1" smtClean="0">
                <a:solidFill>
                  <a:srgbClr val="213069"/>
                </a:solidFill>
              </a:rPr>
              <a:t>Н.Е.Веракса</a:t>
            </a:r>
            <a:r>
              <a:rPr lang="ru-RU" sz="2200" b="1" dirty="0" smtClean="0">
                <a:solidFill>
                  <a:srgbClr val="213069"/>
                </a:solidFill>
              </a:rPr>
              <a:t>, А.Н. </a:t>
            </a:r>
            <a:r>
              <a:rPr lang="ru-RU" sz="2200" b="1" dirty="0" err="1" smtClean="0">
                <a:solidFill>
                  <a:srgbClr val="213069"/>
                </a:solidFill>
              </a:rPr>
              <a:t>Веракса</a:t>
            </a:r>
            <a:r>
              <a:rPr lang="ru-RU" sz="2200" b="1" dirty="0" smtClean="0">
                <a:solidFill>
                  <a:srgbClr val="213069"/>
                </a:solidFill>
              </a:rPr>
              <a:t>- Проектная деятельность дошкольников, Издательство Москва- Синтез, 2008.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endParaRPr lang="ru-RU" sz="1900" b="1" dirty="0" smtClean="0">
              <a:solidFill>
                <a:srgbClr val="213069"/>
              </a:solidFill>
              <a:hlinkClick r:id="rId2"/>
            </a:endParaRPr>
          </a:p>
          <a:p>
            <a:pPr eaLnBrk="1" hangingPunct="1"/>
            <a:endParaRPr lang="ru-RU" sz="2200" b="1" dirty="0" smtClean="0">
              <a:solidFill>
                <a:srgbClr val="21306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forchildren.ru/pictures/sun2/sun0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924175"/>
            <a:ext cx="395922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611188" y="333375"/>
            <a:ext cx="8218487" cy="2506663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3200" i="1" dirty="0">
                <a:solidFill>
                  <a:schemeClr val="bg2">
                    <a:lumMod val="25000"/>
                  </a:schemeClr>
                </a:solidFill>
              </a:rPr>
              <a:t>«Сделать серьёзное занятие ребёнка занимательным </a:t>
            </a:r>
            <a:br>
              <a:rPr lang="ru-RU" sz="3200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i="1" dirty="0">
                <a:solidFill>
                  <a:schemeClr val="bg2">
                    <a:lumMod val="25000"/>
                  </a:schemeClr>
                </a:solidFill>
              </a:rPr>
              <a:t>- первоначальная задача обучения»</a:t>
            </a:r>
            <a:br>
              <a:rPr lang="ru-RU" sz="3200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i="1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</a:rPr>
              <a:t>. Д. Ушинский</a:t>
            </a:r>
            <a:endParaRPr lang="ru-RU" sz="3200" b="1" i="1" cap="none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85" y="819904"/>
            <a:ext cx="7529155" cy="18687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6000" cap="none" smtClean="0">
                <a:solidFill>
                  <a:srgbClr val="FFFFFF"/>
                </a:solidFill>
                <a:latin typeface="Arial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37892" name="Picture 9" descr="картинка группа подсолнух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924175"/>
            <a:ext cx="20050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SDC12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141663"/>
            <a:ext cx="27320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SDC11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924175"/>
            <a:ext cx="29543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187450" y="620713"/>
            <a:ext cx="7467600" cy="2879725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600" b="1" cap="none" dirty="0" smtClean="0">
                <a:solidFill>
                  <a:schemeClr val="bg1"/>
                </a:solidFill>
              </a:rPr>
              <a:t>Отношения с другими людьми зарождаются и интенсивно развиваются в детстве. От того, как сложатся отношения ребёнка в первой в его жизни группе сверстников, во многом зависит последующий путь его личностного и социального развития.</a:t>
            </a:r>
          </a:p>
        </p:txBody>
      </p:sp>
      <p:pic>
        <p:nvPicPr>
          <p:cNvPr id="11266" name="Рисунок 1" descr="http://allforchildren.ru/pic/256/724/kids033.jpg"/>
          <p:cNvPicPr>
            <a:picLocks noChangeAspect="1" noChangeArrowheads="1"/>
          </p:cNvPicPr>
          <p:nvPr/>
        </p:nvPicPr>
        <p:blipFill>
          <a:blip r:embed="rId2"/>
          <a:srcRect l="25867" t="1407" b="20457"/>
          <a:stretch>
            <a:fillRect/>
          </a:stretch>
        </p:blipFill>
        <p:spPr bwMode="auto">
          <a:xfrm>
            <a:off x="2916238" y="3573463"/>
            <a:ext cx="43402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000250"/>
            <a:ext cx="7467600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5558" y="266679"/>
            <a:ext cx="7467600" cy="5659570"/>
          </a:xfrm>
        </p:spPr>
        <p:txBody>
          <a:bodyPr>
            <a:normAutofit/>
          </a:bodyPr>
          <a:lstStyle/>
          <a:p>
            <a:pPr lvl="8"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+mn-lt"/>
              </a:rPr>
              <a:t>   Один из авторов этой </a:t>
            </a:r>
            <a:r>
              <a:rPr lang="ru-RU" dirty="0" err="1" smtClean="0">
                <a:latin typeface="+mn-lt"/>
              </a:rPr>
              <a:t>социо</a:t>
            </a:r>
            <a:r>
              <a:rPr lang="ru-RU" dirty="0" smtClean="0">
                <a:latin typeface="+mn-lt"/>
              </a:rPr>
              <a:t>-                                     игровой технологии                                          Вячеслав Михайлович </a:t>
            </a:r>
            <a:r>
              <a:rPr lang="ru-RU" dirty="0" err="1" smtClean="0">
                <a:latin typeface="+mn-lt"/>
              </a:rPr>
              <a:t>Букатов</a:t>
            </a:r>
            <a:r>
              <a:rPr lang="ru-RU" dirty="0" smtClean="0">
                <a:latin typeface="+mn-lt"/>
              </a:rPr>
              <a:t>                  говорит: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+mn-lt"/>
              </a:rPr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+mn-lt"/>
              </a:rPr>
              <a:t>    «У </a:t>
            </a:r>
            <a:r>
              <a:rPr lang="ru-RU" dirty="0" err="1" smtClean="0">
                <a:latin typeface="+mn-lt"/>
              </a:rPr>
              <a:t>социоигровой</a:t>
            </a:r>
            <a:r>
              <a:rPr lang="ru-RU" dirty="0" smtClean="0">
                <a:latin typeface="+mn-lt"/>
              </a:rPr>
              <a:t> педагогики хитрый стиль. Главное в нём – реанимация собственной интуиции… </a:t>
            </a:r>
            <a:r>
              <a:rPr lang="ru-RU" dirty="0" err="1" smtClean="0">
                <a:latin typeface="+mn-lt"/>
              </a:rPr>
              <a:t>Социоигровой</a:t>
            </a:r>
            <a:r>
              <a:rPr lang="ru-RU" dirty="0" smtClean="0">
                <a:latin typeface="+mn-lt"/>
              </a:rPr>
              <a:t> стиль заключается в том, чтобы сделать режиссуру занятия так, чтобы сердце радовалось и у себя и у всех участников. Любую живую работу можно назвать работой в </a:t>
            </a:r>
            <a:r>
              <a:rPr lang="ru-RU" dirty="0" err="1" smtClean="0">
                <a:latin typeface="+mn-lt"/>
              </a:rPr>
              <a:t>социоигровом</a:t>
            </a:r>
            <a:r>
              <a:rPr lang="ru-RU" dirty="0" smtClean="0">
                <a:latin typeface="+mn-lt"/>
              </a:rPr>
              <a:t> стиле… 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1229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0350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0350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0350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0350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57250" y="285750"/>
            <a:ext cx="7467600" cy="1368425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ЧТО ТАКОЕ СОЦИО-ИГРОВАЯ ПЕДАГОГИКА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>
              <a:latin typeface="+mn-lt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+mn-lt"/>
              </a:rPr>
              <a:t>    Сам термин «</a:t>
            </a:r>
            <a:r>
              <a:rPr lang="ru-RU" dirty="0" err="1" smtClean="0">
                <a:latin typeface="+mn-lt"/>
              </a:rPr>
              <a:t>социо</a:t>
            </a:r>
            <a:r>
              <a:rPr lang="ru-RU" dirty="0" smtClean="0">
                <a:latin typeface="+mn-lt"/>
              </a:rPr>
              <a:t>-игровой </a:t>
            </a:r>
            <a:r>
              <a:rPr lang="ru-RU" dirty="0" smtClean="0">
                <a:latin typeface="+mn-lt"/>
              </a:rPr>
              <a:t>стиль» появился ещё в 1988 году. В 1992 году в «Учительской газете» появилась статья, которая называлась «Вольный стиль или погоня за 133 зайцами», где автор, опираясь на материалы сторонников </a:t>
            </a:r>
            <a:r>
              <a:rPr lang="ru-RU" dirty="0" err="1" smtClean="0">
                <a:latin typeface="+mn-lt"/>
              </a:rPr>
              <a:t>социо</a:t>
            </a:r>
            <a:r>
              <a:rPr lang="ru-RU" dirty="0" smtClean="0">
                <a:latin typeface="+mn-lt"/>
              </a:rPr>
              <a:t>-игровой </a:t>
            </a:r>
            <a:r>
              <a:rPr lang="ru-RU" dirty="0" smtClean="0">
                <a:latin typeface="+mn-lt"/>
              </a:rPr>
              <a:t>педагогики: Е. </a:t>
            </a:r>
            <a:r>
              <a:rPr lang="ru-RU" dirty="0" err="1" smtClean="0">
                <a:latin typeface="+mn-lt"/>
              </a:rPr>
              <a:t>Шулешко</a:t>
            </a:r>
            <a:r>
              <a:rPr lang="ru-RU" dirty="0" smtClean="0">
                <a:latin typeface="+mn-lt"/>
              </a:rPr>
              <a:t>, А. Ершова, В. </a:t>
            </a:r>
            <a:r>
              <a:rPr lang="ru-RU" dirty="0" err="1" smtClean="0">
                <a:latin typeface="+mn-lt"/>
              </a:rPr>
              <a:t>Букатова</a:t>
            </a:r>
            <a:r>
              <a:rPr lang="ru-RU" dirty="0" smtClean="0">
                <a:latin typeface="+mn-lt"/>
              </a:rPr>
              <a:t>, описывает организацию занятий с детьми как игры между </a:t>
            </a:r>
            <a:r>
              <a:rPr lang="ru-RU" dirty="0" smtClean="0">
                <a:latin typeface="+mn-lt"/>
              </a:rPr>
              <a:t>микро группами </a:t>
            </a:r>
            <a:r>
              <a:rPr lang="ru-RU" dirty="0" smtClean="0">
                <a:latin typeface="+mn-lt"/>
              </a:rPr>
              <a:t>детей (малыми социумами - отсюда и термин «</a:t>
            </a:r>
            <a:r>
              <a:rPr lang="ru-RU" dirty="0" err="1" smtClean="0">
                <a:latin typeface="+mn-lt"/>
              </a:rPr>
              <a:t>социо</a:t>
            </a:r>
            <a:r>
              <a:rPr lang="ru-RU" dirty="0" smtClean="0">
                <a:latin typeface="+mn-lt"/>
              </a:rPr>
              <a:t>-игровая</a:t>
            </a:r>
            <a:r>
              <a:rPr lang="ru-RU" dirty="0" smtClean="0">
                <a:latin typeface="+mn-lt"/>
              </a:rPr>
              <a:t>») и одновременно в каждой из них.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071563"/>
            <a:ext cx="1857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388" y="1196975"/>
            <a:ext cx="8569325" cy="56610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dirty="0" smtClean="0">
              <a:latin typeface="Century Schoolbook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dirty="0" err="1" smtClean="0">
                <a:latin typeface="Century Schoolbook" pitchFamily="18" charset="0"/>
              </a:rPr>
              <a:t>Социо</a:t>
            </a:r>
            <a:r>
              <a:rPr lang="ru-RU" dirty="0" smtClean="0">
                <a:latin typeface="Century Schoolbook" pitchFamily="18" charset="0"/>
              </a:rPr>
              <a:t>-игровая технология ориентирует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dirty="0" smtClean="0">
                <a:latin typeface="Century Schoolbook" pitchFamily="18" charset="0"/>
              </a:rPr>
              <a:t>воспитателя на поиск способов такого общения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dirty="0" smtClean="0">
                <a:latin typeface="Century Schoolbook" pitchFamily="18" charset="0"/>
              </a:rPr>
              <a:t>с детьми, при котором принудиловка уступает место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dirty="0" smtClean="0">
                <a:latin typeface="Century Schoolbook" pitchFamily="18" charset="0"/>
              </a:rPr>
              <a:t>увлеченности.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dirty="0" smtClean="0">
              <a:latin typeface="Century Schoolbook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dirty="0" smtClean="0">
                <a:latin typeface="Century Schoolbook" pitchFamily="18" charset="0"/>
              </a:rPr>
              <a:t>Смысл </a:t>
            </a:r>
            <a:r>
              <a:rPr lang="ru-RU" dirty="0" err="1" smtClean="0">
                <a:latin typeface="Century Schoolbook" pitchFamily="18" charset="0"/>
              </a:rPr>
              <a:t>социо</a:t>
            </a:r>
            <a:r>
              <a:rPr lang="ru-RU" dirty="0" smtClean="0">
                <a:latin typeface="Century Schoolbook" pitchFamily="18" charset="0"/>
              </a:rPr>
              <a:t>-игровой педагогики – </a:t>
            </a:r>
            <a:r>
              <a:rPr lang="ru-RU" dirty="0" err="1" smtClean="0">
                <a:latin typeface="Century Schoolbook" pitchFamily="18" charset="0"/>
              </a:rPr>
              <a:t>группо</a:t>
            </a:r>
            <a:r>
              <a:rPr lang="ru-RU" dirty="0" smtClean="0">
                <a:latin typeface="Century Schoolbook" pitchFamily="18" charset="0"/>
              </a:rPr>
              <a:t>-игровая педагогика. Любую детскую игру следует осуществлять в атмосфере взаимопонимания, договоренности о «праве» на ошибку и «обязанностях» слышать и видеть окружающих. Педагог должен помнить, что взрослый и ребенок имеют одинаковое право на ошибку.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dirty="0" smtClean="0">
              <a:latin typeface="Century Schoolbook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6644" y="1000108"/>
            <a:ext cx="12763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38" y="357188"/>
            <a:ext cx="7467600" cy="642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>Смысл </a:t>
            </a:r>
            <a:r>
              <a:rPr lang="ru-RU" dirty="0" err="1" smtClean="0">
                <a:latin typeface="+mj-lt"/>
              </a:rPr>
              <a:t>социо-игровой</a:t>
            </a:r>
            <a:r>
              <a:rPr lang="ru-RU" dirty="0" smtClean="0">
                <a:latin typeface="+mj-lt"/>
              </a:rPr>
              <a:t> педагогики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социо-игровой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традиционной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>
              <a:latin typeface="+mj-lt"/>
            </a:endParaRPr>
          </a:p>
        </p:txBody>
      </p:sp>
      <p:graphicFrame>
        <p:nvGraphicFramePr>
          <p:cNvPr id="15388" name="Group 2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6422281"/>
              </p:ext>
            </p:extLst>
          </p:nvPr>
        </p:nvGraphicFramePr>
        <p:xfrm>
          <a:off x="395536" y="908721"/>
          <a:ext cx="7704856" cy="5957532"/>
        </p:xfrm>
        <a:graphic>
          <a:graphicData uri="http://schemas.openxmlformats.org/drawingml/2006/table">
            <a:tbl>
              <a:tblPr/>
              <a:tblGrid>
                <a:gridCol w="3582170"/>
                <a:gridCol w="4122686"/>
              </a:tblGrid>
              <a:tr h="708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Взгляды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традиционной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Взгляды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социо-игровых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подходов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1.Педагоги на занятии стремятся достичь научного результата.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1.Педагоги на занятии воссоздают жизнь.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995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Оценка педагога – «хорошо – нехорошо»,«правильно – неправильно».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Ребенок способен оценить себя собственными усилиями.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283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Опора на дискретность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– задачи – приёмы – результат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Отсутствие дискретности (научного подхода).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Принципы взаимно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пересекаются как волокна составляющие нить.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420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Педагог в роли «судьи»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Педагог в роли «советчика»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666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5. Главные положительные качества детей: послушание, исполнительность, бесконфликтность, аккуратность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Главные качества детей: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развитие самосознания;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умение сравнивать свои знания со знаниями других детей;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оказание друг другу помощи и принятие её когда это нужно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graphicFrame>
        <p:nvGraphicFramePr>
          <p:cNvPr id="17431" name="Group 23"/>
          <p:cNvGraphicFramePr>
            <a:graphicFrameLocks noGrp="1"/>
          </p:cNvGraphicFramePr>
          <p:nvPr>
            <p:ph sz="quarter" idx="1"/>
          </p:nvPr>
        </p:nvGraphicFramePr>
        <p:xfrm>
          <a:off x="457200" y="0"/>
          <a:ext cx="7467600" cy="6004880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Взгляды традиционной педагогики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Взгляды социо-игровых подходов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Педагог в позиции «над»,  «рядом».</a:t>
                      </a:r>
                      <a:b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смотрят на педагога как на главный источник порицания и поощрения.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Педагог занимает позицию «рядом», «вместе», партнёрства.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Дружеские связи, склонность играть вместе и действовать не является предметом целенаправленного воспитания но оценивается положительно.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Особое внимание уделяется развитию коммуникативных умений.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Педагог не выходит за границы намеченного содержания занятия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Педагог должен идти от детей.</a:t>
                      </a: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Дети работают на педагога.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Дети работают на себя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777163" cy="1511300"/>
          </a:xfrm>
          <a:solidFill>
            <a:schemeClr val="accent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 cap="none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СОЦИО-ИГРОВАЯ ПЕДАГОГИКА СПОСОБСТВУЕТ</a:t>
            </a:r>
            <a:r>
              <a:rPr lang="ru-RU" sz="2800" b="1" cap="none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cap="none" smtClean="0">
                <a:solidFill>
                  <a:schemeClr val="bg1"/>
                </a:solidFill>
              </a:rPr>
              <a:t/>
            </a:r>
            <a:br>
              <a:rPr lang="ru-RU" sz="2800" cap="none" smtClean="0">
                <a:solidFill>
                  <a:schemeClr val="bg1"/>
                </a:solidFill>
              </a:rPr>
            </a:br>
            <a:endParaRPr lang="ru-RU" sz="2800" cap="none" smtClean="0">
              <a:solidFill>
                <a:schemeClr val="bg1"/>
              </a:solidFill>
            </a:endParaRPr>
          </a:p>
        </p:txBody>
      </p:sp>
      <p:sp useBgFill="1"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7467600" cy="4429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 </a:t>
            </a:r>
            <a:r>
              <a:rPr lang="ru-RU" b="1" smtClean="0">
                <a:solidFill>
                  <a:srgbClr val="213069"/>
                </a:solidFill>
              </a:rPr>
              <a:t>-  движению - на занятиях дети подвижны.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>
              <a:solidFill>
                <a:srgbClr val="21306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213069"/>
                </a:solidFill>
              </a:rPr>
              <a:t>- Смене, разнообразию, вариативности в мизансценах, ролях, видах деятельности.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213069"/>
                </a:solidFill>
              </a:rPr>
              <a:t>- </a:t>
            </a:r>
            <a:r>
              <a:rPr lang="en-US" b="1" smtClean="0">
                <a:solidFill>
                  <a:srgbClr val="213069"/>
                </a:solidFill>
              </a:rPr>
              <a:t>Неуверенным детям преодолеть нерешительность.</a:t>
            </a:r>
            <a:endParaRPr lang="ru-RU" b="1" smtClean="0">
              <a:solidFill>
                <a:srgbClr val="21306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213069"/>
                </a:solidFill>
              </a:rPr>
              <a:t>-  </a:t>
            </a:r>
            <a:r>
              <a:rPr lang="en-US" b="1" smtClean="0">
                <a:solidFill>
                  <a:srgbClr val="213069"/>
                </a:solidFill>
              </a:rPr>
              <a:t>Самостоятельности, инициативности, коммуникативному общению. </a:t>
            </a:r>
            <a:endParaRPr lang="ru-RU" b="1" smtClean="0">
              <a:solidFill>
                <a:srgbClr val="21306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213069"/>
                </a:solidFill>
              </a:rPr>
              <a:t>- </a:t>
            </a:r>
            <a:r>
              <a:rPr lang="en-US" b="1" smtClean="0">
                <a:solidFill>
                  <a:srgbClr val="213069"/>
                </a:solidFill>
              </a:rPr>
              <a:t>Сближению педагога с детьми. </a:t>
            </a:r>
            <a:endParaRPr lang="ru-RU" b="1" smtClean="0">
              <a:solidFill>
                <a:srgbClr val="21306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b="1" smtClean="0">
              <a:solidFill>
                <a:srgbClr val="213069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581525"/>
            <a:ext cx="13589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1368</TotalTime>
  <Words>818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Wingdings</vt:lpstr>
      <vt:lpstr>Wingdings 2</vt:lpstr>
      <vt:lpstr>Calibri</vt:lpstr>
      <vt:lpstr>Times New Roman</vt:lpstr>
      <vt:lpstr>Century Schoolbook</vt:lpstr>
      <vt:lpstr>Cambria</vt:lpstr>
      <vt:lpstr>Эркер</vt:lpstr>
      <vt:lpstr>Муниципальное бюджетное дошкольное      образовательное учреждение № 4      «Детский сад комбинированного вида    «Колокольчик»  Толчеева Татьяна Владимировна - воспитатель</vt:lpstr>
      <vt:lpstr>«Сделать серьёзное занятие ребёнка занимательным  - первоначальная задача обучения» К. Д. Ушинский</vt:lpstr>
      <vt:lpstr>Отношения с другими людьми зарождаются и интенсивно развиваются в детстве. От того, как сложатся отношения ребёнка в первой в его жизни группе сверстников, во многом зависит последующий путь его личностного и социального развития.</vt:lpstr>
      <vt:lpstr>                                          </vt:lpstr>
      <vt:lpstr> ЧТО ТАКОЕ СОЦИО-ИГРОВАЯ ПЕДАГОГИКА </vt:lpstr>
      <vt:lpstr>Смысл социо-игровой педагогики </vt:lpstr>
      <vt:lpstr>         отличие социо-игровой педагогики от традиционной:  </vt:lpstr>
      <vt:lpstr>Презентация PowerPoint</vt:lpstr>
      <vt:lpstr>СОЦИО-ИГРОВАЯ ПЕДАГОГИКА СПОСОБСТВУЕТ: </vt:lpstr>
      <vt:lpstr>Цель воспитательно-образовательной работы с дошкольниками:</vt:lpstr>
      <vt:lpstr>Этапы работы:</vt:lpstr>
      <vt:lpstr>Задачи:</vt:lpstr>
      <vt:lpstr>Классификация игр социо-игровой направленности</vt:lpstr>
      <vt:lpstr>Игры с дошкольниками:</vt:lpstr>
      <vt:lpstr>Игры с дошкольниками:</vt:lpstr>
      <vt:lpstr>Презентация PowerPoint</vt:lpstr>
      <vt:lpstr>Презентация PowerPoint</vt:lpstr>
      <vt:lpstr>Показатели сформированности коммуникативных навыков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компьютерных технологий в ДОУ.</dc:title>
  <dc:creator>Admin</dc:creator>
  <cp:lastModifiedBy>Windows User</cp:lastModifiedBy>
  <cp:revision>125</cp:revision>
  <dcterms:created xsi:type="dcterms:W3CDTF">2012-11-22T06:17:36Z</dcterms:created>
  <dcterms:modified xsi:type="dcterms:W3CDTF">2015-04-02T13:42:15Z</dcterms:modified>
</cp:coreProperties>
</file>