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3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5341" autoAdjust="0"/>
  </p:normalViewPr>
  <p:slideViewPr>
    <p:cSldViewPr>
      <p:cViewPr>
        <p:scale>
          <a:sx n="55" d="100"/>
          <a:sy n="55" d="100"/>
        </p:scale>
        <p:origin x="-994" y="-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4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46DD-8657-4752-9EDD-38AC30B8C972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1F587-B5C2-4669-8047-4011349E19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F587-B5C2-4669-8047-4011349E195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F587-B5C2-4669-8047-4011349E195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09C3-35BF-41FF-8FC9-11B563BEDC8E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E922-9EEF-4E7B-BB66-396825258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3E7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188640"/>
            <a:ext cx="84201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детский сад «№ 49 «Улыбка»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601" y="4869160"/>
            <a:ext cx="6934200" cy="14645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ПРОЕКТ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«Знания </a:t>
            </a:r>
            <a:r>
              <a:rPr lang="ru-RU" dirty="0">
                <a:solidFill>
                  <a:srgbClr val="FF0000"/>
                </a:solidFill>
              </a:rPr>
              <a:t>о профессии врача"</a:t>
            </a:r>
          </a:p>
        </p:txBody>
      </p:sp>
      <p:pic>
        <p:nvPicPr>
          <p:cNvPr id="7" name="Рисунок 6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2760" y="1196752"/>
            <a:ext cx="3611880" cy="348996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906000" cy="6838795"/>
          </a:xfrm>
          <a:blipFill>
            <a:blip r:embed="rId3" cstate="print"/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spcCol="0">
            <a:sp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Этапы проекта:</a:t>
            </a:r>
          </a:p>
          <a:p>
            <a:pPr>
              <a:buNone/>
            </a:pPr>
            <a:r>
              <a:rPr lang="ru-RU" sz="1600" b="1" dirty="0" smtClean="0"/>
              <a:t>Подготовительный</a:t>
            </a:r>
            <a:r>
              <a:rPr lang="ru-RU" sz="1600" i="1" dirty="0" smtClean="0"/>
              <a:t>:</a:t>
            </a:r>
            <a:r>
              <a:rPr lang="en-US" sz="1600" i="1" dirty="0" smtClean="0"/>
              <a:t> </a:t>
            </a:r>
            <a:r>
              <a:rPr lang="ru-RU" sz="1600" dirty="0" smtClean="0"/>
              <a:t>составление перспективно-тематического плана, разработка содержания</a:t>
            </a:r>
          </a:p>
          <a:p>
            <a:pPr>
              <a:buNone/>
            </a:pPr>
            <a:r>
              <a:rPr lang="ru-RU" sz="1600" dirty="0" smtClean="0"/>
              <a:t>конспектов занятий, художественную литературу, иллюстрированный материал по теме проекта;</a:t>
            </a:r>
          </a:p>
          <a:p>
            <a:pPr>
              <a:buNone/>
            </a:pPr>
            <a:r>
              <a:rPr lang="ru-RU" sz="1600" b="1" dirty="0" smtClean="0"/>
              <a:t>Основной:</a:t>
            </a:r>
            <a:r>
              <a:rPr lang="en-US" sz="1600" b="1" i="1" dirty="0" smtClean="0"/>
              <a:t> </a:t>
            </a:r>
            <a:r>
              <a:rPr lang="ru-RU" sz="1600" dirty="0" smtClean="0"/>
              <a:t>(реализация проекта):</a:t>
            </a:r>
            <a:r>
              <a:rPr lang="en-US" sz="1600" dirty="0" smtClean="0"/>
              <a:t> </a:t>
            </a:r>
            <a:r>
              <a:rPr lang="ru-RU" sz="1600" dirty="0" smtClean="0"/>
              <a:t>проведение с детьми занятий, сюжетной-ролевых игр а также</a:t>
            </a:r>
          </a:p>
          <a:p>
            <a:pPr>
              <a:buNone/>
            </a:pPr>
            <a:r>
              <a:rPr lang="ru-RU" sz="1600" dirty="0" smtClean="0"/>
              <a:t>обогащение детско-родительского взаимодействия через организацию совместных занятий; </a:t>
            </a:r>
          </a:p>
          <a:p>
            <a:pPr>
              <a:buNone/>
            </a:pPr>
            <a:r>
              <a:rPr lang="ru-RU" sz="1600" b="1" dirty="0" smtClean="0"/>
              <a:t>Актуальность проекта: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Игра – это ведущий вид деятельности у детей. Через сюжетно-ролевые игры ребенок познает</a:t>
            </a:r>
          </a:p>
          <a:p>
            <a:pPr>
              <a:buNone/>
            </a:pPr>
            <a:r>
              <a:rPr lang="ru-RU" sz="1600" dirty="0" smtClean="0"/>
              <a:t>мир, учится общению, готовится к социуму, «примеряя» на себя взрослую жизнь. Полноценное</a:t>
            </a:r>
          </a:p>
          <a:p>
            <a:pPr>
              <a:buNone/>
            </a:pPr>
            <a:r>
              <a:rPr lang="ru-RU" sz="1600" dirty="0" smtClean="0"/>
              <a:t>развитие игры дошкольника во многом зависит от того, насколько успешно проходит ее освоение</a:t>
            </a:r>
          </a:p>
          <a:p>
            <a:pPr>
              <a:buNone/>
            </a:pPr>
            <a:r>
              <a:rPr lang="ru-RU" sz="1600" dirty="0" smtClean="0"/>
              <a:t>в период раннего возраста.</a:t>
            </a:r>
          </a:p>
          <a:p>
            <a:pPr>
              <a:buNone/>
            </a:pPr>
            <a:r>
              <a:rPr lang="ru-RU" sz="1600" dirty="0" smtClean="0"/>
              <a:t>Сюжетно-ролевые игры позволяют развивать творческие способности детей, их фантазию и</a:t>
            </a:r>
          </a:p>
          <a:p>
            <a:pPr>
              <a:buNone/>
            </a:pPr>
            <a:r>
              <a:rPr lang="ru-RU" sz="1600" dirty="0" smtClean="0"/>
              <a:t>артистизм, учат вживаться в образ того или иного персонажа, играть определенную роль. Они</a:t>
            </a:r>
          </a:p>
          <a:p>
            <a:pPr>
              <a:buNone/>
            </a:pPr>
            <a:r>
              <a:rPr lang="ru-RU" sz="1600" dirty="0" smtClean="0"/>
              <a:t>имеют большое значение в социальной адаптации ребенка, реализации его возможностей в</a:t>
            </a:r>
          </a:p>
          <a:p>
            <a:pPr>
              <a:buNone/>
            </a:pPr>
            <a:r>
              <a:rPr lang="ru-RU" sz="1600" dirty="0" smtClean="0"/>
              <a:t>будущем. Проигрывая различные жизненные ситуации, дети учатся идти на компромисс, меньше</a:t>
            </a:r>
          </a:p>
          <a:p>
            <a:pPr>
              <a:buNone/>
            </a:pPr>
            <a:r>
              <a:rPr lang="ru-RU" sz="1600" dirty="0" smtClean="0"/>
              <a:t>ошибаться в людях, избегать конфликтных ситуаций, поддерживать дружелюбную атмосферу.</a:t>
            </a:r>
          </a:p>
          <a:p>
            <a:pPr>
              <a:buNone/>
            </a:pPr>
            <a:r>
              <a:rPr lang="ru-RU" sz="1600" dirty="0" smtClean="0"/>
              <a:t> В сюжетно-ролевой игре успешно развиваются личность ребенка, его интеллект, воля,</a:t>
            </a:r>
          </a:p>
          <a:p>
            <a:pPr>
              <a:buNone/>
            </a:pPr>
            <a:r>
              <a:rPr lang="ru-RU" sz="1600" dirty="0" smtClean="0"/>
              <a:t>воображение и общительность, но самое главное, эта деятельность порождает стремление к</a:t>
            </a:r>
          </a:p>
          <a:p>
            <a:pPr>
              <a:buNone/>
            </a:pPr>
            <a:r>
              <a:rPr lang="ru-RU" sz="1600" dirty="0" smtClean="0"/>
              <a:t>самореализации, самовыражению. Кроме того, игра является надежным диагностическим</a:t>
            </a:r>
          </a:p>
          <a:p>
            <a:pPr>
              <a:buNone/>
            </a:pPr>
            <a:r>
              <a:rPr lang="ru-RU" sz="1600" dirty="0" smtClean="0"/>
              <a:t>средством психического развития детей. К трем годам у детей необходимо сформировать азы</a:t>
            </a:r>
          </a:p>
          <a:p>
            <a:pPr>
              <a:buNone/>
            </a:pPr>
            <a:r>
              <a:rPr lang="ru-RU" sz="1600" dirty="0" smtClean="0"/>
              <a:t>сюжетной игры – умение осуществлять разнообразные условные игровые действия.</a:t>
            </a:r>
          </a:p>
          <a:p>
            <a:pPr>
              <a:buNone/>
            </a:pPr>
            <a:r>
              <a:rPr lang="ru-RU" sz="1600" b="1" dirty="0" smtClean="0"/>
              <a:t>Участники проекта:</a:t>
            </a:r>
            <a:r>
              <a:rPr lang="en-US" sz="1600" dirty="0" smtClean="0"/>
              <a:t> </a:t>
            </a:r>
            <a:r>
              <a:rPr lang="ru-RU" sz="1600" dirty="0" smtClean="0"/>
              <a:t>дети 1 младшей группы 2-3 лет, воспитатель группы.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512" y="332656"/>
            <a:ext cx="4968552" cy="38164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sz="7200" b="1" dirty="0" smtClean="0"/>
              <a:t> Цель :  </a:t>
            </a:r>
            <a:r>
              <a:rPr lang="ru-RU" sz="7200" dirty="0" smtClean="0"/>
              <a:t>Сформировать у детей умение играть в </a:t>
            </a:r>
            <a:r>
              <a:rPr lang="ru-RU" sz="7200" dirty="0" err="1" smtClean="0"/>
              <a:t>сюжетно-ролеву</a:t>
            </a:r>
            <a:r>
              <a:rPr lang="ru-RU" sz="7200" dirty="0" smtClean="0"/>
              <a:t> </a:t>
            </a:r>
            <a:r>
              <a:rPr lang="ru-RU" sz="7200" dirty="0" err="1" smtClean="0"/>
              <a:t>юигру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«Больница».</a:t>
            </a:r>
          </a:p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b="1" dirty="0" smtClean="0"/>
              <a:t>Задачи</a:t>
            </a:r>
            <a:r>
              <a:rPr lang="ru-RU" sz="7200" b="1" dirty="0" smtClean="0"/>
              <a:t>: </a:t>
            </a:r>
            <a:r>
              <a:rPr lang="ru-RU" sz="7200" dirty="0" smtClean="0"/>
              <a:t>Учить детей отражать в игре знания о профессии врача;</a:t>
            </a:r>
          </a:p>
          <a:p>
            <a:pPr lvl="0">
              <a:buNone/>
            </a:pPr>
            <a:r>
              <a:rPr lang="ru-RU" sz="7200" dirty="0" smtClean="0"/>
              <a:t>Развивать </a:t>
            </a:r>
            <a:r>
              <a:rPr lang="ru-RU" sz="7200" dirty="0" smtClean="0"/>
              <a:t>интерес и уважение к благородной профессии врача;</a:t>
            </a:r>
          </a:p>
          <a:p>
            <a:pPr lvl="0">
              <a:buNone/>
            </a:pPr>
            <a:r>
              <a:rPr lang="en-US" sz="7200" dirty="0" smtClean="0"/>
              <a:t>Способствовать </a:t>
            </a:r>
            <a:r>
              <a:rPr lang="ru-RU" sz="7200" dirty="0" smtClean="0"/>
              <a:t> </a:t>
            </a:r>
            <a:r>
              <a:rPr lang="en-US" sz="7200" dirty="0" smtClean="0"/>
              <a:t>возникновению </a:t>
            </a:r>
            <a:r>
              <a:rPr lang="ru-RU" sz="7200" dirty="0" smtClean="0"/>
              <a:t> </a:t>
            </a:r>
            <a:r>
              <a:rPr lang="en-US" sz="7200" dirty="0" smtClean="0"/>
              <a:t>ролевого</a:t>
            </a:r>
            <a:r>
              <a:rPr lang="ru-RU" sz="7200" dirty="0" smtClean="0"/>
              <a:t> </a:t>
            </a:r>
            <a:r>
              <a:rPr lang="en-US" sz="7200" dirty="0" smtClean="0"/>
              <a:t> диалога;</a:t>
            </a:r>
            <a:endParaRPr lang="ru-RU" sz="7200" dirty="0" smtClean="0"/>
          </a:p>
          <a:p>
            <a:pPr lvl="0">
              <a:buNone/>
            </a:pPr>
            <a:r>
              <a:rPr lang="ru-RU" sz="7200" dirty="0" smtClean="0"/>
              <a:t>Научить </a:t>
            </a:r>
            <a:r>
              <a:rPr lang="ru-RU" sz="7200" dirty="0" smtClean="0"/>
              <a:t>основным приемам ухаживания за больным, формировать</a:t>
            </a:r>
          </a:p>
          <a:p>
            <a:pPr lvl="0">
              <a:buNone/>
            </a:pPr>
            <a:r>
              <a:rPr lang="ru-RU" sz="7200" dirty="0" smtClean="0"/>
              <a:t>чуткое, внимательное отношение к заболевшему;</a:t>
            </a:r>
          </a:p>
          <a:p>
            <a:pPr lvl="0">
              <a:buNone/>
            </a:pPr>
            <a:r>
              <a:rPr lang="ru-RU" sz="7200" dirty="0" smtClean="0"/>
              <a:t>Правильно </a:t>
            </a:r>
            <a:r>
              <a:rPr lang="ru-RU" sz="7200" dirty="0" smtClean="0"/>
              <a:t>пользоваться врачебными принадлежностями в</a:t>
            </a:r>
          </a:p>
          <a:p>
            <a:pPr lvl="0">
              <a:buNone/>
            </a:pPr>
            <a:r>
              <a:rPr lang="ru-RU" sz="7200" dirty="0" smtClean="0"/>
              <a:t>Соответствии  с их назначением;</a:t>
            </a:r>
          </a:p>
          <a:p>
            <a:pPr lvl="0">
              <a:buNone/>
            </a:pPr>
            <a:r>
              <a:rPr lang="ru-RU" sz="7200" dirty="0" smtClean="0"/>
              <a:t>Подводить </a:t>
            </a:r>
            <a:r>
              <a:rPr lang="ru-RU" sz="7200" dirty="0" smtClean="0"/>
              <a:t>к самостоятельному созданию игровых замыслов;</a:t>
            </a:r>
          </a:p>
          <a:p>
            <a:pPr lvl="0">
              <a:buNone/>
            </a:pPr>
            <a:r>
              <a:rPr lang="ru-RU" sz="7200" dirty="0" smtClean="0"/>
              <a:t>Учить </a:t>
            </a:r>
            <a:r>
              <a:rPr lang="ru-RU" sz="7200" dirty="0" smtClean="0"/>
              <a:t>подбирать предметы и атрибуты для игры;</a:t>
            </a:r>
          </a:p>
          <a:p>
            <a:pPr lvl="0">
              <a:buNone/>
            </a:pPr>
            <a:r>
              <a:rPr lang="ru-RU" sz="7200" dirty="0" smtClean="0"/>
              <a:t>Развивать </a:t>
            </a:r>
            <a:r>
              <a:rPr lang="ru-RU" sz="7200" dirty="0" smtClean="0"/>
              <a:t>умение детей играть дружно, коллективом;</a:t>
            </a:r>
          </a:p>
          <a:p>
            <a:pPr lvl="0">
              <a:buNone/>
            </a:pPr>
            <a:r>
              <a:rPr lang="ru-RU" sz="7200" dirty="0" smtClean="0"/>
              <a:t>Воспитывать </a:t>
            </a:r>
            <a:r>
              <a:rPr lang="ru-RU" sz="7200" dirty="0" smtClean="0"/>
              <a:t>бережное отношение к игровому оборудованию.</a:t>
            </a:r>
          </a:p>
          <a:p>
            <a:endParaRPr lang="ru-RU" sz="7200" dirty="0"/>
          </a:p>
        </p:txBody>
      </p: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404665"/>
            <a:ext cx="6329908" cy="57215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Формы и методы работы:  </a:t>
            </a:r>
          </a:p>
          <a:p>
            <a:pPr lvl="0">
              <a:buNone/>
            </a:pPr>
            <a:r>
              <a:rPr lang="ru-RU" dirty="0" smtClean="0"/>
              <a:t>Познавательное развитие</a:t>
            </a:r>
          </a:p>
          <a:p>
            <a:pPr lvl="0">
              <a:buNone/>
            </a:pPr>
            <a:r>
              <a:rPr lang="ru-RU" dirty="0" smtClean="0"/>
              <a:t>Экскурсия в медицинский кабинет детского сада;</a:t>
            </a:r>
          </a:p>
          <a:p>
            <a:pPr lvl="0">
              <a:buNone/>
            </a:pPr>
            <a:r>
              <a:rPr lang="ru-RU" dirty="0" smtClean="0"/>
              <a:t>Рассматривание иллюстраций «Профессии»</a:t>
            </a:r>
          </a:p>
          <a:p>
            <a:pPr lvl="0">
              <a:buNone/>
            </a:pPr>
            <a:r>
              <a:rPr lang="ru-RU" b="1" dirty="0" smtClean="0"/>
              <a:t>Развитие речи:</a:t>
            </a:r>
          </a:p>
          <a:p>
            <a:pPr lvl="0">
              <a:buNone/>
            </a:pPr>
            <a:r>
              <a:rPr lang="ru-RU" b="1" dirty="0" smtClean="0"/>
              <a:t>Беседы: </a:t>
            </a:r>
            <a:r>
              <a:rPr lang="ru-RU" dirty="0" smtClean="0"/>
              <a:t>«О профессии врача, медсестры»;</a:t>
            </a:r>
          </a:p>
          <a:p>
            <a:pPr lvl="0">
              <a:buNone/>
            </a:pPr>
            <a:r>
              <a:rPr lang="ru-RU" dirty="0" smtClean="0"/>
              <a:t> «Кто лечит больных»,  «Что делает мама, когда я</a:t>
            </a:r>
          </a:p>
          <a:p>
            <a:pPr lvl="0">
              <a:buNone/>
            </a:pPr>
            <a:r>
              <a:rPr lang="ru-RU" dirty="0" smtClean="0"/>
              <a:t>заболел», «Что нужно доктору</a:t>
            </a:r>
          </a:p>
          <a:p>
            <a:pPr lvl="0">
              <a:buNone/>
            </a:pPr>
            <a:r>
              <a:rPr lang="ru-RU" dirty="0" smtClean="0"/>
              <a:t>для работы»</a:t>
            </a:r>
          </a:p>
          <a:p>
            <a:pPr lvl="0">
              <a:buNone/>
            </a:pPr>
            <a:r>
              <a:rPr lang="ru-RU" dirty="0" smtClean="0"/>
              <a:t>Ознакомление с художественной литературой;</a:t>
            </a:r>
          </a:p>
          <a:p>
            <a:pPr lvl="0">
              <a:buNone/>
            </a:pPr>
            <a:r>
              <a:rPr lang="ru-RU" b="1" dirty="0" smtClean="0"/>
              <a:t>Чтение стихотворений: </a:t>
            </a:r>
          </a:p>
          <a:p>
            <a:pPr lvl="0">
              <a:buNone/>
            </a:pPr>
            <a:r>
              <a:rPr lang="ru-RU" dirty="0" smtClean="0"/>
              <a:t>К.Чуковский «Айболит», В.Берестов</a:t>
            </a:r>
          </a:p>
          <a:p>
            <a:pPr lvl="0">
              <a:buNone/>
            </a:pPr>
            <a:r>
              <a:rPr lang="ru-RU" dirty="0" smtClean="0"/>
              <a:t>«Больная кукла», Е. Благинина «Больной</a:t>
            </a:r>
          </a:p>
          <a:p>
            <a:pPr lvl="0">
              <a:buNone/>
            </a:pPr>
            <a:r>
              <a:rPr lang="ru-RU" dirty="0" smtClean="0"/>
              <a:t>зайка».</a:t>
            </a:r>
            <a:r>
              <a:rPr lang="en-US" dirty="0" smtClean="0"/>
              <a:t> </a:t>
            </a:r>
            <a:r>
              <a:rPr lang="ru-RU" dirty="0" smtClean="0"/>
              <a:t>Обсуждение  сюжетов, поступков героев;</a:t>
            </a:r>
          </a:p>
          <a:p>
            <a:pPr lvl="0">
              <a:buNone/>
            </a:pPr>
            <a:r>
              <a:rPr lang="ru-RU" dirty="0" smtClean="0"/>
              <a:t>Игровая деятельность. </a:t>
            </a:r>
          </a:p>
          <a:p>
            <a:endParaRPr lang="ru-RU" dirty="0"/>
          </a:p>
        </p:txBody>
      </p:sp>
      <p:pic>
        <p:nvPicPr>
          <p:cNvPr id="5" name="Рисунок 4" descr="imag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0"/>
            <a:ext cx="3368824" cy="6858000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327_165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8864" y="3131586"/>
            <a:ext cx="5817096" cy="3726414"/>
          </a:xfrm>
          <a:prstGeom prst="rect">
            <a:avLst/>
          </a:prstGeom>
        </p:spPr>
      </p:pic>
      <p:pic>
        <p:nvPicPr>
          <p:cNvPr id="3" name="Рисунок 2" descr="IMG_20170327_165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332656"/>
            <a:ext cx="5889104" cy="3397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7608" y="105273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отребутами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игры            «Доктор». </a:t>
            </a:r>
            <a:endParaRPr lang="ru-RU" sz="2400" dirty="0"/>
          </a:p>
        </p:txBody>
      </p:sp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27_161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9571" cy="3429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97016" y="1700808"/>
            <a:ext cx="4536503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принимает пациентов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70327_162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5169024" cy="36450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495300" y="3246549"/>
            <a:ext cx="891540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836712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  к приёму готов.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6105128" y="4869160"/>
            <a:ext cx="3259006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IMG_20170327_162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4968" y="2897307"/>
            <a:ext cx="5241032" cy="3960693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327_16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4218">
            <a:off x="952893" y="1386050"/>
            <a:ext cx="7707367" cy="452867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52801" y="304575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вокруг нас много хороших врачей,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тогда наши игрушки быстро станут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31369">
            <a:off x="412901" y="5707667"/>
            <a:ext cx="3843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     продолжается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129</Words>
  <Application>Microsoft Office PowerPoint</Application>
  <PresentationFormat>Лист A4 (210x297 мм)</PresentationFormat>
  <Paragraphs>64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детский сад «№ 49 «Улыбка»</vt:lpstr>
      <vt:lpstr>Слайд 2</vt:lpstr>
      <vt:lpstr>Слайд 3</vt:lpstr>
      <vt:lpstr> 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34</cp:revision>
  <dcterms:created xsi:type="dcterms:W3CDTF">2017-05-07T01:22:05Z</dcterms:created>
  <dcterms:modified xsi:type="dcterms:W3CDTF">2017-06-17T04:30:23Z</dcterms:modified>
</cp:coreProperties>
</file>