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429" r:id="rId3"/>
    <p:sldId id="430" r:id="rId4"/>
    <p:sldId id="433" r:id="rId5"/>
    <p:sldId id="418" r:id="rId6"/>
    <p:sldId id="393" r:id="rId7"/>
    <p:sldId id="400" r:id="rId8"/>
    <p:sldId id="416" r:id="rId9"/>
    <p:sldId id="434" r:id="rId10"/>
    <p:sldId id="382" r:id="rId11"/>
    <p:sldId id="408" r:id="rId12"/>
    <p:sldId id="421" r:id="rId13"/>
    <p:sldId id="410" r:id="rId14"/>
    <p:sldId id="411" r:id="rId15"/>
    <p:sldId id="422" r:id="rId16"/>
    <p:sldId id="424" r:id="rId17"/>
    <p:sldId id="428" r:id="rId18"/>
    <p:sldId id="395" r:id="rId19"/>
    <p:sldId id="394" r:id="rId20"/>
    <p:sldId id="283" r:id="rId21"/>
    <p:sldId id="278" r:id="rId22"/>
    <p:sldId id="263" r:id="rId23"/>
    <p:sldId id="279" r:id="rId24"/>
    <p:sldId id="280" r:id="rId25"/>
    <p:sldId id="274" r:id="rId26"/>
    <p:sldId id="287" r:id="rId27"/>
    <p:sldId id="437" r:id="rId28"/>
    <p:sldId id="432" r:id="rId29"/>
    <p:sldId id="435" r:id="rId30"/>
    <p:sldId id="436" r:id="rId31"/>
    <p:sldId id="426" r:id="rId32"/>
    <p:sldId id="425" r:id="rId33"/>
    <p:sldId id="427" r:id="rId34"/>
    <p:sldId id="43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 snapToGrid="0">
      <p:cViewPr>
        <p:scale>
          <a:sx n="80" d="100"/>
          <a:sy n="80" d="100"/>
        </p:scale>
        <p:origin x="-81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9771B-8486-48E0-8934-83E806CD4A5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150C2-212E-4CF9-A4F7-F6E0875F5C0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400" b="1" kern="1200" dirty="0" smtClean="0">
              <a:solidFill>
                <a:srgbClr val="C00000"/>
              </a:solidFill>
            </a:rPr>
            <a:t>диалогов</a:t>
          </a:r>
          <a:endParaRPr lang="ru-RU" sz="24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gm:t>
    </dgm:pt>
    <dgm:pt modelId="{F0EF19F8-2315-4CB3-AB2F-0ADE375B19D6}" type="parTrans" cxnId="{06F5195B-73C9-4CCA-910D-2721DDAD9413}">
      <dgm:prSet/>
      <dgm:spPr/>
      <dgm:t>
        <a:bodyPr/>
        <a:lstStyle/>
        <a:p>
          <a:endParaRPr lang="ru-RU"/>
        </a:p>
      </dgm:t>
    </dgm:pt>
    <dgm:pt modelId="{FC8A9EDE-3547-4D2B-ADFF-952028D08520}" type="sibTrans" cxnId="{06F5195B-73C9-4CCA-910D-2721DDAD9413}">
      <dgm:prSet/>
      <dgm:spPr/>
      <dgm:t>
        <a:bodyPr/>
        <a:lstStyle/>
        <a:p>
          <a:endParaRPr lang="ru-RU"/>
        </a:p>
      </dgm:t>
    </dgm:pt>
    <dgm:pt modelId="{5229AEF2-0C7B-468A-88E4-C46AF45CC3EF}" type="pres">
      <dgm:prSet presAssocID="{DCB9771B-8486-48E0-8934-83E806CD4A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1C55B-421A-4856-B1A2-6FC4DFC676D1}" type="pres">
      <dgm:prSet presAssocID="{B6E150C2-212E-4CF9-A4F7-F6E0875F5C00}" presName="composite" presStyleCnt="0"/>
      <dgm:spPr/>
    </dgm:pt>
    <dgm:pt modelId="{C00BB03B-4B29-4E99-9211-882809706697}" type="pres">
      <dgm:prSet presAssocID="{B6E150C2-212E-4CF9-A4F7-F6E0875F5C00}" presName="imgShp" presStyleLbl="fgImgPlace1" presStyleIdx="0" presStyleCnt="1" custScaleX="109798" custLinFactNeighborX="-3650" custLinFactNeighborY="262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E0878-8BC4-4F33-88E9-F87701B9AC76}" type="pres">
      <dgm:prSet presAssocID="{B6E150C2-212E-4CF9-A4F7-F6E0875F5C00}" presName="txShp" presStyleLbl="node1" presStyleIdx="0" presStyleCnt="1" custScaleX="150376" custLinFactNeighborX="45925" custLinFactNeighborY="27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5195B-73C9-4CCA-910D-2721DDAD9413}" srcId="{DCB9771B-8486-48E0-8934-83E806CD4A5F}" destId="{B6E150C2-212E-4CF9-A4F7-F6E0875F5C00}" srcOrd="0" destOrd="0" parTransId="{F0EF19F8-2315-4CB3-AB2F-0ADE375B19D6}" sibTransId="{FC8A9EDE-3547-4D2B-ADFF-952028D08520}"/>
    <dgm:cxn modelId="{9164E53F-51DD-46A9-9FA8-48055DC71653}" type="presOf" srcId="{DCB9771B-8486-48E0-8934-83E806CD4A5F}" destId="{5229AEF2-0C7B-468A-88E4-C46AF45CC3EF}" srcOrd="0" destOrd="0" presId="urn:microsoft.com/office/officeart/2005/8/layout/vList3#1"/>
    <dgm:cxn modelId="{2F4B5944-23A6-471B-92BC-C99C31BD62D4}" type="presOf" srcId="{B6E150C2-212E-4CF9-A4F7-F6E0875F5C00}" destId="{1EFE0878-8BC4-4F33-88E9-F87701B9AC76}" srcOrd="0" destOrd="0" presId="urn:microsoft.com/office/officeart/2005/8/layout/vList3#1"/>
    <dgm:cxn modelId="{902F5B6F-76E8-4319-A5F5-2CF8ACD2EB8E}" type="presParOf" srcId="{5229AEF2-0C7B-468A-88E4-C46AF45CC3EF}" destId="{1C91C55B-421A-4856-B1A2-6FC4DFC676D1}" srcOrd="0" destOrd="0" presId="urn:microsoft.com/office/officeart/2005/8/layout/vList3#1"/>
    <dgm:cxn modelId="{A44245E2-136E-43EB-9E40-800C184D8B56}" type="presParOf" srcId="{1C91C55B-421A-4856-B1A2-6FC4DFC676D1}" destId="{C00BB03B-4B29-4E99-9211-882809706697}" srcOrd="0" destOrd="0" presId="urn:microsoft.com/office/officeart/2005/8/layout/vList3#1"/>
    <dgm:cxn modelId="{6A30D9FE-8FD7-4D0F-8CB3-EFB6E6F6619B}" type="presParOf" srcId="{1C91C55B-421A-4856-B1A2-6FC4DFC676D1}" destId="{1EFE0878-8BC4-4F33-88E9-F87701B9AC7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1FC22-C2C8-4E93-8FDB-0954B37113E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8ADE9-2248-46E3-9DD1-12E1FC6AEE01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algn="l" rtl="0"/>
          <a:r>
            <a:rPr lang="ru-RU" sz="2400" b="1" kern="1200" dirty="0" smtClean="0">
              <a:solidFill>
                <a:srgbClr val="C00000"/>
              </a:solidFill>
            </a:rPr>
            <a:t>монологов</a:t>
          </a:r>
          <a:endParaRPr lang="ru-RU" sz="24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gm:t>
    </dgm:pt>
    <dgm:pt modelId="{38981583-ED97-4526-8CC1-639146767B8F}" type="parTrans" cxnId="{E6F9E0D4-97B4-4830-A258-40C1C46F7C5A}">
      <dgm:prSet/>
      <dgm:spPr/>
      <dgm:t>
        <a:bodyPr/>
        <a:lstStyle/>
        <a:p>
          <a:endParaRPr lang="ru-RU"/>
        </a:p>
      </dgm:t>
    </dgm:pt>
    <dgm:pt modelId="{2682AB8B-4F02-4D12-805B-BAA95345A5DB}" type="sibTrans" cxnId="{E6F9E0D4-97B4-4830-A258-40C1C46F7C5A}">
      <dgm:prSet/>
      <dgm:spPr/>
      <dgm:t>
        <a:bodyPr/>
        <a:lstStyle/>
        <a:p>
          <a:endParaRPr lang="ru-RU"/>
        </a:p>
      </dgm:t>
    </dgm:pt>
    <dgm:pt modelId="{BD445D78-3D2C-4EE9-A3B4-FB552B5AA367}" type="pres">
      <dgm:prSet presAssocID="{41B1FC22-C2C8-4E93-8FDB-0954B37113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E0D61-F12B-4F23-A7FC-E1ACB88D0891}" type="pres">
      <dgm:prSet presAssocID="{4D68ADE9-2248-46E3-9DD1-12E1FC6AEE01}" presName="composite" presStyleCnt="0"/>
      <dgm:spPr/>
    </dgm:pt>
    <dgm:pt modelId="{9B7AEB2A-40F0-4465-8ABF-D1F07BA8E3F7}" type="pres">
      <dgm:prSet presAssocID="{4D68ADE9-2248-46E3-9DD1-12E1FC6AEE01}" presName="imgShp" presStyleLbl="fgImgPlace1" presStyleIdx="0" presStyleCnt="1" custLinFactX="99789" custLinFactNeighborX="100000" custLinFactNeighborY="-72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88EA83-F35A-4F59-9D7C-D7D49C929885}" type="pres">
      <dgm:prSet presAssocID="{4D68ADE9-2248-46E3-9DD1-12E1FC6AEE01}" presName="txShp" presStyleLbl="node1" presStyleIdx="0" presStyleCnt="1" custFlipHor="1" custScaleX="150376" custLinFactNeighborX="2383" custLinFactNeighborY="-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9E0D4-97B4-4830-A258-40C1C46F7C5A}" srcId="{41B1FC22-C2C8-4E93-8FDB-0954B37113EF}" destId="{4D68ADE9-2248-46E3-9DD1-12E1FC6AEE01}" srcOrd="0" destOrd="0" parTransId="{38981583-ED97-4526-8CC1-639146767B8F}" sibTransId="{2682AB8B-4F02-4D12-805B-BAA95345A5DB}"/>
    <dgm:cxn modelId="{AD5C0EE9-C172-480D-9745-546D4B468379}" type="presOf" srcId="{4D68ADE9-2248-46E3-9DD1-12E1FC6AEE01}" destId="{6088EA83-F35A-4F59-9D7C-D7D49C929885}" srcOrd="0" destOrd="0" presId="urn:microsoft.com/office/officeart/2005/8/layout/vList3#2"/>
    <dgm:cxn modelId="{D55CB55F-9C54-43DF-9EBD-F54E002911C2}" type="presOf" srcId="{41B1FC22-C2C8-4E93-8FDB-0954B37113EF}" destId="{BD445D78-3D2C-4EE9-A3B4-FB552B5AA367}" srcOrd="0" destOrd="0" presId="urn:microsoft.com/office/officeart/2005/8/layout/vList3#2"/>
    <dgm:cxn modelId="{A01538B0-8AC0-449F-8097-9EC007ABA828}" type="presParOf" srcId="{BD445D78-3D2C-4EE9-A3B4-FB552B5AA367}" destId="{1BBE0D61-F12B-4F23-A7FC-E1ACB88D0891}" srcOrd="0" destOrd="0" presId="urn:microsoft.com/office/officeart/2005/8/layout/vList3#2"/>
    <dgm:cxn modelId="{CDCF9080-3BBE-45F1-8980-4789F472323B}" type="presParOf" srcId="{1BBE0D61-F12B-4F23-A7FC-E1ACB88D0891}" destId="{9B7AEB2A-40F0-4465-8ABF-D1F07BA8E3F7}" srcOrd="0" destOrd="0" presId="urn:microsoft.com/office/officeart/2005/8/layout/vList3#2"/>
    <dgm:cxn modelId="{52E70811-BCBD-44CA-96C1-4D8C2300BC9A}" type="presParOf" srcId="{1BBE0D61-F12B-4F23-A7FC-E1ACB88D0891}" destId="{6088EA83-F35A-4F59-9D7C-D7D49C92988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9771B-8486-48E0-8934-83E806CD4A5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150C2-212E-4CF9-A4F7-F6E0875F5C00}">
      <dgm:prSet custT="1"/>
      <dgm:spPr/>
      <dgm:t>
        <a:bodyPr/>
        <a:lstStyle/>
        <a:p>
          <a:pPr rtl="0"/>
          <a:r>
            <a:rPr lang="ru-RU" sz="3600" b="1" kern="1200" dirty="0" smtClean="0">
              <a:solidFill>
                <a:srgbClr val="C00000"/>
              </a:solidFill>
            </a:rPr>
            <a:t>   </a:t>
          </a:r>
          <a:r>
            <a:rPr lang="ru-RU" sz="3600" b="1" kern="1200" dirty="0" smtClean="0">
              <a:solidFill>
                <a:schemeClr val="bg1"/>
              </a:solidFill>
            </a:rPr>
            <a:t>Диалог </a:t>
          </a:r>
          <a:endParaRPr lang="ru-RU" sz="36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gm:t>
    </dgm:pt>
    <dgm:pt modelId="{F0EF19F8-2315-4CB3-AB2F-0ADE375B19D6}" type="parTrans" cxnId="{06F5195B-73C9-4CCA-910D-2721DDAD9413}">
      <dgm:prSet/>
      <dgm:spPr/>
      <dgm:t>
        <a:bodyPr/>
        <a:lstStyle/>
        <a:p>
          <a:endParaRPr lang="ru-RU"/>
        </a:p>
      </dgm:t>
    </dgm:pt>
    <dgm:pt modelId="{FC8A9EDE-3547-4D2B-ADFF-952028D08520}" type="sibTrans" cxnId="{06F5195B-73C9-4CCA-910D-2721DDAD9413}">
      <dgm:prSet/>
      <dgm:spPr/>
      <dgm:t>
        <a:bodyPr/>
        <a:lstStyle/>
        <a:p>
          <a:endParaRPr lang="ru-RU"/>
        </a:p>
      </dgm:t>
    </dgm:pt>
    <dgm:pt modelId="{5229AEF2-0C7B-468A-88E4-C46AF45CC3EF}" type="pres">
      <dgm:prSet presAssocID="{DCB9771B-8486-48E0-8934-83E806CD4A5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1C55B-421A-4856-B1A2-6FC4DFC676D1}" type="pres">
      <dgm:prSet presAssocID="{B6E150C2-212E-4CF9-A4F7-F6E0875F5C00}" presName="composite" presStyleCnt="0"/>
      <dgm:spPr/>
    </dgm:pt>
    <dgm:pt modelId="{C00BB03B-4B29-4E99-9211-882809706697}" type="pres">
      <dgm:prSet presAssocID="{B6E150C2-212E-4CF9-A4F7-F6E0875F5C00}" presName="imgShp" presStyleLbl="fgImgPlace1" presStyleIdx="0" presStyleCnt="1" custScaleX="109798" custLinFactNeighborX="-95054" custLinFactNeighborY="-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E0878-8BC4-4F33-88E9-F87701B9AC76}" type="pres">
      <dgm:prSet presAssocID="{B6E150C2-212E-4CF9-A4F7-F6E0875F5C00}" presName="txShp" presStyleLbl="node1" presStyleIdx="0" presStyleCnt="1" custScaleX="150376" custLinFactNeighborX="-11670" custLinFactNeighborY="-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5195B-73C9-4CCA-910D-2721DDAD9413}" srcId="{DCB9771B-8486-48E0-8934-83E806CD4A5F}" destId="{B6E150C2-212E-4CF9-A4F7-F6E0875F5C00}" srcOrd="0" destOrd="0" parTransId="{F0EF19F8-2315-4CB3-AB2F-0ADE375B19D6}" sibTransId="{FC8A9EDE-3547-4D2B-ADFF-952028D08520}"/>
    <dgm:cxn modelId="{49113463-EB4D-4F21-9057-D415121F621D}" type="presOf" srcId="{B6E150C2-212E-4CF9-A4F7-F6E0875F5C00}" destId="{1EFE0878-8BC4-4F33-88E9-F87701B9AC76}" srcOrd="0" destOrd="0" presId="urn:microsoft.com/office/officeart/2005/8/layout/vList3#1"/>
    <dgm:cxn modelId="{BC92D81F-EF20-4046-BFA2-8032D7E6A55F}" type="presOf" srcId="{DCB9771B-8486-48E0-8934-83E806CD4A5F}" destId="{5229AEF2-0C7B-468A-88E4-C46AF45CC3EF}" srcOrd="0" destOrd="0" presId="urn:microsoft.com/office/officeart/2005/8/layout/vList3#1"/>
    <dgm:cxn modelId="{44B186EE-17D0-43C2-ABCF-E1212167E1F4}" type="presParOf" srcId="{5229AEF2-0C7B-468A-88E4-C46AF45CC3EF}" destId="{1C91C55B-421A-4856-B1A2-6FC4DFC676D1}" srcOrd="0" destOrd="0" presId="urn:microsoft.com/office/officeart/2005/8/layout/vList3#1"/>
    <dgm:cxn modelId="{5543C6B0-9EF9-47B7-8330-AF781A1AA691}" type="presParOf" srcId="{1C91C55B-421A-4856-B1A2-6FC4DFC676D1}" destId="{C00BB03B-4B29-4E99-9211-882809706697}" srcOrd="0" destOrd="0" presId="urn:microsoft.com/office/officeart/2005/8/layout/vList3#1"/>
    <dgm:cxn modelId="{ACFB5CCC-1E49-468F-B5F8-9BA9DF7570F6}" type="presParOf" srcId="{1C91C55B-421A-4856-B1A2-6FC4DFC676D1}" destId="{1EFE0878-8BC4-4F33-88E9-F87701B9AC7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B1FC22-C2C8-4E93-8FDB-0954B37113E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8ADE9-2248-46E3-9DD1-12E1FC6AEE01}">
      <dgm:prSet custT="1"/>
      <dgm:spPr/>
      <dgm:t>
        <a:bodyPr/>
        <a:lstStyle/>
        <a:p>
          <a:pPr algn="l" rtl="0"/>
          <a:r>
            <a:rPr lang="ru-RU" sz="3200" b="1" kern="1200" dirty="0" smtClean="0">
              <a:solidFill>
                <a:schemeClr val="bg1"/>
              </a:solidFill>
            </a:rPr>
            <a:t>Монолог</a:t>
          </a:r>
          <a:endParaRPr lang="ru-RU" sz="32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gm:t>
    </dgm:pt>
    <dgm:pt modelId="{38981583-ED97-4526-8CC1-639146767B8F}" type="parTrans" cxnId="{E6F9E0D4-97B4-4830-A258-40C1C46F7C5A}">
      <dgm:prSet/>
      <dgm:spPr/>
      <dgm:t>
        <a:bodyPr/>
        <a:lstStyle/>
        <a:p>
          <a:endParaRPr lang="ru-RU"/>
        </a:p>
      </dgm:t>
    </dgm:pt>
    <dgm:pt modelId="{2682AB8B-4F02-4D12-805B-BAA95345A5DB}" type="sibTrans" cxnId="{E6F9E0D4-97B4-4830-A258-40C1C46F7C5A}">
      <dgm:prSet/>
      <dgm:spPr/>
      <dgm:t>
        <a:bodyPr/>
        <a:lstStyle/>
        <a:p>
          <a:endParaRPr lang="ru-RU"/>
        </a:p>
      </dgm:t>
    </dgm:pt>
    <dgm:pt modelId="{BD445D78-3D2C-4EE9-A3B4-FB552B5AA367}" type="pres">
      <dgm:prSet presAssocID="{41B1FC22-C2C8-4E93-8FDB-0954B37113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E0D61-F12B-4F23-A7FC-E1ACB88D0891}" type="pres">
      <dgm:prSet presAssocID="{4D68ADE9-2248-46E3-9DD1-12E1FC6AEE01}" presName="composite" presStyleCnt="0"/>
      <dgm:spPr/>
    </dgm:pt>
    <dgm:pt modelId="{9B7AEB2A-40F0-4465-8ABF-D1F07BA8E3F7}" type="pres">
      <dgm:prSet presAssocID="{4D68ADE9-2248-46E3-9DD1-12E1FC6AEE01}" presName="imgShp" presStyleLbl="fgImgPlace1" presStyleIdx="0" presStyleCnt="1" custLinFactX="100000" custLinFactNeighborX="172761" custLinFactNeighborY="24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88EA83-F35A-4F59-9D7C-D7D49C929885}" type="pres">
      <dgm:prSet presAssocID="{4D68ADE9-2248-46E3-9DD1-12E1FC6AEE01}" presName="txShp" presStyleLbl="node1" presStyleIdx="0" presStyleCnt="1" custFlipHor="1" custScaleX="150376" custLinFactNeighborX="-6685" custLinFactNeighborY="-2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D3F2B-E360-4ABC-B6F5-1EBF0A6B30C2}" type="presOf" srcId="{41B1FC22-C2C8-4E93-8FDB-0954B37113EF}" destId="{BD445D78-3D2C-4EE9-A3B4-FB552B5AA367}" srcOrd="0" destOrd="0" presId="urn:microsoft.com/office/officeart/2005/8/layout/vList3#2"/>
    <dgm:cxn modelId="{8743E911-3A3F-4240-908D-ECC7F2C63A7A}" type="presOf" srcId="{4D68ADE9-2248-46E3-9DD1-12E1FC6AEE01}" destId="{6088EA83-F35A-4F59-9D7C-D7D49C929885}" srcOrd="0" destOrd="0" presId="urn:microsoft.com/office/officeart/2005/8/layout/vList3#2"/>
    <dgm:cxn modelId="{E6F9E0D4-97B4-4830-A258-40C1C46F7C5A}" srcId="{41B1FC22-C2C8-4E93-8FDB-0954B37113EF}" destId="{4D68ADE9-2248-46E3-9DD1-12E1FC6AEE01}" srcOrd="0" destOrd="0" parTransId="{38981583-ED97-4526-8CC1-639146767B8F}" sibTransId="{2682AB8B-4F02-4D12-805B-BAA95345A5DB}"/>
    <dgm:cxn modelId="{BCD0B34C-5DA7-4D9E-9C01-3E1DB84BA902}" type="presParOf" srcId="{BD445D78-3D2C-4EE9-A3B4-FB552B5AA367}" destId="{1BBE0D61-F12B-4F23-A7FC-E1ACB88D0891}" srcOrd="0" destOrd="0" presId="urn:microsoft.com/office/officeart/2005/8/layout/vList3#2"/>
    <dgm:cxn modelId="{E8F88C23-3AF4-4927-B67A-198A8932FF67}" type="presParOf" srcId="{1BBE0D61-F12B-4F23-A7FC-E1ACB88D0891}" destId="{9B7AEB2A-40F0-4465-8ABF-D1F07BA8E3F7}" srcOrd="0" destOrd="0" presId="urn:microsoft.com/office/officeart/2005/8/layout/vList3#2"/>
    <dgm:cxn modelId="{FBFB4FD3-614E-4F5B-B965-410FFB30A2AA}" type="presParOf" srcId="{1BBE0D61-F12B-4F23-A7FC-E1ACB88D0891}" destId="{6088EA83-F35A-4F59-9D7C-D7D49C929885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EF025D-C33B-4DE3-A280-655FE719922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424C8473-C469-459D-9D5F-02744DC6BB57}">
      <dgm:prSet phldrT="[Текст]" custT="1"/>
      <dgm:spPr/>
      <dgm:t>
        <a:bodyPr/>
        <a:lstStyle/>
        <a:p>
          <a:endParaRPr lang="ru-RU" dirty="0" smtClean="0"/>
        </a:p>
        <a:p>
          <a:r>
            <a:rPr lang="ru-RU" sz="2000" b="1" dirty="0" smtClean="0"/>
            <a:t>Средством изображения характера героя служит сюжет: характеры  ярко проявляются в происходящих событиях. </a:t>
          </a:r>
          <a:endParaRPr lang="ru-RU" sz="1100" b="1" dirty="0" smtClean="0">
            <a:solidFill>
              <a:schemeClr val="bg1"/>
            </a:solidFill>
          </a:endParaRPr>
        </a:p>
        <a:p>
          <a:endParaRPr lang="ru-RU" sz="1100" b="1" dirty="0" smtClean="0">
            <a:solidFill>
              <a:schemeClr val="bg1"/>
            </a:solidFill>
          </a:endParaRPr>
        </a:p>
        <a:p>
          <a:r>
            <a:rPr lang="ru-RU" sz="1100" b="1" dirty="0" smtClean="0">
              <a:solidFill>
                <a:schemeClr val="bg1"/>
              </a:solidFill>
            </a:rPr>
            <a:t> </a:t>
          </a:r>
          <a:endParaRPr lang="ru-RU" sz="1100" dirty="0">
            <a:solidFill>
              <a:schemeClr val="bg1"/>
            </a:solidFill>
          </a:endParaRPr>
        </a:p>
      </dgm:t>
    </dgm:pt>
    <dgm:pt modelId="{35D6E244-FBAE-45A9-909B-AC9E8E46EBE0}" type="parTrans" cxnId="{2B29B190-D539-4D0F-835B-D3950CC40846}">
      <dgm:prSet/>
      <dgm:spPr/>
      <dgm:t>
        <a:bodyPr/>
        <a:lstStyle/>
        <a:p>
          <a:endParaRPr lang="ru-RU"/>
        </a:p>
      </dgm:t>
    </dgm:pt>
    <dgm:pt modelId="{A3356F55-9B48-42A1-AE7D-ECC0D4FB4127}" type="sibTrans" cxnId="{2B29B190-D539-4D0F-835B-D3950CC40846}">
      <dgm:prSet/>
      <dgm:spPr/>
      <dgm:t>
        <a:bodyPr/>
        <a:lstStyle/>
        <a:p>
          <a:endParaRPr lang="ru-RU"/>
        </a:p>
      </dgm:t>
    </dgm:pt>
    <dgm:pt modelId="{C5FE6BF5-585E-4448-BF79-45C40F2085C0}">
      <dgm:prSet phldrT="[Текст]" custT="1"/>
      <dgm:spPr/>
      <dgm:t>
        <a:bodyPr/>
        <a:lstStyle/>
        <a:p>
          <a:endParaRPr lang="ru-RU" sz="2000" b="1" dirty="0" smtClean="0">
            <a:solidFill>
              <a:schemeClr val="bg1"/>
            </a:solidFill>
          </a:endParaRPr>
        </a:p>
        <a:p>
          <a:r>
            <a:rPr lang="ru-RU" sz="2000" b="1" dirty="0" smtClean="0"/>
            <a:t>Важны и авторские ремарки: они говорят о поступках, позах, жестах, выражении лица героя.</a:t>
          </a:r>
        </a:p>
        <a:p>
          <a:endParaRPr lang="ru-RU" sz="1400" b="1" dirty="0" smtClean="0">
            <a:solidFill>
              <a:schemeClr val="bg1"/>
            </a:solidFill>
          </a:endParaRPr>
        </a:p>
        <a:p>
          <a:r>
            <a:rPr lang="ru-RU" sz="1400" b="1" dirty="0" smtClean="0">
              <a:solidFill>
                <a:schemeClr val="bg1"/>
              </a:solidFill>
            </a:rPr>
            <a:t> </a:t>
          </a:r>
          <a:endParaRPr lang="ru-RU" sz="1400" dirty="0">
            <a:solidFill>
              <a:schemeClr val="bg1"/>
            </a:solidFill>
          </a:endParaRPr>
        </a:p>
      </dgm:t>
    </dgm:pt>
    <dgm:pt modelId="{39EF6D04-DD80-4289-BE27-5A1E56DF3C2E}" type="parTrans" cxnId="{E68584B8-2273-4158-B5F6-843EF03B26AE}">
      <dgm:prSet/>
      <dgm:spPr/>
      <dgm:t>
        <a:bodyPr/>
        <a:lstStyle/>
        <a:p>
          <a:endParaRPr lang="ru-RU"/>
        </a:p>
      </dgm:t>
    </dgm:pt>
    <dgm:pt modelId="{9FA215DB-93D0-4E15-A5C3-122F13178468}" type="sibTrans" cxnId="{E68584B8-2273-4158-B5F6-843EF03B26AE}">
      <dgm:prSet/>
      <dgm:spPr/>
      <dgm:t>
        <a:bodyPr/>
        <a:lstStyle/>
        <a:p>
          <a:endParaRPr lang="ru-RU"/>
        </a:p>
      </dgm:t>
    </dgm:pt>
    <dgm:pt modelId="{702861DA-DEB1-4453-84D5-B35E05EEBE5D}">
      <dgm:prSet phldrT="[Текст]" custT="1"/>
      <dgm:spPr/>
      <dgm:t>
        <a:bodyPr/>
        <a:lstStyle/>
        <a:p>
          <a:r>
            <a:rPr lang="ru" sz="2000" b="1" dirty="0" smtClean="0">
              <a:latin typeface="+mn-lt"/>
            </a:rPr>
            <a:t>По тому, что и как говорит герой впьесе, какие поступки совершает,можем понять его характер, судить о его личностных качествах. </a:t>
          </a:r>
          <a:endParaRPr lang="ru-RU" sz="2000" b="1" dirty="0">
            <a:latin typeface="+mn-lt"/>
          </a:endParaRPr>
        </a:p>
      </dgm:t>
    </dgm:pt>
    <dgm:pt modelId="{DE8A73CA-B20C-49C2-A153-1BCEED2ECE09}" type="parTrans" cxnId="{FD8220DE-1AAC-484F-B5FE-67B3D77FEFB4}">
      <dgm:prSet/>
      <dgm:spPr/>
      <dgm:t>
        <a:bodyPr/>
        <a:lstStyle/>
        <a:p>
          <a:endParaRPr lang="ru-RU"/>
        </a:p>
      </dgm:t>
    </dgm:pt>
    <dgm:pt modelId="{671A2ED2-4860-463E-9563-C73AA817A04B}" type="sibTrans" cxnId="{FD8220DE-1AAC-484F-B5FE-67B3D77FEFB4}">
      <dgm:prSet/>
      <dgm:spPr/>
      <dgm:t>
        <a:bodyPr/>
        <a:lstStyle/>
        <a:p>
          <a:endParaRPr lang="ru-RU"/>
        </a:p>
      </dgm:t>
    </dgm:pt>
    <dgm:pt modelId="{2E10CE2C-4A57-4638-8A7D-1DDA97EAB1F0}" type="pres">
      <dgm:prSet presAssocID="{50EF025D-C33B-4DE3-A280-655FE719922B}" presName="Name0" presStyleCnt="0">
        <dgm:presLayoutVars>
          <dgm:dir/>
          <dgm:resizeHandles val="exact"/>
        </dgm:presLayoutVars>
      </dgm:prSet>
      <dgm:spPr/>
    </dgm:pt>
    <dgm:pt modelId="{25D69CD3-EF77-42F0-9127-EC962B5D03FA}" type="pres">
      <dgm:prSet presAssocID="{50EF025D-C33B-4DE3-A280-655FE719922B}" presName="fgShape" presStyleLbl="fgShp" presStyleIdx="0" presStyleCnt="1" custLinFactNeighborX="1323" custLinFactNeighborY="78712"/>
      <dgm:spPr/>
    </dgm:pt>
    <dgm:pt modelId="{9FA27C10-205E-4B64-B0DD-819A89184CCF}" type="pres">
      <dgm:prSet presAssocID="{50EF025D-C33B-4DE3-A280-655FE719922B}" presName="linComp" presStyleCnt="0"/>
      <dgm:spPr/>
    </dgm:pt>
    <dgm:pt modelId="{7D5A168B-C70A-4FB3-B6AE-6A15639B8043}" type="pres">
      <dgm:prSet presAssocID="{424C8473-C469-459D-9D5F-02744DC6BB57}" presName="compNode" presStyleCnt="0"/>
      <dgm:spPr/>
    </dgm:pt>
    <dgm:pt modelId="{1427970D-055D-4FD9-B396-CBEA3FD16505}" type="pres">
      <dgm:prSet presAssocID="{424C8473-C469-459D-9D5F-02744DC6BB57}" presName="bkgdShape" presStyleLbl="node1" presStyleIdx="0" presStyleCnt="3" custLinFactNeighborX="-1009" custLinFactNeighborY="-1461"/>
      <dgm:spPr/>
      <dgm:t>
        <a:bodyPr/>
        <a:lstStyle/>
        <a:p>
          <a:endParaRPr lang="ru-RU"/>
        </a:p>
      </dgm:t>
    </dgm:pt>
    <dgm:pt modelId="{3E28B13F-E333-4EDE-8DB9-70E32A63E512}" type="pres">
      <dgm:prSet presAssocID="{424C8473-C469-459D-9D5F-02744DC6BB5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49E56-DA2A-407B-BF60-A414530A6674}" type="pres">
      <dgm:prSet presAssocID="{424C8473-C469-459D-9D5F-02744DC6BB57}" presName="invisiNode" presStyleLbl="node1" presStyleIdx="0" presStyleCnt="3"/>
      <dgm:spPr/>
    </dgm:pt>
    <dgm:pt modelId="{8E3753C3-19CA-45DC-8C81-B6AF54FF90D8}" type="pres">
      <dgm:prSet presAssocID="{424C8473-C469-459D-9D5F-02744DC6BB57}" presName="imagNode" presStyleLbl="fgImgPlace1" presStyleIdx="0" presStyleCnt="3" custScaleX="90256" custScaleY="83709" custLinFactNeighborX="2774" custLinFactNeighborY="-349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93DE7B35-40E3-442B-907A-6693572BE252}" type="pres">
      <dgm:prSet presAssocID="{A3356F55-9B48-42A1-AE7D-ECC0D4FB41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7546F7-FFAC-4CD0-AA0C-7F7259615A83}" type="pres">
      <dgm:prSet presAssocID="{C5FE6BF5-585E-4448-BF79-45C40F2085C0}" presName="compNode" presStyleCnt="0"/>
      <dgm:spPr/>
    </dgm:pt>
    <dgm:pt modelId="{F288AB76-BE34-4EE9-8031-BA4CF07BA833}" type="pres">
      <dgm:prSet presAssocID="{C5FE6BF5-585E-4448-BF79-45C40F2085C0}" presName="bkgdShape" presStyleLbl="node1" presStyleIdx="1" presStyleCnt="3" custScaleX="103122"/>
      <dgm:spPr/>
      <dgm:t>
        <a:bodyPr/>
        <a:lstStyle/>
        <a:p>
          <a:endParaRPr lang="ru-RU"/>
        </a:p>
      </dgm:t>
    </dgm:pt>
    <dgm:pt modelId="{F2816EE1-34D1-4D34-BBD0-9946E1F7F44B}" type="pres">
      <dgm:prSet presAssocID="{C5FE6BF5-585E-4448-BF79-45C40F2085C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C46C0-23A3-4521-BC7A-D422CEE79693}" type="pres">
      <dgm:prSet presAssocID="{C5FE6BF5-585E-4448-BF79-45C40F2085C0}" presName="invisiNode" presStyleLbl="node1" presStyleIdx="1" presStyleCnt="3"/>
      <dgm:spPr/>
    </dgm:pt>
    <dgm:pt modelId="{2488F5AD-D80F-46B6-97E3-B00D46343A5C}" type="pres">
      <dgm:prSet presAssocID="{C5FE6BF5-585E-4448-BF79-45C40F2085C0}" presName="imagNode" presStyleLbl="fgImgPlace1" presStyleIdx="1" presStyleCnt="3" custScaleY="87441" custLinFactNeighborX="-548" custLinFactNeighborY="-1365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7CECAD6-8903-4E81-92C0-87AE396CC252}" type="pres">
      <dgm:prSet presAssocID="{9FA215DB-93D0-4E15-A5C3-122F131784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DAB972-33AD-4B68-B3EC-0CC136D7518A}" type="pres">
      <dgm:prSet presAssocID="{702861DA-DEB1-4453-84D5-B35E05EEBE5D}" presName="compNode" presStyleCnt="0"/>
      <dgm:spPr/>
    </dgm:pt>
    <dgm:pt modelId="{A36F2971-C0A4-4650-BB8F-15E4EF757C21}" type="pres">
      <dgm:prSet presAssocID="{702861DA-DEB1-4453-84D5-B35E05EEBE5D}" presName="bkgdShape" presStyleLbl="node1" presStyleIdx="2" presStyleCnt="3"/>
      <dgm:spPr/>
      <dgm:t>
        <a:bodyPr/>
        <a:lstStyle/>
        <a:p>
          <a:endParaRPr lang="ru-RU"/>
        </a:p>
      </dgm:t>
    </dgm:pt>
    <dgm:pt modelId="{5F4F8A55-284D-4F7E-98CA-D6EACA5DB82F}" type="pres">
      <dgm:prSet presAssocID="{702861DA-DEB1-4453-84D5-B35E05EEBE5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5101E-2A51-4A63-BE79-F6711941FFF9}" type="pres">
      <dgm:prSet presAssocID="{702861DA-DEB1-4453-84D5-B35E05EEBE5D}" presName="invisiNode" presStyleLbl="node1" presStyleIdx="2" presStyleCnt="3"/>
      <dgm:spPr/>
    </dgm:pt>
    <dgm:pt modelId="{ACB3F00A-A4FD-4DFB-8FAE-08A8CFCDE94C}" type="pres">
      <dgm:prSet presAssocID="{702861DA-DEB1-4453-84D5-B35E05EEBE5D}" presName="imagNode" presStyleLbl="fgImgPlace1" presStyleIdx="2" presStyleCnt="3" custScaleY="86552" custLinFactNeighborX="153" custLinFactNeighborY="-2961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ECB94C39-2BCF-4AC5-8115-18A0AA4263C1}" type="presOf" srcId="{C5FE6BF5-585E-4448-BF79-45C40F2085C0}" destId="{F288AB76-BE34-4EE9-8031-BA4CF07BA833}" srcOrd="0" destOrd="0" presId="urn:microsoft.com/office/officeart/2005/8/layout/hList7#1"/>
    <dgm:cxn modelId="{BCCBFB81-30D2-40D9-99E1-C2EDC21B9C85}" type="presOf" srcId="{C5FE6BF5-585E-4448-BF79-45C40F2085C0}" destId="{F2816EE1-34D1-4D34-BBD0-9946E1F7F44B}" srcOrd="1" destOrd="0" presId="urn:microsoft.com/office/officeart/2005/8/layout/hList7#1"/>
    <dgm:cxn modelId="{B8BD71B5-9EA2-44C2-B834-62867A8B147E}" type="presOf" srcId="{702861DA-DEB1-4453-84D5-B35E05EEBE5D}" destId="{A36F2971-C0A4-4650-BB8F-15E4EF757C21}" srcOrd="0" destOrd="0" presId="urn:microsoft.com/office/officeart/2005/8/layout/hList7#1"/>
    <dgm:cxn modelId="{263D24C0-0043-40DD-AC47-F77F35FA1433}" type="presOf" srcId="{50EF025D-C33B-4DE3-A280-655FE719922B}" destId="{2E10CE2C-4A57-4638-8A7D-1DDA97EAB1F0}" srcOrd="0" destOrd="0" presId="urn:microsoft.com/office/officeart/2005/8/layout/hList7#1"/>
    <dgm:cxn modelId="{394BA853-328B-402C-8C1F-95D2F6299319}" type="presOf" srcId="{424C8473-C469-459D-9D5F-02744DC6BB57}" destId="{3E28B13F-E333-4EDE-8DB9-70E32A63E512}" srcOrd="1" destOrd="0" presId="urn:microsoft.com/office/officeart/2005/8/layout/hList7#1"/>
    <dgm:cxn modelId="{E0DF6304-AF61-40C5-B3FE-223E80C513E3}" type="presOf" srcId="{A3356F55-9B48-42A1-AE7D-ECC0D4FB4127}" destId="{93DE7B35-40E3-442B-907A-6693572BE252}" srcOrd="0" destOrd="0" presId="urn:microsoft.com/office/officeart/2005/8/layout/hList7#1"/>
    <dgm:cxn modelId="{B96DAC51-6669-486B-A0C2-AB68F347092C}" type="presOf" srcId="{702861DA-DEB1-4453-84D5-B35E05EEBE5D}" destId="{5F4F8A55-284D-4F7E-98CA-D6EACA5DB82F}" srcOrd="1" destOrd="0" presId="urn:microsoft.com/office/officeart/2005/8/layout/hList7#1"/>
    <dgm:cxn modelId="{EA900807-9C89-4FB7-B119-E092F4100135}" type="presOf" srcId="{9FA215DB-93D0-4E15-A5C3-122F13178468}" destId="{77CECAD6-8903-4E81-92C0-87AE396CC252}" srcOrd="0" destOrd="0" presId="urn:microsoft.com/office/officeart/2005/8/layout/hList7#1"/>
    <dgm:cxn modelId="{FD8220DE-1AAC-484F-B5FE-67B3D77FEFB4}" srcId="{50EF025D-C33B-4DE3-A280-655FE719922B}" destId="{702861DA-DEB1-4453-84D5-B35E05EEBE5D}" srcOrd="2" destOrd="0" parTransId="{DE8A73CA-B20C-49C2-A153-1BCEED2ECE09}" sibTransId="{671A2ED2-4860-463E-9563-C73AA817A04B}"/>
    <dgm:cxn modelId="{20560DB8-10B4-407C-BA07-754D8EDD72DF}" type="presOf" srcId="{424C8473-C469-459D-9D5F-02744DC6BB57}" destId="{1427970D-055D-4FD9-B396-CBEA3FD16505}" srcOrd="0" destOrd="0" presId="urn:microsoft.com/office/officeart/2005/8/layout/hList7#1"/>
    <dgm:cxn modelId="{E68584B8-2273-4158-B5F6-843EF03B26AE}" srcId="{50EF025D-C33B-4DE3-A280-655FE719922B}" destId="{C5FE6BF5-585E-4448-BF79-45C40F2085C0}" srcOrd="1" destOrd="0" parTransId="{39EF6D04-DD80-4289-BE27-5A1E56DF3C2E}" sibTransId="{9FA215DB-93D0-4E15-A5C3-122F13178468}"/>
    <dgm:cxn modelId="{2B29B190-D539-4D0F-835B-D3950CC40846}" srcId="{50EF025D-C33B-4DE3-A280-655FE719922B}" destId="{424C8473-C469-459D-9D5F-02744DC6BB57}" srcOrd="0" destOrd="0" parTransId="{35D6E244-FBAE-45A9-909B-AC9E8E46EBE0}" sibTransId="{A3356F55-9B48-42A1-AE7D-ECC0D4FB4127}"/>
    <dgm:cxn modelId="{18A8532C-6089-4E68-AA75-F2DBE6FD6822}" type="presParOf" srcId="{2E10CE2C-4A57-4638-8A7D-1DDA97EAB1F0}" destId="{25D69CD3-EF77-42F0-9127-EC962B5D03FA}" srcOrd="0" destOrd="0" presId="urn:microsoft.com/office/officeart/2005/8/layout/hList7#1"/>
    <dgm:cxn modelId="{5B4A349C-9D5D-4974-8324-78C0120AD10A}" type="presParOf" srcId="{2E10CE2C-4A57-4638-8A7D-1DDA97EAB1F0}" destId="{9FA27C10-205E-4B64-B0DD-819A89184CCF}" srcOrd="1" destOrd="0" presId="urn:microsoft.com/office/officeart/2005/8/layout/hList7#1"/>
    <dgm:cxn modelId="{901353DF-649F-4380-AC80-B0C658F292D4}" type="presParOf" srcId="{9FA27C10-205E-4B64-B0DD-819A89184CCF}" destId="{7D5A168B-C70A-4FB3-B6AE-6A15639B8043}" srcOrd="0" destOrd="0" presId="urn:microsoft.com/office/officeart/2005/8/layout/hList7#1"/>
    <dgm:cxn modelId="{4AED6E61-DF7D-4AC8-9496-3F81FF23FE01}" type="presParOf" srcId="{7D5A168B-C70A-4FB3-B6AE-6A15639B8043}" destId="{1427970D-055D-4FD9-B396-CBEA3FD16505}" srcOrd="0" destOrd="0" presId="urn:microsoft.com/office/officeart/2005/8/layout/hList7#1"/>
    <dgm:cxn modelId="{9C1010BA-01F5-4EA7-A016-E5DA27A9F412}" type="presParOf" srcId="{7D5A168B-C70A-4FB3-B6AE-6A15639B8043}" destId="{3E28B13F-E333-4EDE-8DB9-70E32A63E512}" srcOrd="1" destOrd="0" presId="urn:microsoft.com/office/officeart/2005/8/layout/hList7#1"/>
    <dgm:cxn modelId="{FE2C0B40-6084-4FB0-80A8-6BF01E733EF9}" type="presParOf" srcId="{7D5A168B-C70A-4FB3-B6AE-6A15639B8043}" destId="{71E49E56-DA2A-407B-BF60-A414530A6674}" srcOrd="2" destOrd="0" presId="urn:microsoft.com/office/officeart/2005/8/layout/hList7#1"/>
    <dgm:cxn modelId="{D88BE5F1-7E55-4205-8D6E-44857F9E5843}" type="presParOf" srcId="{7D5A168B-C70A-4FB3-B6AE-6A15639B8043}" destId="{8E3753C3-19CA-45DC-8C81-B6AF54FF90D8}" srcOrd="3" destOrd="0" presId="urn:microsoft.com/office/officeart/2005/8/layout/hList7#1"/>
    <dgm:cxn modelId="{B136BB24-11B9-4489-BA59-5236C7D64D02}" type="presParOf" srcId="{9FA27C10-205E-4B64-B0DD-819A89184CCF}" destId="{93DE7B35-40E3-442B-907A-6693572BE252}" srcOrd="1" destOrd="0" presId="urn:microsoft.com/office/officeart/2005/8/layout/hList7#1"/>
    <dgm:cxn modelId="{C3BB85E0-09E8-4140-AC63-EF6E10EBCE57}" type="presParOf" srcId="{9FA27C10-205E-4B64-B0DD-819A89184CCF}" destId="{7D7546F7-FFAC-4CD0-AA0C-7F7259615A83}" srcOrd="2" destOrd="0" presId="urn:microsoft.com/office/officeart/2005/8/layout/hList7#1"/>
    <dgm:cxn modelId="{EE46ECAE-3C3A-405F-B4EE-733BE02F7BE9}" type="presParOf" srcId="{7D7546F7-FFAC-4CD0-AA0C-7F7259615A83}" destId="{F288AB76-BE34-4EE9-8031-BA4CF07BA833}" srcOrd="0" destOrd="0" presId="urn:microsoft.com/office/officeart/2005/8/layout/hList7#1"/>
    <dgm:cxn modelId="{C2A9C92F-3A6C-403F-A137-7920FDD7A4FA}" type="presParOf" srcId="{7D7546F7-FFAC-4CD0-AA0C-7F7259615A83}" destId="{F2816EE1-34D1-4D34-BBD0-9946E1F7F44B}" srcOrd="1" destOrd="0" presId="urn:microsoft.com/office/officeart/2005/8/layout/hList7#1"/>
    <dgm:cxn modelId="{75AD094D-7B22-49A2-B826-22194CEC4467}" type="presParOf" srcId="{7D7546F7-FFAC-4CD0-AA0C-7F7259615A83}" destId="{8AAC46C0-23A3-4521-BC7A-D422CEE79693}" srcOrd="2" destOrd="0" presId="urn:microsoft.com/office/officeart/2005/8/layout/hList7#1"/>
    <dgm:cxn modelId="{2775B143-A2E6-477A-82E3-0247D3A11E38}" type="presParOf" srcId="{7D7546F7-FFAC-4CD0-AA0C-7F7259615A83}" destId="{2488F5AD-D80F-46B6-97E3-B00D46343A5C}" srcOrd="3" destOrd="0" presId="urn:microsoft.com/office/officeart/2005/8/layout/hList7#1"/>
    <dgm:cxn modelId="{2CBC6F43-CE82-46C6-8372-F366E1E9ED1C}" type="presParOf" srcId="{9FA27C10-205E-4B64-B0DD-819A89184CCF}" destId="{77CECAD6-8903-4E81-92C0-87AE396CC252}" srcOrd="3" destOrd="0" presId="urn:microsoft.com/office/officeart/2005/8/layout/hList7#1"/>
    <dgm:cxn modelId="{ADAB0943-3BC3-43DE-873B-27CF0B09FD25}" type="presParOf" srcId="{9FA27C10-205E-4B64-B0DD-819A89184CCF}" destId="{8ADAB972-33AD-4B68-B3EC-0CC136D7518A}" srcOrd="4" destOrd="0" presId="urn:microsoft.com/office/officeart/2005/8/layout/hList7#1"/>
    <dgm:cxn modelId="{246CD447-9B3F-46B8-931A-03DDBE88231F}" type="presParOf" srcId="{8ADAB972-33AD-4B68-B3EC-0CC136D7518A}" destId="{A36F2971-C0A4-4650-BB8F-15E4EF757C21}" srcOrd="0" destOrd="0" presId="urn:microsoft.com/office/officeart/2005/8/layout/hList7#1"/>
    <dgm:cxn modelId="{09F6D452-2027-4E21-B237-B91982E5BABF}" type="presParOf" srcId="{8ADAB972-33AD-4B68-B3EC-0CC136D7518A}" destId="{5F4F8A55-284D-4F7E-98CA-D6EACA5DB82F}" srcOrd="1" destOrd="0" presId="urn:microsoft.com/office/officeart/2005/8/layout/hList7#1"/>
    <dgm:cxn modelId="{AE0CF080-43ED-419A-926A-1684165235FF}" type="presParOf" srcId="{8ADAB972-33AD-4B68-B3EC-0CC136D7518A}" destId="{0D55101E-2A51-4A63-BE79-F6711941FFF9}" srcOrd="2" destOrd="0" presId="urn:microsoft.com/office/officeart/2005/8/layout/hList7#1"/>
    <dgm:cxn modelId="{74528574-FE8C-44B3-97B1-94F1F402E172}" type="presParOf" srcId="{8ADAB972-33AD-4B68-B3EC-0CC136D7518A}" destId="{ACB3F00A-A4FD-4DFB-8FAE-08A8CFCDE94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E0878-8BC4-4F33-88E9-F87701B9AC76}">
      <dsp:nvSpPr>
        <dsp:cNvPr id="0" name=""/>
        <dsp:cNvSpPr/>
      </dsp:nvSpPr>
      <dsp:spPr>
        <a:xfrm rot="10800000">
          <a:off x="23668" y="572533"/>
          <a:ext cx="2916325" cy="976014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39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диалогов</a:t>
          </a:r>
          <a:endParaRPr lang="ru-RU" sz="24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sp:txBody>
      <dsp:txXfrm rot="10800000">
        <a:off x="267671" y="572533"/>
        <a:ext cx="2672322" cy="976014"/>
      </dsp:txXfrm>
    </dsp:sp>
    <dsp:sp modelId="{C00BB03B-4B29-4E99-9211-882809706697}">
      <dsp:nvSpPr>
        <dsp:cNvPr id="0" name=""/>
        <dsp:cNvSpPr/>
      </dsp:nvSpPr>
      <dsp:spPr>
        <a:xfrm>
          <a:off x="-23669" y="560665"/>
          <a:ext cx="1071644" cy="9760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8EA83-F35A-4F59-9D7C-D7D49C929885}">
      <dsp:nvSpPr>
        <dsp:cNvPr id="0" name=""/>
        <dsp:cNvSpPr/>
      </dsp:nvSpPr>
      <dsp:spPr>
        <a:xfrm rot="10800000" flipH="1">
          <a:off x="0" y="251940"/>
          <a:ext cx="2997651" cy="1003232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397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монологов</a:t>
          </a:r>
          <a:endParaRPr lang="ru-RU" sz="24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sp:txBody>
      <dsp:txXfrm rot="10800000">
        <a:off x="0" y="251940"/>
        <a:ext cx="2746843" cy="1003232"/>
      </dsp:txXfrm>
    </dsp:sp>
    <dsp:sp modelId="{9B7AEB2A-40F0-4465-8ABF-D1F07BA8E3F7}">
      <dsp:nvSpPr>
        <dsp:cNvPr id="0" name=""/>
        <dsp:cNvSpPr/>
      </dsp:nvSpPr>
      <dsp:spPr>
        <a:xfrm>
          <a:off x="1994417" y="251940"/>
          <a:ext cx="1003232" cy="10032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E0878-8BC4-4F33-88E9-F87701B9AC76}">
      <dsp:nvSpPr>
        <dsp:cNvPr id="0" name=""/>
        <dsp:cNvSpPr/>
      </dsp:nvSpPr>
      <dsp:spPr>
        <a:xfrm rot="10800000">
          <a:off x="0" y="0"/>
          <a:ext cx="3745173" cy="1007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15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   </a:t>
          </a:r>
          <a:r>
            <a:rPr lang="ru-RU" sz="3600" b="1" kern="1200" dirty="0" smtClean="0">
              <a:solidFill>
                <a:schemeClr val="bg1"/>
              </a:solidFill>
            </a:rPr>
            <a:t>Диалог </a:t>
          </a:r>
          <a:endParaRPr lang="ru-RU" sz="36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sp:txBody>
      <dsp:txXfrm rot="10800000">
        <a:off x="251782" y="0"/>
        <a:ext cx="3493391" cy="1007127"/>
      </dsp:txXfrm>
    </dsp:sp>
    <dsp:sp modelId="{C00BB03B-4B29-4E99-9211-882809706697}">
      <dsp:nvSpPr>
        <dsp:cNvPr id="0" name=""/>
        <dsp:cNvSpPr/>
      </dsp:nvSpPr>
      <dsp:spPr>
        <a:xfrm>
          <a:off x="0" y="0"/>
          <a:ext cx="1105805" cy="10071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8EA83-F35A-4F59-9D7C-D7D49C929885}">
      <dsp:nvSpPr>
        <dsp:cNvPr id="0" name=""/>
        <dsp:cNvSpPr/>
      </dsp:nvSpPr>
      <dsp:spPr>
        <a:xfrm rot="10800000" flipH="1">
          <a:off x="0" y="0"/>
          <a:ext cx="3847607" cy="985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382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Монолог</a:t>
          </a:r>
          <a:endParaRPr lang="ru-RU" sz="3200" b="1" kern="1200" dirty="0" smtClean="0">
            <a:solidFill>
              <a:schemeClr val="bg1"/>
            </a:solidFill>
            <a:latin typeface="Segoe Print" pitchFamily="2" charset="0"/>
            <a:ea typeface="+mn-ea"/>
            <a:cs typeface="+mn-cs"/>
          </a:endParaRPr>
        </a:p>
      </dsp:txBody>
      <dsp:txXfrm rot="10800000">
        <a:off x="0" y="0"/>
        <a:ext cx="3601343" cy="985056"/>
      </dsp:txXfrm>
    </dsp:sp>
    <dsp:sp modelId="{9B7AEB2A-40F0-4465-8ABF-D1F07BA8E3F7}">
      <dsp:nvSpPr>
        <dsp:cNvPr id="0" name=""/>
        <dsp:cNvSpPr/>
      </dsp:nvSpPr>
      <dsp:spPr>
        <a:xfrm>
          <a:off x="2838794" y="962"/>
          <a:ext cx="985056" cy="9850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7970D-055D-4FD9-B396-CBEA3FD16505}">
      <dsp:nvSpPr>
        <dsp:cNvPr id="0" name=""/>
        <dsp:cNvSpPr/>
      </dsp:nvSpPr>
      <dsp:spPr>
        <a:xfrm>
          <a:off x="0" y="0"/>
          <a:ext cx="2676742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Средством изображения характера героя служит сюжет: характеры  ярко проявляются в происходящих событиях. </a:t>
          </a:r>
          <a:endParaRPr lang="ru-RU" sz="1100" b="1" kern="1200" dirty="0" smtClean="0">
            <a:solidFill>
              <a:schemeClr val="bg1"/>
            </a:solidFill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bg1"/>
            </a:solidFill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0" y="1625600"/>
        <a:ext cx="2676742" cy="1625600"/>
      </dsp:txXfrm>
    </dsp:sp>
    <dsp:sp modelId="{8E3753C3-19CA-45DC-8C81-B6AF54FF90D8}">
      <dsp:nvSpPr>
        <dsp:cNvPr id="0" name=""/>
        <dsp:cNvSpPr/>
      </dsp:nvSpPr>
      <dsp:spPr>
        <a:xfrm>
          <a:off x="768449" y="0"/>
          <a:ext cx="1221445" cy="11328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8AB76-BE34-4EE9-8031-BA4CF07BA833}">
      <dsp:nvSpPr>
        <dsp:cNvPr id="0" name=""/>
        <dsp:cNvSpPr/>
      </dsp:nvSpPr>
      <dsp:spPr>
        <a:xfrm>
          <a:off x="2760304" y="0"/>
          <a:ext cx="276031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Важны и авторские ремарки: они говорят о поступках, позах, жестах, выражении лица героя.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760304" y="1625600"/>
        <a:ext cx="2760310" cy="1625600"/>
      </dsp:txXfrm>
    </dsp:sp>
    <dsp:sp modelId="{2488F5AD-D80F-46B6-97E3-B00D46343A5C}">
      <dsp:nvSpPr>
        <dsp:cNvPr id="0" name=""/>
        <dsp:cNvSpPr/>
      </dsp:nvSpPr>
      <dsp:spPr>
        <a:xfrm>
          <a:off x="3456387" y="144012"/>
          <a:ext cx="1353312" cy="11833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F2971-C0A4-4650-BB8F-15E4EF757C21}">
      <dsp:nvSpPr>
        <dsp:cNvPr id="0" name=""/>
        <dsp:cNvSpPr/>
      </dsp:nvSpPr>
      <dsp:spPr>
        <a:xfrm>
          <a:off x="5600917" y="0"/>
          <a:ext cx="2676742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000" b="1" kern="1200" dirty="0" smtClean="0">
              <a:latin typeface="+mn-lt"/>
            </a:rPr>
            <a:t>По тому, что и как говорит герой впьесе, какие поступки совершает,можем понять его характер, судить о его личностных качествах. </a:t>
          </a:r>
          <a:endParaRPr lang="ru-RU" sz="2000" b="1" kern="1200" dirty="0">
            <a:latin typeface="+mn-lt"/>
          </a:endParaRPr>
        </a:p>
      </dsp:txBody>
      <dsp:txXfrm>
        <a:off x="5600917" y="1625600"/>
        <a:ext cx="2676742" cy="1625600"/>
      </dsp:txXfrm>
    </dsp:sp>
    <dsp:sp modelId="{ACB3F00A-A4FD-4DFB-8FAE-08A8CFCDE94C}">
      <dsp:nvSpPr>
        <dsp:cNvPr id="0" name=""/>
        <dsp:cNvSpPr/>
      </dsp:nvSpPr>
      <dsp:spPr>
        <a:xfrm>
          <a:off x="6264703" y="0"/>
          <a:ext cx="1353312" cy="117131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69CD3-EF77-42F0-9127-EC962B5D03FA}">
      <dsp:nvSpPr>
        <dsp:cNvPr id="0" name=""/>
        <dsp:cNvSpPr/>
      </dsp:nvSpPr>
      <dsp:spPr>
        <a:xfrm>
          <a:off x="432028" y="3454400"/>
          <a:ext cx="7618446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A08C-D653-43C6-AA8B-17BB54CFAF64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A6B8B-9CAF-4D12-A647-9C2E3F88D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2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4" y="1267730"/>
            <a:ext cx="7182196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2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2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2"/>
            <a:ext cx="1268731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4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2" y="1341257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1" y="521208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66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5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1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5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839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4" y="1267730"/>
            <a:ext cx="7182196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2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2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2"/>
            <a:ext cx="1268731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9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7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424" y="521208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2080"/>
            <a:ext cx="1584199" cy="228600"/>
          </a:xfrm>
        </p:spPr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9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7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7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7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7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1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6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0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2" y="609600"/>
            <a:ext cx="58293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227064"/>
            <a:ext cx="1097280" cy="256032"/>
          </a:xfrm>
        </p:spPr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1" y="374904"/>
            <a:ext cx="198882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096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1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6398515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1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7" y="6227064"/>
            <a:ext cx="1097280" cy="256032"/>
          </a:xfrm>
        </p:spPr>
        <p:txBody>
          <a:bodyPr/>
          <a:lstStyle/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68161" y="374904"/>
            <a:ext cx="198882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922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4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99" y="6214535"/>
            <a:ext cx="20574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16D074-BF68-4AF5-8717-35234BCD2961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2" y="6214535"/>
            <a:ext cx="390906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1401" y="6214535"/>
            <a:ext cx="10972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CA76D-8CDF-4BDA-BAAB-ED5A981BD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703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08" y="1175657"/>
            <a:ext cx="6982691" cy="309946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Драматическое произведение </a:t>
            </a:r>
            <a:b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школьном изучении.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2529" y="3202532"/>
            <a:ext cx="2553196" cy="224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77293" y="3354087"/>
            <a:ext cx="42335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Эмблема театра – маски.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Их всего две.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Черная и белая.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Смех и слезы.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78130" y="237506"/>
            <a:ext cx="8787740" cy="6911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Художественные особенности драмы: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282037" y="928670"/>
            <a:ext cx="8579923" cy="5590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aramond" pitchFamily="18" charset="0"/>
              <a:buNone/>
            </a:pPr>
            <a:r>
              <a:rPr lang="ru-RU" sz="1900" b="1" dirty="0" smtClean="0"/>
              <a:t>1</a:t>
            </a:r>
            <a:r>
              <a:rPr lang="ru-RU" sz="1900" dirty="0" smtClean="0"/>
              <a:t>. Драматическое произведение предназначено </a:t>
            </a:r>
            <a:r>
              <a:rPr lang="ru-RU" sz="1900" b="1" dirty="0" smtClean="0"/>
              <a:t>для постановки на сцене.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2</a:t>
            </a:r>
            <a:r>
              <a:rPr lang="ru-RU" sz="1900" dirty="0" smtClean="0"/>
              <a:t>. </a:t>
            </a:r>
            <a:r>
              <a:rPr lang="ru-RU" sz="1900" b="1" dirty="0" smtClean="0"/>
              <a:t>Главную мысль </a:t>
            </a:r>
            <a:r>
              <a:rPr lang="ru-RU" sz="1900" dirty="0" smtClean="0"/>
              <a:t>высказывает один из персонажей.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3</a:t>
            </a:r>
            <a:r>
              <a:rPr lang="ru-RU" sz="1900" dirty="0" smtClean="0"/>
              <a:t>. Драматург непосредственно проявляется в произведении </a:t>
            </a:r>
            <a:r>
              <a:rPr lang="ru-RU" sz="1900" b="1" dirty="0" smtClean="0"/>
              <a:t>в ремарках.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4. Речь персонажей- </a:t>
            </a:r>
            <a:r>
              <a:rPr lang="ru-RU" sz="1900" dirty="0" smtClean="0"/>
              <a:t>основное средство их характеристики.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5. </a:t>
            </a:r>
            <a:r>
              <a:rPr lang="ru-RU" sz="1900" dirty="0" smtClean="0"/>
              <a:t>Важную роль в драме играет </a:t>
            </a:r>
            <a:r>
              <a:rPr lang="ru-RU" sz="1900" b="1" dirty="0" smtClean="0"/>
              <a:t>художественное пространство</a:t>
            </a:r>
            <a:r>
              <a:rPr lang="ru-RU" sz="1900" dirty="0" smtClean="0"/>
              <a:t>, которое бывает представлено на сцене декорациями.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6. </a:t>
            </a:r>
            <a:r>
              <a:rPr lang="ru-RU" sz="1900" dirty="0" smtClean="0"/>
              <a:t>Художественный мир драмы может быть </a:t>
            </a:r>
            <a:r>
              <a:rPr lang="ru-RU" sz="1900" b="1" dirty="0" smtClean="0"/>
              <a:t>жизнеподобным и фантастическим.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7. </a:t>
            </a:r>
            <a:r>
              <a:rPr lang="ru-RU" sz="1900" dirty="0" smtClean="0"/>
              <a:t>Драматическое произведение имеет </a:t>
            </a:r>
            <a:r>
              <a:rPr lang="ru-RU" sz="1900" b="1" dirty="0" smtClean="0"/>
              <a:t>особую композицию.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8. </a:t>
            </a:r>
            <a:r>
              <a:rPr lang="ru-RU" sz="1900" dirty="0" smtClean="0"/>
              <a:t>В драме как  роде </a:t>
            </a:r>
            <a:r>
              <a:rPr lang="ru-RU" sz="1900" b="1" dirty="0" smtClean="0"/>
              <a:t>выделяются жанры</a:t>
            </a:r>
            <a:r>
              <a:rPr lang="ru-RU" sz="1900" dirty="0" smtClean="0"/>
              <a:t>: драма, комедия, трагедия, пьеса-сказка, феерия.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9. </a:t>
            </a:r>
            <a:r>
              <a:rPr lang="ru-RU" sz="1900" dirty="0" smtClean="0"/>
              <a:t>Драматические произведения </a:t>
            </a:r>
            <a:r>
              <a:rPr lang="ru-RU" sz="1900" b="1" dirty="0" smtClean="0"/>
              <a:t>бывают в стихах и прозе</a:t>
            </a:r>
            <a:r>
              <a:rPr lang="ru-RU" sz="1900" dirty="0" smtClean="0"/>
              <a:t>.</a:t>
            </a:r>
          </a:p>
          <a:p>
            <a:pPr>
              <a:buFont typeface="Garamond" pitchFamily="18" charset="0"/>
              <a:buNone/>
            </a:pPr>
            <a:r>
              <a:rPr lang="ru-RU" sz="1900" b="1" dirty="0" smtClean="0"/>
              <a:t>10. </a:t>
            </a:r>
            <a:r>
              <a:rPr lang="ru-RU" sz="1900" dirty="0" smtClean="0"/>
              <a:t>Главным соавтором драматурга является </a:t>
            </a:r>
            <a:r>
              <a:rPr lang="ru-RU" sz="1900" b="1" dirty="0" smtClean="0"/>
              <a:t>режиссёр</a:t>
            </a:r>
            <a:r>
              <a:rPr lang="ru-RU" sz="1900" dirty="0" smtClean="0"/>
              <a:t>, который ставит спектакль, важную роль в раскрытии замысла автора играют актёры.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0660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304" y="5070763"/>
            <a:ext cx="8579923" cy="130628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1500" b="1" dirty="0" smtClean="0">
                <a:solidFill>
                  <a:prstClr val="black"/>
                </a:solidFill>
              </a:rPr>
              <a:t>Решающим </a:t>
            </a:r>
            <a:r>
              <a:rPr lang="ru-RU" sz="1500" b="1" dirty="0">
                <a:solidFill>
                  <a:prstClr val="black"/>
                </a:solidFill>
              </a:rPr>
              <a:t>этапом урока является четвертый</a:t>
            </a:r>
            <a:r>
              <a:rPr lang="ru-RU" sz="1500" dirty="0">
                <a:solidFill>
                  <a:prstClr val="black"/>
                </a:solidFill>
              </a:rPr>
              <a:t>, ради которого совершается театральное действие. 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1500" dirty="0">
                <a:solidFill>
                  <a:prstClr val="black"/>
                </a:solidFill>
              </a:rPr>
              <a:t>Ученики-актеры с помощью логических умозаключений и вопросов-раздражителей учителя  открывают для себя истину: самого себя (он теперь выступает в роли актера) и автора. 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1500" dirty="0">
                <a:solidFill>
                  <a:prstClr val="black"/>
                </a:solidFill>
              </a:rPr>
              <a:t>Открытие может сопровождаться эмоциональным взрывом, «моментом истины», когда на некоторое время ребята забудут о том, где и кто они, полностью поверив в реальность игры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78131" y="166256"/>
            <a:ext cx="8799614" cy="5818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Этапы изучения драматических произведений.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760" y="914400"/>
            <a:ext cx="80752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Исходными событиями процесса обучения может послужить: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вопрос-интрига,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жизненная ситуация самого учителя (она бывает крайне интересна для учащихся),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история, прочитанная в книге,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статья из газеты,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письмо кого-либо писателя - факты-раздражители, используемые учителем с целью завоевать внимание аудитории и концентрировать мысли обучаемых на предмете будущего спора.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760" y="2597965"/>
            <a:ext cx="7160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Драматическое произведение анализируется следующим образом: </a:t>
            </a:r>
          </a:p>
          <a:p>
            <a:r>
              <a:rPr lang="ru-RU" sz="1400" dirty="0"/>
              <a:t>рассматриваются проблемы, сюжет, композиция, детали, реплики героев и их монологи.</a:t>
            </a:r>
          </a:p>
          <a:p>
            <a:r>
              <a:rPr lang="ru-RU" sz="1400" dirty="0"/>
              <a:t>Для постижения характеров героев и концепции пьесы учителю необходимо организовать вдумчивое «</a:t>
            </a:r>
            <a:r>
              <a:rPr lang="ru-RU" sz="1400" dirty="0" err="1"/>
              <a:t>вчитывание</a:t>
            </a:r>
            <a:r>
              <a:rPr lang="ru-RU" sz="1400" dirty="0"/>
              <a:t>» в сюжет пьесы.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304" y="3556046"/>
            <a:ext cx="82741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Третья часть урока </a:t>
            </a:r>
            <a:r>
              <a:rPr lang="ru-RU" sz="1400" dirty="0"/>
              <a:t>нацелена на работу учащихся в интерактивном режиме. Учитель может поделить учащихся на творческие подгруппы, которые в процессе анализа пьесы составляют развивающие вопросы («тонкие», «толстые»), нацеленные на формирование умений и навыков самостоятельно рассуждать и выдавать на уроке интересные идеи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761" y="4515132"/>
            <a:ext cx="8174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Главная задача третьей части урока</a:t>
            </a:r>
            <a:r>
              <a:rPr lang="ru-RU" sz="1400" dirty="0"/>
              <a:t>: максимальное использование учебных средств, способствующих вовлечению каждого учащегося в спектакль.</a:t>
            </a:r>
          </a:p>
        </p:txBody>
      </p:sp>
    </p:spTree>
    <p:extLst>
      <p:ext uri="{BB962C8B-B14F-4D97-AF65-F5344CB8AC3E}">
        <p14:creationId xmlns:p14="http://schemas.microsoft.com/office/powerpoint/2010/main" val="1571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819397"/>
            <a:ext cx="8550234" cy="56407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500" dirty="0" smtClean="0"/>
              <a:t>1) </a:t>
            </a:r>
            <a:r>
              <a:rPr lang="ru-RU" sz="2500" b="1" i="1" dirty="0" smtClean="0"/>
              <a:t>изучение </a:t>
            </a:r>
            <a:r>
              <a:rPr lang="ru-RU" sz="2500" b="1" i="1" dirty="0"/>
              <a:t>драмы как литературного произведения </a:t>
            </a:r>
            <a:endParaRPr lang="ru-RU" sz="2500" b="1" i="1" dirty="0" smtClean="0"/>
          </a:p>
          <a:p>
            <a:pPr marL="0" indent="0">
              <a:buNone/>
            </a:pPr>
            <a:r>
              <a:rPr lang="ru-RU" sz="2500" dirty="0"/>
              <a:t>Н</a:t>
            </a:r>
            <a:r>
              <a:rPr lang="ru-RU" sz="2500" dirty="0" smtClean="0"/>
              <a:t>а </a:t>
            </a:r>
            <a:r>
              <a:rPr lang="ru-RU" sz="2500" dirty="0"/>
              <a:t>первое место следует поставить выразительное чтение в лицах. </a:t>
            </a:r>
            <a:endParaRPr lang="ru-RU" sz="2500" dirty="0" smtClean="0"/>
          </a:p>
          <a:p>
            <a:pPr marL="0" indent="0">
              <a:buNone/>
            </a:pPr>
            <a:r>
              <a:rPr lang="ru-RU" sz="2500" dirty="0"/>
              <a:t>Н</a:t>
            </a:r>
            <a:r>
              <a:rPr lang="ru-RU" sz="2500" dirty="0" smtClean="0"/>
              <a:t>ужно </a:t>
            </a:r>
            <a:r>
              <a:rPr lang="ru-RU" sz="2500" dirty="0"/>
              <a:t>научить школьника работать с ремарками, которые указывают на интонацию, на элементы в одежде, прическе, на внутреннее состояние персонажа. </a:t>
            </a: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Важно </a:t>
            </a:r>
            <a:r>
              <a:rPr lang="ru-RU" sz="2500" dirty="0"/>
              <a:t>познакомить с эпохой, отраженной в произведении, историей создания пьесы, с состоянием автора на время создания произведения. </a:t>
            </a: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Нужно </a:t>
            </a:r>
            <a:r>
              <a:rPr lang="ru-RU" sz="2500" dirty="0"/>
              <a:t>обязательно проанализировать события и характеры в пьесе.</a:t>
            </a:r>
          </a:p>
          <a:p>
            <a:pPr marL="0" indent="0">
              <a:buNone/>
            </a:pPr>
            <a:r>
              <a:rPr lang="ru-RU" sz="2500" dirty="0"/>
              <a:t>2) </a:t>
            </a:r>
            <a:r>
              <a:rPr lang="ru-RU" sz="2500" b="1" i="1" dirty="0"/>
              <a:t>«сценический» </a:t>
            </a:r>
            <a:r>
              <a:rPr lang="ru-RU" sz="2500" b="1" i="1" dirty="0" smtClean="0"/>
              <a:t>путь </a:t>
            </a:r>
            <a:r>
              <a:rPr lang="ru-RU" sz="2500" dirty="0"/>
              <a:t>изучения </a:t>
            </a:r>
            <a:r>
              <a:rPr lang="ru-RU" sz="2500" dirty="0" smtClean="0"/>
              <a:t>(</a:t>
            </a:r>
            <a:r>
              <a:rPr lang="ru-RU" sz="2500" dirty="0"/>
              <a:t>от просмотренного спектакля   к </a:t>
            </a:r>
            <a:r>
              <a:rPr lang="ru-RU" sz="2500" dirty="0" err="1"/>
              <a:t>инсценированию</a:t>
            </a:r>
            <a:r>
              <a:rPr lang="ru-RU" sz="2500" dirty="0"/>
              <a:t>  в классе и от него – к тексту). </a:t>
            </a: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Посещение </a:t>
            </a:r>
            <a:r>
              <a:rPr lang="ru-RU" sz="2500" dirty="0"/>
              <a:t>спектакля и обдумывание режиссерского замысла повышает общий интерес к чтению и анализу драматического произведения, к пониманию его конфликта.</a:t>
            </a:r>
          </a:p>
          <a:p>
            <a:pPr marL="0" indent="0">
              <a:buNone/>
            </a:pPr>
            <a:r>
              <a:rPr lang="ru-RU" sz="2500" dirty="0"/>
              <a:t>3) </a:t>
            </a:r>
            <a:r>
              <a:rPr lang="ru-RU" sz="2500" b="1" i="1" dirty="0"/>
              <a:t>«синтетический» </a:t>
            </a:r>
            <a:r>
              <a:rPr lang="ru-RU" sz="2500" b="1" i="1" dirty="0" smtClean="0"/>
              <a:t>путь</a:t>
            </a:r>
            <a:r>
              <a:rPr lang="ru-RU" sz="2500" b="1" dirty="0"/>
              <a:t>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dirty="0" smtClean="0"/>
              <a:t> Этот путь предполагает </a:t>
            </a:r>
            <a:r>
              <a:rPr lang="ru-RU" sz="2500" dirty="0"/>
              <a:t>изучение текста произведения с элементами </a:t>
            </a:r>
            <a:r>
              <a:rPr lang="ru-RU" sz="2500" dirty="0" err="1"/>
              <a:t>инсценирования</a:t>
            </a:r>
            <a:r>
              <a:rPr lang="ru-RU" sz="2500" dirty="0"/>
              <a:t> и с последующим просмотром спектакля. </a:t>
            </a:r>
            <a:endParaRPr lang="ru-RU" sz="2500" dirty="0" smtClean="0"/>
          </a:p>
          <a:p>
            <a:pPr marL="0" indent="0">
              <a:buNone/>
            </a:pPr>
            <a:r>
              <a:rPr lang="ru-RU" sz="2500" dirty="0"/>
              <a:t>Н</a:t>
            </a:r>
            <a:r>
              <a:rPr lang="ru-RU" sz="2500" dirty="0" smtClean="0"/>
              <a:t>аблюдения </a:t>
            </a:r>
            <a:r>
              <a:rPr lang="ru-RU" sz="2500" dirty="0"/>
              <a:t>над текстом подготавливают учащихся к восприятию и оценке сценического воплощения пьесы.</a:t>
            </a:r>
          </a:p>
          <a:p>
            <a:pPr marL="0" indent="0">
              <a:buNone/>
            </a:pPr>
            <a:r>
              <a:rPr lang="ru-RU" sz="2500" dirty="0"/>
              <a:t>4) </a:t>
            </a:r>
            <a:r>
              <a:rPr lang="ru-RU" sz="2500" b="1" i="1" dirty="0"/>
              <a:t>целостный</a:t>
            </a:r>
            <a:r>
              <a:rPr lang="ru-RU" sz="2500" i="1" dirty="0"/>
              <a:t> </a:t>
            </a:r>
            <a:r>
              <a:rPr lang="ru-RU" sz="2500" dirty="0" smtClean="0"/>
              <a:t>путь </a:t>
            </a:r>
            <a:r>
              <a:rPr lang="ru-RU" sz="2500" dirty="0"/>
              <a:t>изучения драматического произведения включает в себя все многообразие методов и приемов изучения драматического произведения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90005" y="213756"/>
            <a:ext cx="8811491" cy="86689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Основные пути изучения 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драматического произведения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4" y="1199408"/>
            <a:ext cx="8407730" cy="5070763"/>
          </a:xfrm>
        </p:spPr>
        <p:txBody>
          <a:bodyPr>
            <a:normAutofit/>
          </a:bodyPr>
          <a:lstStyle/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1900" b="1" dirty="0" smtClean="0">
                <a:solidFill>
                  <a:prstClr val="black"/>
                </a:solidFill>
              </a:rPr>
              <a:t>Для </a:t>
            </a:r>
            <a:r>
              <a:rPr lang="ru-RU" sz="1900" b="1" dirty="0">
                <a:solidFill>
                  <a:prstClr val="black"/>
                </a:solidFill>
              </a:rPr>
              <a:t>формирования культурного читателя </a:t>
            </a:r>
            <a:r>
              <a:rPr lang="ru-RU" sz="1900" b="1" dirty="0" smtClean="0">
                <a:solidFill>
                  <a:prstClr val="black"/>
                </a:solidFill>
              </a:rPr>
              <a:t> </a:t>
            </a:r>
            <a:r>
              <a:rPr lang="ru-RU" sz="1900" b="1" dirty="0">
                <a:solidFill>
                  <a:prstClr val="black"/>
                </a:solidFill>
              </a:rPr>
              <a:t>на уроках чтения </a:t>
            </a:r>
            <a:r>
              <a:rPr lang="ru-RU" sz="1900" b="1" dirty="0" smtClean="0">
                <a:solidFill>
                  <a:prstClr val="black"/>
                </a:solidFill>
              </a:rPr>
              <a:t>и анализа </a:t>
            </a:r>
            <a:r>
              <a:rPr lang="ru-RU" sz="1900" b="1" dirty="0">
                <a:solidFill>
                  <a:prstClr val="black"/>
                </a:solidFill>
              </a:rPr>
              <a:t>драматических произведений необходимо:</a:t>
            </a:r>
          </a:p>
          <a:p>
            <a:pPr marL="342900" lvl="0" indent="-342900"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</a:rPr>
              <a:t>В </a:t>
            </a:r>
            <a:r>
              <a:rPr lang="ru-RU" sz="1900" dirty="0">
                <a:solidFill>
                  <a:prstClr val="black"/>
                </a:solidFill>
              </a:rPr>
              <a:t>постановке частных учебных целей и задач </a:t>
            </a:r>
            <a:r>
              <a:rPr lang="ru-RU" sz="1900" u="sng" dirty="0">
                <a:solidFill>
                  <a:prstClr val="black"/>
                </a:solidFill>
              </a:rPr>
              <a:t>перенести акцент</a:t>
            </a:r>
            <a:r>
              <a:rPr lang="ru-RU" sz="1900" dirty="0">
                <a:solidFill>
                  <a:prstClr val="black"/>
                </a:solidFill>
              </a:rPr>
              <a:t> с освоения разрозненных знаний и умений на формирование способов действий культурного читателя.</a:t>
            </a:r>
          </a:p>
          <a:p>
            <a:pPr marL="342900" lvl="0" indent="-342900"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</a:rPr>
              <a:t>Учебную </a:t>
            </a:r>
            <a:r>
              <a:rPr lang="ru-RU" sz="1900" dirty="0">
                <a:solidFill>
                  <a:prstClr val="black"/>
                </a:solidFill>
              </a:rPr>
              <a:t>работу сделать максимально адекватной читательской </a:t>
            </a:r>
            <a:r>
              <a:rPr lang="ru-RU" sz="1900" dirty="0" smtClean="0">
                <a:solidFill>
                  <a:prstClr val="black"/>
                </a:solidFill>
              </a:rPr>
              <a:t>деятельности.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ru-RU" sz="19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1900" b="1" dirty="0" smtClean="0">
                <a:solidFill>
                  <a:prstClr val="black"/>
                </a:solidFill>
              </a:rPr>
              <a:t>В </a:t>
            </a:r>
            <a:r>
              <a:rPr lang="ru-RU" sz="1900" b="1" dirty="0">
                <a:solidFill>
                  <a:prstClr val="black"/>
                </a:solidFill>
              </a:rPr>
              <a:t>системе уроков по конкретному </a:t>
            </a:r>
            <a:r>
              <a:rPr lang="ru-RU" sz="1900" b="1" dirty="0" smtClean="0">
                <a:solidFill>
                  <a:prstClr val="black"/>
                </a:solidFill>
              </a:rPr>
              <a:t>произведению </a:t>
            </a:r>
            <a:r>
              <a:rPr lang="ru-RU" sz="1900" b="1" dirty="0">
                <a:solidFill>
                  <a:prstClr val="black"/>
                </a:solidFill>
              </a:rPr>
              <a:t>выделить </a:t>
            </a:r>
            <a:r>
              <a:rPr lang="ru-RU" sz="1900" b="1" u="sng" dirty="0">
                <a:solidFill>
                  <a:prstClr val="black"/>
                </a:solidFill>
              </a:rPr>
              <a:t>два учебных блока</a:t>
            </a:r>
            <a:r>
              <a:rPr lang="ru-RU" sz="1900" b="1" dirty="0">
                <a:solidFill>
                  <a:prstClr val="black"/>
                </a:solidFill>
              </a:rPr>
              <a:t>, в рамках которых моделируются: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1900" b="1" i="1" dirty="0">
                <a:solidFill>
                  <a:prstClr val="black"/>
                </a:solidFill>
              </a:rPr>
              <a:t>цикл чтения </a:t>
            </a:r>
            <a:r>
              <a:rPr lang="ru-RU" sz="1900" dirty="0">
                <a:solidFill>
                  <a:prstClr val="black"/>
                </a:solidFill>
              </a:rPr>
              <a:t>(</a:t>
            </a:r>
            <a:r>
              <a:rPr lang="ru-RU" sz="1900" dirty="0" err="1" smtClean="0">
                <a:solidFill>
                  <a:prstClr val="black"/>
                </a:solidFill>
              </a:rPr>
              <a:t>предтекстовая</a:t>
            </a:r>
            <a:r>
              <a:rPr lang="ru-RU" sz="1900" dirty="0" smtClean="0">
                <a:solidFill>
                  <a:prstClr val="black"/>
                </a:solidFill>
              </a:rPr>
              <a:t> </a:t>
            </a:r>
            <a:r>
              <a:rPr lang="ru-RU" sz="1900" dirty="0">
                <a:solidFill>
                  <a:prstClr val="black"/>
                </a:solidFill>
              </a:rPr>
              <a:t>работа - собственно чтение - </a:t>
            </a:r>
            <a:r>
              <a:rPr lang="ru-RU" sz="1900" dirty="0" err="1">
                <a:solidFill>
                  <a:prstClr val="black"/>
                </a:solidFill>
              </a:rPr>
              <a:t>послетекстовая</a:t>
            </a:r>
            <a:r>
              <a:rPr lang="ru-RU" sz="1900" dirty="0">
                <a:solidFill>
                  <a:prstClr val="black"/>
                </a:solidFill>
              </a:rPr>
              <a:t> работа);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1900" b="1" i="1" dirty="0">
                <a:solidFill>
                  <a:prstClr val="black"/>
                </a:solidFill>
              </a:rPr>
              <a:t>цикл анализа </a:t>
            </a:r>
            <a:r>
              <a:rPr lang="ru-RU" sz="1900" dirty="0">
                <a:solidFill>
                  <a:prstClr val="black"/>
                </a:solidFill>
              </a:rPr>
              <a:t>(наблюдение - проблемный вопрос - гипотеза - проверка гипотезы в соответствии с методиками </a:t>
            </a:r>
            <a:r>
              <a:rPr lang="ru-RU" sz="1900" b="1" dirty="0">
                <a:solidFill>
                  <a:prstClr val="black"/>
                </a:solidFill>
              </a:rPr>
              <a:t>литературоведческого анализа драмы - вывод</a:t>
            </a:r>
            <a:r>
              <a:rPr lang="ru-RU" sz="1900" b="1" dirty="0" smtClean="0">
                <a:solidFill>
                  <a:prstClr val="black"/>
                </a:solidFill>
              </a:rPr>
              <a:t>).</a:t>
            </a:r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90005" y="201881"/>
            <a:ext cx="8763989" cy="997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Особенности изучения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драматических произведений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83" y="463139"/>
            <a:ext cx="8562109" cy="5997038"/>
          </a:xfrm>
        </p:spPr>
        <p:txBody>
          <a:bodyPr>
            <a:normAutofit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000" b="1" dirty="0"/>
              <a:t>Весь арсенал принципов, форм, методов, приемов и средств обучения направить на постановку ученика в позицию действователя: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ru-RU" dirty="0">
                <a:solidFill>
                  <a:prstClr val="black"/>
                </a:solidFill>
              </a:rPr>
              <a:t>ответы учащихся и их учебные действия не предполагать, а проектировать учебными вопросами и заданиями в соответствии с логикой этапа;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ru-RU" dirty="0">
                <a:solidFill>
                  <a:prstClr val="black"/>
                </a:solidFill>
              </a:rPr>
              <a:t>после специального обучения отдельные этапы учебного чтения и учебного анализа редуцировать и выносить на предварительное и следующее за уроком домашнее </a:t>
            </a:r>
            <a:r>
              <a:rPr lang="ru-RU" dirty="0" smtClean="0">
                <a:solidFill>
                  <a:prstClr val="black"/>
                </a:solidFill>
              </a:rPr>
              <a:t>задание (при </a:t>
            </a:r>
            <a:r>
              <a:rPr lang="ru-RU" dirty="0">
                <a:solidFill>
                  <a:prstClr val="black"/>
                </a:solidFill>
              </a:rPr>
              <a:t>этом нарушение общей логики цикла читательской деятельности не </a:t>
            </a:r>
            <a:r>
              <a:rPr lang="ru-RU" dirty="0" smtClean="0">
                <a:solidFill>
                  <a:prstClr val="black"/>
                </a:solidFill>
              </a:rPr>
              <a:t>допускается);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ru-RU" dirty="0" smtClean="0">
                <a:solidFill>
                  <a:prstClr val="black"/>
                </a:solidFill>
              </a:rPr>
              <a:t>строить </a:t>
            </a:r>
            <a:r>
              <a:rPr lang="ru-RU" dirty="0">
                <a:solidFill>
                  <a:prstClr val="black"/>
                </a:solidFill>
              </a:rPr>
              <a:t>урок с учетом трех интриг (читательской, литературоведческой и психолого-педагогической), т.е. </a:t>
            </a:r>
            <a:r>
              <a:rPr lang="ru-RU" b="1" i="1" dirty="0">
                <a:solidFill>
                  <a:prstClr val="black"/>
                </a:solidFill>
              </a:rPr>
              <a:t>вести обучение, опираясь на интерес учащихся как читателей и исследователей</a:t>
            </a:r>
            <a:r>
              <a:rPr lang="ru-RU" dirty="0">
                <a:solidFill>
                  <a:prstClr val="black"/>
                </a:solidFill>
              </a:rPr>
              <a:t>, подспудно решая образовательные, развивающие и воспитательные задачи.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r>
              <a:rPr lang="ru-RU" dirty="0" smtClean="0">
                <a:solidFill>
                  <a:prstClr val="black"/>
                </a:solidFill>
              </a:rPr>
              <a:t>учитывать </a:t>
            </a:r>
            <a:r>
              <a:rPr lang="ru-RU" dirty="0">
                <a:solidFill>
                  <a:prstClr val="black"/>
                </a:solidFill>
              </a:rPr>
              <a:t>на уроках анализа единство принципиально различных понятий: </a:t>
            </a:r>
            <a:r>
              <a:rPr lang="ru-RU" i="1" dirty="0">
                <a:solidFill>
                  <a:prstClr val="black"/>
                </a:solidFill>
              </a:rPr>
              <a:t>"</a:t>
            </a:r>
            <a:r>
              <a:rPr lang="ru-RU" b="1" i="1" dirty="0">
                <a:solidFill>
                  <a:prstClr val="black"/>
                </a:solidFill>
              </a:rPr>
              <a:t>методика изучения" (литературоведческого анализа) и "методика обучения" (организации учебной деятельности)</a:t>
            </a:r>
            <a:r>
              <a:rPr lang="ru-RU" dirty="0">
                <a:solidFill>
                  <a:prstClr val="black"/>
                </a:solidFill>
              </a:rPr>
              <a:t>: постижение авторской концепции мира и человека, воплощенной в драматическом произведении, не цель, а одна из задач системы уроков по драматическому произведению, поскольку школьный анализ, в отличие от профессионального, носит не только познавательный, но и обучающий характер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2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369461"/>
            <a:ext cx="7543800" cy="544938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50000"/>
              </a:lnSpc>
              <a:spcBef>
                <a:spcPts val="900"/>
              </a:spcBef>
            </a:pPr>
            <a:r>
              <a:rPr lang="ru-RU" sz="800" b="1" dirty="0" smtClean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800" b="1" dirty="0" smtClean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800" b="1" dirty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800" b="1" dirty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800" b="1" dirty="0" smtClean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800" b="1" dirty="0" smtClean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dirty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b="1" dirty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698" y="542183"/>
            <a:ext cx="8300852" cy="6012996"/>
          </a:xfrm>
        </p:spPr>
        <p:txBody>
          <a:bodyPr>
            <a:normAutofit fontScale="40000" lnSpcReduction="20000"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900" dirty="0" smtClean="0">
                <a:solidFill>
                  <a:srgbClr val="373737"/>
                </a:solidFill>
                <a:ea typeface="Times New Roman"/>
                <a:cs typeface="Times New Roman"/>
              </a:rPr>
              <a:t>Подготовка </a:t>
            </a: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к восприятию произведения;</a:t>
            </a:r>
            <a:endParaRPr lang="ru-RU" sz="29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Чтение произведения;</a:t>
            </a:r>
            <a:endParaRPr lang="ru-RU" sz="29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Подготовка к анализу;</a:t>
            </a:r>
            <a:endParaRPr lang="ru-RU" sz="29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Анализ произведения;</a:t>
            </a:r>
            <a:endParaRPr lang="ru-RU" sz="29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Итоговые занятия;</a:t>
            </a:r>
            <a:endParaRPr lang="ru-RU" sz="2900" dirty="0">
              <a:ea typeface="Calibri"/>
              <a:cs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Творческие работы</a:t>
            </a:r>
            <a:r>
              <a:rPr lang="ru-RU" sz="2900" dirty="0" smtClean="0">
                <a:solidFill>
                  <a:srgbClr val="373737"/>
                </a:solidFill>
                <a:ea typeface="Times New Roman"/>
                <a:cs typeface="Times New Roman"/>
              </a:rPr>
              <a:t>.</a:t>
            </a:r>
            <a:endParaRPr lang="ru-RU" sz="2900" dirty="0"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2900" b="1" i="1" dirty="0">
                <a:solidFill>
                  <a:srgbClr val="373737"/>
                </a:solidFill>
                <a:ea typeface="Times New Roman"/>
                <a:cs typeface="Times New Roman"/>
              </a:rPr>
              <a:t>На этапе подготовки к восприятию</a:t>
            </a: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 драматического произведения нужно подбирать такие материалы, которые бы заинтересовали учеников. Нужно заботиться, чтобы они имели, прежде всего, </a:t>
            </a:r>
            <a:r>
              <a:rPr lang="ru-RU" sz="2900" i="1" dirty="0" err="1">
                <a:solidFill>
                  <a:srgbClr val="373737"/>
                </a:solidFill>
                <a:ea typeface="Times New Roman"/>
                <a:cs typeface="Times New Roman"/>
              </a:rPr>
              <a:t>общеинформационный</a:t>
            </a:r>
            <a:r>
              <a:rPr lang="ru-RU" sz="2900" i="1" dirty="0">
                <a:solidFill>
                  <a:srgbClr val="373737"/>
                </a:solidFill>
                <a:ea typeface="Times New Roman"/>
                <a:cs typeface="Times New Roman"/>
              </a:rPr>
              <a:t>, научный и методический характер.</a:t>
            </a:r>
          </a:p>
          <a:p>
            <a:pPr marL="0" lvl="0" indent="0" algn="just" fontAlgn="base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2900" i="1" dirty="0">
                <a:solidFill>
                  <a:srgbClr val="373737"/>
                </a:solidFill>
                <a:ea typeface="Times New Roman"/>
                <a:cs typeface="Times New Roman"/>
              </a:rPr>
              <a:t>К </a:t>
            </a:r>
            <a:r>
              <a:rPr lang="ru-RU" sz="2900" i="1" dirty="0" err="1">
                <a:solidFill>
                  <a:srgbClr val="373737"/>
                </a:solidFill>
                <a:ea typeface="Times New Roman"/>
                <a:cs typeface="Times New Roman"/>
              </a:rPr>
              <a:t>общеинформационному</a:t>
            </a:r>
            <a:r>
              <a:rPr lang="ru-RU" sz="2900" i="1" dirty="0">
                <a:solidFill>
                  <a:srgbClr val="373737"/>
                </a:solidFill>
                <a:ea typeface="Times New Roman"/>
                <a:cs typeface="Times New Roman"/>
              </a:rPr>
              <a:t> материалу </a:t>
            </a: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принадлежат сведения о истории театра или написания драматических произведений; отдельные сведения из биографий драматургов, связанные с программным произведением; высказывания известных критиков, писателей о драматурге, письма или другие источники, в которых содержатся интересная информация, которая касается художника.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2900" i="1" dirty="0">
                <a:solidFill>
                  <a:srgbClr val="373737"/>
                </a:solidFill>
                <a:ea typeface="Times New Roman"/>
              </a:rPr>
              <a:t>К научному материалу </a:t>
            </a:r>
            <a:r>
              <a:rPr lang="ru-RU" sz="2900" dirty="0">
                <a:solidFill>
                  <a:srgbClr val="373737"/>
                </a:solidFill>
                <a:ea typeface="Times New Roman"/>
              </a:rPr>
              <a:t>принадлежат литературоведческие сведения, комментарии, объяснения слов.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ru-RU" sz="2900" dirty="0">
              <a:solidFill>
                <a:srgbClr val="373737"/>
              </a:solidFill>
              <a:ea typeface="Times New Roman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2900" b="1" dirty="0">
                <a:solidFill>
                  <a:srgbClr val="373737"/>
                </a:solidFill>
                <a:ea typeface="Times New Roman"/>
                <a:cs typeface="Times New Roman"/>
              </a:rPr>
              <a:t>Второй этап работы — чтение произведения</a:t>
            </a: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 — именно под этим углом зрения. </a:t>
            </a:r>
            <a:endParaRPr lang="ru-R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 fontAlgn="base">
              <a:lnSpc>
                <a:spcPct val="150000"/>
              </a:lnSpc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ru-RU" sz="2900" dirty="0">
                <a:solidFill>
                  <a:srgbClr val="373737"/>
                </a:solidFill>
                <a:ea typeface="Times New Roman"/>
                <a:cs typeface="Times New Roman"/>
              </a:rPr>
              <a:t>Умелое чтение драматического произведения помогает квалифицированному читателю легко воспринимать индивидуальную художественную манеру драматурга, воссоздавать в воображении и возможное ее театральное воплощение, что обеспечивает глубокое восприятие авторского текста - первоосновы театра.</a:t>
            </a:r>
            <a:endParaRPr lang="ru-RU" sz="2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66254" y="193717"/>
            <a:ext cx="8787741" cy="3484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Общие этапы изучения драматических произведений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0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36" y="760021"/>
            <a:ext cx="8277102" cy="58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>
                <a:ea typeface="Times New Roman"/>
                <a:cs typeface="Times New Roman"/>
              </a:rPr>
              <a:t>В постановке частных учебных целей и задач перенести акцент с освоения разрозненных знаний и умений на формирование способов действий культурного читателя.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2. Учебную работу сделать максимально адекватной читательской </a:t>
            </a:r>
            <a:r>
              <a:rPr lang="ru-RU" sz="1400" dirty="0" smtClean="0">
                <a:ea typeface="Times New Roman"/>
                <a:cs typeface="Times New Roman"/>
              </a:rPr>
              <a:t>деятельности.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ea typeface="Times New Roman"/>
                <a:cs typeface="Times New Roman"/>
              </a:rPr>
              <a:t>3</a:t>
            </a:r>
            <a:r>
              <a:rPr lang="ru-RU" sz="1400" dirty="0">
                <a:ea typeface="Times New Roman"/>
                <a:cs typeface="Times New Roman"/>
              </a:rPr>
              <a:t>. Строить урок с учетом трех интриг (читательской, литературоведческой и психолого-педагогической), т.е. вести обучение, опираясь на интерес учащихся как читателей и исследователей, подспудно решая образовательные, развивающие и воспитательные задачи.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4. Учитывать  на уроках анализа единство принципиально различных понятий: "методика изучения" (литературоведческого анализа) и "методика обучения" (организации учебной деятельности): постижение авторской концепции мира и человека, воплощенной в драматическом произведении, не цель, а одна из задач системы уроков по драматическому произведению, поскольку школьный анализ, в отличие от профессионального, носит не только познавательный, но и обучающий </a:t>
            </a:r>
            <a:r>
              <a:rPr lang="ru-RU" sz="1400" dirty="0" smtClean="0">
                <a:ea typeface="Times New Roman"/>
                <a:cs typeface="Times New Roman"/>
              </a:rPr>
              <a:t>характер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ea typeface="Times New Roman"/>
                <a:cs typeface="Times New Roman"/>
              </a:rPr>
              <a:t>5</a:t>
            </a:r>
            <a:r>
              <a:rPr lang="ru-RU" sz="1400" dirty="0">
                <a:ea typeface="Times New Roman"/>
                <a:cs typeface="Times New Roman"/>
              </a:rPr>
              <a:t>. Результат обучения оценивать по трем параметрам: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- </a:t>
            </a:r>
            <a:r>
              <a:rPr lang="ru-RU" sz="1400" dirty="0" err="1">
                <a:ea typeface="Times New Roman"/>
                <a:cs typeface="Times New Roman"/>
              </a:rPr>
              <a:t>сформированность</a:t>
            </a:r>
            <a:r>
              <a:rPr lang="ru-RU" sz="1400" dirty="0">
                <a:ea typeface="Times New Roman"/>
                <a:cs typeface="Times New Roman"/>
              </a:rPr>
              <a:t>  знаний и умений, составляющих чтение и анализ как способы читательской работы;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- глубина и степень самостоятельности в постижении и интерпретации драматического произведения;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- качество речевого оформления читательской и аналитической деятельности.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78130" y="193716"/>
            <a:ext cx="8787741" cy="6969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Для формирования культурного читателя 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на </a:t>
            </a:r>
            <a:r>
              <a:rPr lang="ru-RU" sz="2200" b="1" dirty="0" smtClean="0">
                <a:solidFill>
                  <a:schemeClr val="bg1"/>
                </a:solidFill>
              </a:rPr>
              <a:t>уроках чтения и анализа драматических произведений необходимо: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85525"/>
              </p:ext>
            </p:extLst>
          </p:nvPr>
        </p:nvGraphicFramePr>
        <p:xfrm>
          <a:off x="380010" y="498764"/>
          <a:ext cx="8419606" cy="5807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803"/>
                <a:gridCol w="4209803"/>
              </a:tblGrid>
              <a:tr h="9643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Особенности изучения </a:t>
                      </a:r>
                    </a:p>
                    <a:p>
                      <a:pPr algn="ctr"/>
                      <a:r>
                        <a:rPr lang="ru-RU" sz="2000" dirty="0" smtClean="0"/>
                        <a:t>в 8-9 классах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Особенности изучения</a:t>
                      </a:r>
                    </a:p>
                    <a:p>
                      <a:pPr algn="ctr"/>
                      <a:r>
                        <a:rPr lang="ru-RU" sz="2000" dirty="0" smtClean="0"/>
                        <a:t> в 10-11 классах</a:t>
                      </a:r>
                      <a:endParaRPr lang="ru-RU" sz="2000" dirty="0"/>
                    </a:p>
                  </a:txBody>
                  <a:tcPr/>
                </a:tc>
              </a:tr>
              <a:tr h="484268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Важным условием эффективности изучения драматических произведений в 8-9 классах является учет возрастных особенностей учащихся при выборе тех или иных методов подачи материала, приемов изучения текста</a:t>
                      </a:r>
                      <a:r>
                        <a:rPr lang="ru-RU" sz="1500" dirty="0" smtClean="0"/>
                        <a:t>.</a:t>
                      </a:r>
                    </a:p>
                    <a:p>
                      <a:endParaRPr lang="ru-RU" sz="1500" dirty="0" smtClean="0"/>
                    </a:p>
                    <a:p>
                      <a:r>
                        <a:rPr lang="ru-RU" sz="1500" dirty="0" smtClean="0"/>
                        <a:t>Эффективными </a:t>
                      </a:r>
                      <a:r>
                        <a:rPr lang="ru-RU" sz="1500" dirty="0" smtClean="0"/>
                        <a:t>приемами и методами работы станут такие, при которых учебное занятие строится на принципе дифференцированного подхода, создаются благоприятные условия для самореализации учащихся в самостоятельной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Пристальное изучение художественных произведений, которому отводится основное время в процессе изучения литературы в 10-11 классах, </a:t>
                      </a:r>
                      <a:r>
                        <a:rPr lang="ru-RU" sz="1500" u="sng" dirty="0" smtClean="0"/>
                        <a:t>предполагает </a:t>
                      </a:r>
                      <a:r>
                        <a:rPr lang="ru-RU" sz="1500" u="sng" dirty="0" smtClean="0"/>
                        <a:t>усиление роли самостоятельной работы с учебником, которая должна «располагать соответствующими (активизирующими) приемами». </a:t>
                      </a:r>
                      <a:endParaRPr lang="ru-RU" sz="1500" u="none" dirty="0" smtClean="0"/>
                    </a:p>
                    <a:p>
                      <a:endParaRPr lang="ru-RU" sz="1500" dirty="0" smtClean="0"/>
                    </a:p>
                    <a:p>
                      <a:r>
                        <a:rPr lang="ru-RU" sz="1500" dirty="0" smtClean="0"/>
                        <a:t>Современное обучение предполагает использование в учебном процессе вариативных учебников по предмету, в связи с чем появилась необходимость осмысления вопроса об активизации самостоятельной работы старшеклассников с учебником литературы в условиях вариативности. 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530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4" y="451263"/>
            <a:ext cx="8526483" cy="6115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 </a:t>
            </a:r>
          </a:p>
          <a:p>
            <a:pPr marL="0" indent="0"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Пьеса</a:t>
            </a:r>
            <a:r>
              <a:rPr lang="ru-RU" sz="1900" b="1" dirty="0" smtClean="0"/>
              <a:t> </a:t>
            </a:r>
            <a:r>
              <a:rPr lang="ru-RU" sz="1900" dirty="0"/>
              <a:t>- драматическое произведение, обычно классического стиля, созданное для постановки какого-либо действия в театре</a:t>
            </a:r>
            <a:r>
              <a:rPr lang="ru-RU" sz="1900" dirty="0" smtClean="0"/>
              <a:t>.</a:t>
            </a:r>
            <a:endParaRPr lang="ru-RU" sz="1900" b="1" dirty="0" smtClean="0"/>
          </a:p>
          <a:p>
            <a:pPr marL="0" indent="0"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Экспозиция</a:t>
            </a:r>
            <a:r>
              <a:rPr lang="ru-RU" sz="1900" dirty="0" smtClean="0"/>
              <a:t> - часть </a:t>
            </a:r>
            <a:r>
              <a:rPr lang="ru-RU" sz="1900" dirty="0"/>
              <a:t>произведения, которая предшествует началу сюжета. В экспозиции следует расстановка действующих лиц, складываются обстоятельства, показываются причины, которые «запускают» сюжетный конфликт. </a:t>
            </a:r>
            <a:r>
              <a:rPr lang="ru-RU" sz="1900" dirty="0" smtClean="0"/>
              <a:t>Экспозиция </a:t>
            </a:r>
            <a:r>
              <a:rPr lang="ru-RU" sz="1900" dirty="0"/>
              <a:t>может следовать как перед завязкой, так и после.</a:t>
            </a:r>
          </a:p>
          <a:p>
            <a:pPr marL="0" indent="0"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Завязка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действия </a:t>
            </a:r>
            <a:r>
              <a:rPr lang="ru-RU" sz="1900" dirty="0"/>
              <a:t>-</a:t>
            </a:r>
            <a:r>
              <a:rPr lang="ru-RU" sz="1900" dirty="0" smtClean="0"/>
              <a:t> </a:t>
            </a:r>
            <a:r>
              <a:rPr lang="ru-RU" sz="1900" dirty="0"/>
              <a:t>событие, которым начинается развитие действия в литературно-художественном произведении. В завязке чаще всего намечается конфликт. </a:t>
            </a:r>
          </a:p>
          <a:p>
            <a:pPr marL="0" indent="0"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Кульминация</a:t>
            </a:r>
            <a:r>
              <a:rPr lang="ru-RU" sz="1900" b="1" dirty="0" smtClean="0"/>
              <a:t> </a:t>
            </a:r>
            <a:r>
              <a:rPr lang="ru-RU" sz="1900" dirty="0" smtClean="0"/>
              <a:t>- момент </a:t>
            </a:r>
            <a:r>
              <a:rPr lang="ru-RU" sz="1900" dirty="0"/>
              <a:t>наивысшего напряжения в развитии действия  художественного произведения, когда происходит перелом, решающее столкновение изображенных характеров и обстоятельств, после которого сюжет произведения движется к завершению.</a:t>
            </a:r>
          </a:p>
          <a:p>
            <a:pPr marL="0" indent="0"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Развязка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действия </a:t>
            </a:r>
            <a:r>
              <a:rPr lang="ru-RU" sz="1900" dirty="0" smtClean="0"/>
              <a:t>- </a:t>
            </a:r>
            <a:r>
              <a:rPr lang="ru-RU" sz="1900" b="1" dirty="0" smtClean="0"/>
              <a:t> </a:t>
            </a:r>
            <a:r>
              <a:rPr lang="ru-RU" sz="1900" dirty="0"/>
              <a:t>окончание действия или завершение конфликта между персонажами в эпическом или драматическом произведении. Чаще всего развязка дается в конце текста, но иногда, в зависимости от авторского замысла, она появляется в начале произведения.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2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259" y="391884"/>
            <a:ext cx="8526484" cy="61157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Противоречие</a:t>
            </a: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столкновение </a:t>
            </a:r>
            <a:r>
              <a:rPr lang="ru-RU" sz="2100" dirty="0" smtClean="0"/>
              <a:t>между </a:t>
            </a:r>
            <a:r>
              <a:rPr lang="ru-RU" sz="2100" dirty="0"/>
              <a:t>изображенными в произведении группами действующих лиц или отдельными персонажами, героем и </a:t>
            </a:r>
            <a:r>
              <a:rPr lang="ru-RU" sz="2100" dirty="0" smtClean="0"/>
              <a:t>обществом, </a:t>
            </a:r>
            <a:r>
              <a:rPr lang="ru-RU" sz="2100" dirty="0"/>
              <a:t>противоборство характеров, идей, настроений.</a:t>
            </a:r>
          </a:p>
          <a:p>
            <a:pPr marL="0" indent="0">
              <a:buNone/>
            </a:pPr>
            <a:r>
              <a:rPr lang="ru-RU" sz="2100" dirty="0"/>
              <a:t>Конфликты порождаются определенными социально-политическими, историческими, бытовыми условиями, различиями в характерах героев, их жизненном положении и взглядах.</a:t>
            </a:r>
          </a:p>
          <a:p>
            <a:pPr marL="0" indent="0">
              <a:buNone/>
            </a:pP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Наличие конфликта </a:t>
            </a:r>
            <a:r>
              <a:rPr lang="ru-RU" sz="2100" b="1" dirty="0"/>
              <a:t>– одно из важнейших условий драмы</a:t>
            </a:r>
            <a:r>
              <a:rPr lang="ru-RU" sz="2100" dirty="0"/>
              <a:t>, в которой жизненные противоречия раскрываются с особым напряжением.</a:t>
            </a:r>
          </a:p>
          <a:p>
            <a:pPr marL="0" indent="0">
              <a:buNone/>
            </a:pPr>
            <a:r>
              <a:rPr lang="ru-RU" sz="2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Конфликты</a:t>
            </a:r>
            <a:r>
              <a:rPr lang="ru-RU" sz="2100" b="1" dirty="0"/>
              <a:t> </a:t>
            </a:r>
            <a:r>
              <a:rPr lang="ru-RU" sz="2100" dirty="0"/>
              <a:t>бывают </a:t>
            </a:r>
            <a:r>
              <a:rPr lang="ru-RU" sz="2100" u="sng" dirty="0"/>
              <a:t>разные</a:t>
            </a:r>
            <a:r>
              <a:rPr lang="ru-RU" sz="2100" dirty="0"/>
              <a:t>: </a:t>
            </a:r>
          </a:p>
          <a:p>
            <a:r>
              <a:rPr lang="ru-RU" sz="2100" b="1" i="1" dirty="0"/>
              <a:t>социальные</a:t>
            </a:r>
            <a:r>
              <a:rPr lang="ru-RU" sz="2100" dirty="0"/>
              <a:t> (столкновение интересов определенных общественных групп), </a:t>
            </a:r>
          </a:p>
          <a:p>
            <a:r>
              <a:rPr lang="ru-RU" sz="2100" b="1" i="1" dirty="0"/>
              <a:t>нравственные</a:t>
            </a:r>
            <a:r>
              <a:rPr lang="ru-RU" sz="2100" b="1" dirty="0"/>
              <a:t>, </a:t>
            </a:r>
          </a:p>
          <a:p>
            <a:r>
              <a:rPr lang="ru-RU" sz="2100" b="1" i="1" dirty="0"/>
              <a:t>психологические</a:t>
            </a:r>
            <a:r>
              <a:rPr lang="ru-RU" sz="2100" dirty="0"/>
              <a:t> (борьба противоречивых мыслей и чувств в душе отдельного человека), </a:t>
            </a:r>
          </a:p>
          <a:p>
            <a:r>
              <a:rPr lang="ru-RU" sz="2100" b="1" i="1" dirty="0"/>
              <a:t>философские</a:t>
            </a:r>
            <a:r>
              <a:rPr lang="ru-RU" sz="2100" i="1" dirty="0"/>
              <a:t>, </a:t>
            </a:r>
            <a:endParaRPr lang="ru-RU" sz="2100" i="1" dirty="0" smtClean="0"/>
          </a:p>
          <a:p>
            <a:r>
              <a:rPr lang="ru-RU" sz="2100" b="1" i="1" dirty="0" smtClean="0"/>
              <a:t>социально-исторические</a:t>
            </a:r>
            <a:r>
              <a:rPr lang="ru-RU" sz="2100" i="1" dirty="0"/>
              <a:t>, </a:t>
            </a:r>
            <a:endParaRPr lang="ru-RU" sz="2100" dirty="0"/>
          </a:p>
          <a:p>
            <a:r>
              <a:rPr lang="ru-RU" sz="2100" b="1" i="1" dirty="0"/>
              <a:t>конфликт добра и зла, просвещения и невежества </a:t>
            </a:r>
            <a:r>
              <a:rPr lang="ru-RU" sz="2100" dirty="0"/>
              <a:t>(в произведениях классицизма); </a:t>
            </a:r>
          </a:p>
          <a:p>
            <a:r>
              <a:rPr lang="ru-RU" sz="2100" b="1" i="1" dirty="0"/>
              <a:t>интимно-личные</a:t>
            </a:r>
            <a:r>
              <a:rPr lang="ru-RU" sz="2100" dirty="0"/>
              <a:t> (борьба между личными желаниями и общественным долгом); </a:t>
            </a:r>
          </a:p>
          <a:p>
            <a:r>
              <a:rPr lang="ru-RU" sz="2100" b="1" i="1" dirty="0"/>
              <a:t>конфликт между характером и обстоятельствами;  </a:t>
            </a:r>
            <a:endParaRPr lang="ru-RU" sz="2100" b="1" dirty="0"/>
          </a:p>
          <a:p>
            <a:r>
              <a:rPr lang="ru-RU" sz="2100" b="1" i="1" dirty="0"/>
              <a:t>конфликт характеров </a:t>
            </a:r>
            <a:r>
              <a:rPr lang="ru-RU" sz="2100" b="1" dirty="0"/>
              <a:t>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Курсы  КАТ\практико-значимый проект Зайцевой Л.И. (КАТ)\презентация картинки\Чехов 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41" y="1045029"/>
            <a:ext cx="2861954" cy="2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урсы  КАТ\практико-значимый проект Зайцевой Л.И. (КАТ)\презентация картинки\Филатов Про Федота стрель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4" y="994559"/>
            <a:ext cx="3016332" cy="23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166253" y="160319"/>
            <a:ext cx="2909455" cy="8847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А. Толстой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«Золотой ключик»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сказка)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Курсы  КАТ\практико-значимый проект Зайцевой Л.И. (КАТ)\презентация картинки\А.Толстой Золотой ключик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1048991"/>
            <a:ext cx="2909454" cy="2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6092041" y="160320"/>
            <a:ext cx="2861954" cy="8847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А. Чехов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«Медведь»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сказка)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075709" y="160320"/>
            <a:ext cx="3016332" cy="8847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50" b="1" dirty="0">
                <a:solidFill>
                  <a:schemeClr val="bg1"/>
                </a:solidFill>
              </a:rPr>
              <a:t>Л</a:t>
            </a:r>
            <a:r>
              <a:rPr lang="ru-RU" sz="1550" b="1" dirty="0" smtClean="0">
                <a:solidFill>
                  <a:schemeClr val="bg1"/>
                </a:solidFill>
              </a:rPr>
              <a:t>. Филатов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 «Про Федота-стрельца, удалого молодца»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(сказка)</a:t>
            </a:r>
            <a:endParaRPr lang="ru-RU" sz="155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81097" y="3319157"/>
            <a:ext cx="2894611" cy="8847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С. Маршак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«Двенадцать месяцев»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сказка)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G:\Курсы  КАТ\практико-значимый проект Зайцевой Л.И. (КАТ)\презентация картинки\Маршак 12 месяце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4203867"/>
            <a:ext cx="2909455" cy="24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3075708" y="3319157"/>
            <a:ext cx="2968832" cy="91241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Т. </a:t>
            </a:r>
            <a:r>
              <a:rPr lang="ru-RU" sz="1600" b="1" dirty="0" err="1" smtClean="0">
                <a:solidFill>
                  <a:schemeClr val="bg1"/>
                </a:solidFill>
              </a:rPr>
              <a:t>Габбе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«Город мастеров»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сказка)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G:\Курсы  КАТ\практико-значимый проект Зайцевой Л.И. (КАТ)\презентация картинки\Габбе город мастеро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8" y="4203867"/>
            <a:ext cx="2968832" cy="24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6"/>
          <p:cNvSpPr txBox="1">
            <a:spLocks/>
          </p:cNvSpPr>
          <p:nvPr/>
        </p:nvSpPr>
        <p:spPr>
          <a:xfrm>
            <a:off x="6044540" y="3319157"/>
            <a:ext cx="2909455" cy="8847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Е. Шварц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«Дракон»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сказка)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G:\Курсы  КАТ\практико-значимый проект Зайцевой Л.И. (КАТ)\презентация картинки\Шварц Драк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38" y="4203867"/>
            <a:ext cx="2909455" cy="24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6885" y="819397"/>
            <a:ext cx="8572004" cy="1784061"/>
          </a:xfrm>
        </p:spPr>
        <p:txBody>
          <a:bodyPr>
            <a:noAutofit/>
          </a:bodyPr>
          <a:lstStyle/>
          <a:p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Драматический текст</a:t>
            </a:r>
            <a:r>
              <a:rPr lang="ru-RU" sz="1900" b="1" dirty="0" smtClean="0">
                <a:solidFill>
                  <a:srgbClr val="101C82"/>
                </a:solidFill>
              </a:rPr>
              <a:t>- </a:t>
            </a:r>
            <a:r>
              <a:rPr lang="ru-RU" sz="1900" dirty="0" smtClean="0"/>
              <a:t>текст </a:t>
            </a:r>
            <a:r>
              <a:rPr lang="ru-RU" sz="1900" dirty="0"/>
              <a:t>драматического произведения, отличающийся особым строением; его структурные элементы — список действующих лиц, имена действующих лиц, реплики, внешние и внутренние ремарки</a:t>
            </a:r>
            <a:r>
              <a:rPr lang="ru-RU" sz="1900" dirty="0" smtClean="0"/>
              <a:t>.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>
                <a:solidFill>
                  <a:srgbClr val="101C82"/>
                </a:solidFill>
              </a:rPr>
              <a:t/>
            </a:r>
            <a:br>
              <a:rPr lang="ru-RU" sz="2200" b="1" dirty="0">
                <a:solidFill>
                  <a:srgbClr val="101C82"/>
                </a:solidFill>
              </a:rPr>
            </a:br>
            <a:endParaRPr lang="ru-RU" sz="2200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88719" y="2772879"/>
            <a:ext cx="8572004" cy="2720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Список действующих лиц</a:t>
            </a:r>
            <a:endParaRPr lang="ru-RU" sz="1900" dirty="0" smtClean="0"/>
          </a:p>
          <a:p>
            <a:r>
              <a:rPr lang="ru-RU" sz="1900" b="1" dirty="0" smtClean="0">
                <a:solidFill>
                  <a:srgbClr val="101C82"/>
                </a:solidFill>
              </a:rPr>
              <a:t>- </a:t>
            </a:r>
            <a:r>
              <a:rPr lang="ru-RU" sz="1900" dirty="0" smtClean="0"/>
              <a:t>структурная часть драматического произведения, предшествующая его тексту, сообщающая читателю о том, как зовут действующих лиц, каковы главные особенности каждого (занятие, возраст, отношения семейные или иные), и дающая представление о числе персонажей.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900" b="1" dirty="0" smtClean="0">
              <a:solidFill>
                <a:srgbClr val="101C82"/>
              </a:solidFill>
            </a:endParaRP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101C82"/>
                </a:solidFill>
              </a:rPr>
              <a:t/>
            </a:r>
            <a:br>
              <a:rPr lang="ru-RU" sz="2200" b="1" dirty="0" smtClean="0">
                <a:solidFill>
                  <a:srgbClr val="101C82"/>
                </a:solidFill>
              </a:rPr>
            </a:br>
            <a:endParaRPr lang="ru-RU" sz="22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88719" y="2113799"/>
            <a:ext cx="817764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Действующее лицо</a:t>
            </a:r>
            <a:r>
              <a:rPr lang="ru-RU" sz="1900" b="1" dirty="0" smtClean="0">
                <a:solidFill>
                  <a:srgbClr val="101C82"/>
                </a:solidFill>
              </a:rPr>
              <a:t>- </a:t>
            </a:r>
            <a:r>
              <a:rPr lang="ru-RU" sz="1900" dirty="0" smtClean="0"/>
              <a:t>персонаж драматического произведения, чье имя указывают в списке действующих лиц и перед каждой его репликой.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2200" b="1" dirty="0" smtClean="0">
                <a:solidFill>
                  <a:srgbClr val="101C82"/>
                </a:solidFill>
              </a:rPr>
              <a:t/>
            </a:r>
            <a:br>
              <a:rPr lang="ru-RU" sz="2200" b="1" dirty="0" smtClean="0">
                <a:solidFill>
                  <a:srgbClr val="101C82"/>
                </a:solidFill>
              </a:rPr>
            </a:br>
            <a:endParaRPr lang="ru-RU" sz="22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88719" y="4045274"/>
            <a:ext cx="8572004" cy="204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Реплика</a:t>
            </a:r>
            <a:r>
              <a:rPr lang="ru-RU" sz="1900" b="1" dirty="0" smtClean="0">
                <a:solidFill>
                  <a:srgbClr val="101C82"/>
                </a:solidFill>
              </a:rPr>
              <a:t>- </a:t>
            </a:r>
            <a:r>
              <a:rPr lang="ru-RU" sz="1900" dirty="0"/>
              <a:t>в драматическом произведении текст речи действующего лица.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101C82"/>
                </a:solidFill>
              </a:rPr>
              <a:t/>
            </a:r>
            <a:br>
              <a:rPr lang="ru-RU" sz="2200" b="1" dirty="0" smtClean="0">
                <a:solidFill>
                  <a:srgbClr val="101C82"/>
                </a:solidFill>
              </a:rPr>
            </a:b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718" y="4883406"/>
            <a:ext cx="83921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Комедия</a:t>
            </a:r>
            <a:r>
              <a:rPr lang="ru-RU" sz="1900" dirty="0" smtClean="0"/>
              <a:t>- </a:t>
            </a:r>
            <a:r>
              <a:rPr lang="ru-RU" sz="1900" dirty="0"/>
              <a:t>драматическое произведение, характеры, положения и диалоги в котором вызывают смех, направленный против недостатков общественной жизни, быта и людей. </a:t>
            </a:r>
          </a:p>
        </p:txBody>
      </p:sp>
    </p:spTree>
    <p:extLst>
      <p:ext uri="{BB962C8B-B14F-4D97-AF65-F5344CB8AC3E}">
        <p14:creationId xmlns:p14="http://schemas.microsoft.com/office/powerpoint/2010/main" val="20174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1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31354" y="631896"/>
            <a:ext cx="2970331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Пьеса</a:t>
            </a:r>
            <a:endParaRPr lang="ru-RU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5647" y="1278227"/>
            <a:ext cx="802771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Создаётся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постановки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сцене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Print" pitchFamily="2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8187" y="2478556"/>
            <a:ext cx="463137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</a:rPr>
              <a:t>Текст пьесы состоит из</a:t>
            </a:r>
            <a:endParaRPr lang="ru-RU" sz="3200" b="1" dirty="0" smtClean="0">
              <a:solidFill>
                <a:sysClr val="windowText" lastClr="000000"/>
              </a:solidFill>
              <a:latin typeface="Segoe Print" pitchFamily="2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46928399"/>
              </p:ext>
            </p:extLst>
          </p:nvPr>
        </p:nvGraphicFramePr>
        <p:xfrm>
          <a:off x="1086958" y="2949426"/>
          <a:ext cx="291632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59535852"/>
              </p:ext>
            </p:extLst>
          </p:nvPr>
        </p:nvGraphicFramePr>
        <p:xfrm>
          <a:off x="5204606" y="3243512"/>
          <a:ext cx="2997650" cy="165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583875" y="3063331"/>
            <a:ext cx="1889522" cy="43212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2639324" y="3063331"/>
            <a:ext cx="1944551" cy="43212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7274" y="4846166"/>
            <a:ext cx="810046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напечатанном драматическом произведении указывается, кто произносит монолог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или </a:t>
            </a:r>
            <a:r>
              <a:rPr lang="ru-RU" sz="2400" b="1" dirty="0"/>
              <a:t>реплику в диалоге.</a:t>
            </a:r>
            <a:endParaRPr lang="ru-RU" sz="2400" b="1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9" grpId="0">
        <p:bldAsOne/>
      </p:bldGraphic>
      <p:bldGraphic spid="10" grpId="0">
        <p:bldAsOne/>
      </p:bldGraphic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2102750"/>
              </p:ext>
            </p:extLst>
          </p:nvPr>
        </p:nvGraphicFramePr>
        <p:xfrm>
          <a:off x="411192" y="595426"/>
          <a:ext cx="374517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7049333"/>
              </p:ext>
            </p:extLst>
          </p:nvPr>
        </p:nvGraphicFramePr>
        <p:xfrm>
          <a:off x="4857009" y="593766"/>
          <a:ext cx="3847606" cy="98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3138" y="1781299"/>
            <a:ext cx="369322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Каждая  </a:t>
            </a:r>
            <a:r>
              <a:rPr lang="ru-RU" sz="3200" b="1" dirty="0"/>
              <a:t>реплика обращена к собеседнику: вопрос, ответ, сообщение, оценка какого-либо явления, предложение что-то сделать.</a:t>
            </a:r>
            <a:endParaRPr lang="ru-RU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57008" y="1769423"/>
            <a:ext cx="382385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 </a:t>
            </a:r>
            <a:r>
              <a:rPr lang="ru-RU" sz="3200" b="1" dirty="0"/>
              <a:t>обязательно обращён к собеседнику,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 </a:t>
            </a:r>
            <a:r>
              <a:rPr lang="ru-RU" sz="3200" b="1" dirty="0"/>
              <a:t>может быть отступлением от темы разговора, сообщением </a:t>
            </a:r>
            <a:r>
              <a:rPr lang="ru-RU" sz="3200" b="1" dirty="0" smtClean="0"/>
              <a:t>о </a:t>
            </a:r>
            <a:r>
              <a:rPr lang="ru-RU" sz="3200" b="1" dirty="0"/>
              <a:t>чём-то, размышлением героя. </a:t>
            </a:r>
          </a:p>
        </p:txBody>
      </p:sp>
    </p:spTree>
    <p:extLst>
      <p:ext uri="{BB962C8B-B14F-4D97-AF65-F5344CB8AC3E}">
        <p14:creationId xmlns:p14="http://schemas.microsoft.com/office/powerpoint/2010/main" val="2007062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20706" y="649122"/>
            <a:ext cx="7772400" cy="7085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 раскрывается характер героя в пьесе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29677453"/>
              </p:ext>
            </p:extLst>
          </p:nvPr>
        </p:nvGraphicFramePr>
        <p:xfrm>
          <a:off x="432674" y="179225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4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89658" y="1307474"/>
            <a:ext cx="8358745" cy="1115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sz="2200" spc="50" dirty="0"/>
              <a:t>Главные средства изображения характера героя в пьесе</a:t>
            </a:r>
            <a:r>
              <a:rPr lang="ru" sz="2200" dirty="0"/>
              <a:t> </a:t>
            </a:r>
            <a:r>
              <a:rPr lang="ru" sz="2200" dirty="0" smtClean="0"/>
              <a:t>- </a:t>
            </a:r>
            <a:r>
              <a:rPr lang="ru" sz="2200" spc="50" dirty="0"/>
              <a:t>поступки и высказывания: реплики в диалоге и монологи.</a:t>
            </a:r>
          </a:p>
          <a:p>
            <a:endParaRPr lang="ru-RU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381990" y="3984558"/>
            <a:ext cx="8378042" cy="186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" sz="2200" dirty="0">
                <a:ea typeface="SimSun" panose="02010600030101010101" pitchFamily="2" charset="-122"/>
              </a:rPr>
              <a:t>Свою оценку писатель высказывает, изображая события, рисуя героев, их речь и поступки, и мы сочувствуем одним из них, негодуем, слыша реплики и видя поступки других.</a:t>
            </a:r>
          </a:p>
          <a:p>
            <a:pPr marL="0" indent="0" algn="just">
              <a:buNone/>
            </a:pPr>
            <a:r>
              <a:rPr lang="ru-RU" sz="2200" dirty="0">
                <a:ea typeface="SimSun" panose="02010600030101010101" pitchFamily="2" charset="-122"/>
              </a:rPr>
              <a:t>О</a:t>
            </a:r>
            <a:r>
              <a:rPr lang="ru" sz="2200" dirty="0">
                <a:ea typeface="SimSun" panose="02010600030101010101" pitchFamily="2" charset="-122"/>
              </a:rPr>
              <a:t>н  и создаёт героев и события для того, чтобы сказать людям что-то очень важное: что такое добро, красота, любовь. </a:t>
            </a:r>
          </a:p>
          <a:p>
            <a:endParaRPr lang="ru-RU" sz="2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7564" y="3425850"/>
            <a:ext cx="417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Авторская оценка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0477" y="686834"/>
            <a:ext cx="731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Главные средства изображения героя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85009" y="3158836"/>
            <a:ext cx="8572004" cy="2375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4567" y="433671"/>
            <a:ext cx="7844415" cy="70788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Ремарка</a:t>
            </a:r>
            <a:endParaRPr lang="ru-RU" sz="4000" b="1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234" y="1886361"/>
            <a:ext cx="427176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(франц. </a:t>
            </a:r>
            <a:r>
              <a:rPr lang="ru-RU" sz="2400" b="1" dirty="0" err="1">
                <a:solidFill>
                  <a:schemeClr val="tx1"/>
                </a:solidFill>
              </a:rPr>
              <a:t>remarque</a:t>
            </a:r>
            <a:r>
              <a:rPr lang="ru-RU" sz="2400" dirty="0">
                <a:solidFill>
                  <a:schemeClr val="tx1"/>
                </a:solidFill>
              </a:rPr>
              <a:t> -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«замечание», «примечание</a:t>
            </a:r>
            <a:r>
              <a:rPr lang="ru-RU" sz="2400" dirty="0" smtClean="0">
                <a:solidFill>
                  <a:schemeClr val="tx1"/>
                </a:solidFill>
              </a:rPr>
              <a:t>»)</a:t>
            </a:r>
            <a:endParaRPr lang="ru-RU" sz="2400" b="1" dirty="0" smtClean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68884" y="1890188"/>
            <a:ext cx="4001984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драматургический термин.</a:t>
            </a:r>
            <a:endParaRPr lang="ru-RU" sz="2600" b="1" dirty="0" smtClean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7912" y="3355991"/>
            <a:ext cx="8217724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Ремарки напечатаны  </a:t>
            </a:r>
            <a:r>
              <a:rPr lang="ru-RU" sz="2000" dirty="0">
                <a:solidFill>
                  <a:schemeClr val="tx1"/>
                </a:solidFill>
              </a:rPr>
              <a:t>в скобках другим шрифтом.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Они </a:t>
            </a:r>
            <a:r>
              <a:rPr lang="ru-RU" sz="2000" dirty="0">
                <a:solidFill>
                  <a:schemeClr val="tx1"/>
                </a:solidFill>
              </a:rPr>
              <a:t>сообщают, кто и что находится на сцене, что делает герой,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каким выражением произносит </a:t>
            </a:r>
            <a:r>
              <a:rPr lang="ru-RU" sz="2000" dirty="0" smtClean="0">
                <a:solidFill>
                  <a:schemeClr val="tx1"/>
                </a:solidFill>
              </a:rPr>
              <a:t>реплику,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каково психологическое состояние героя  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всё,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чего </a:t>
            </a:r>
            <a:r>
              <a:rPr lang="ru-RU" sz="2000" dirty="0">
                <a:solidFill>
                  <a:schemeClr val="tx1"/>
                </a:solidFill>
              </a:rPr>
              <a:t>нельзя показать в диалоге и монологе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3139" y="5380963"/>
            <a:ext cx="8217723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Внесюжетный</a:t>
            </a:r>
            <a:r>
              <a:rPr lang="ru-RU" sz="2000" dirty="0">
                <a:solidFill>
                  <a:schemeClr val="tx1"/>
                </a:solidFill>
              </a:rPr>
              <a:t> элемент произведения;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композиционно-стилистический </a:t>
            </a:r>
            <a:r>
              <a:rPr lang="ru-RU" sz="2000" dirty="0">
                <a:solidFill>
                  <a:schemeClr val="tx1"/>
                </a:solidFill>
              </a:rPr>
              <a:t>приём, заключающийся в отступлении автора от непосредственного сюжетного повествования.</a:t>
            </a:r>
            <a:endParaRPr lang="ru-RU" sz="2000" dirty="0" smtClean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74382" y="4987207"/>
            <a:ext cx="364784" cy="3937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4" idx="2"/>
            <a:endCxn id="5" idx="0"/>
          </p:cNvCxnSpPr>
          <p:nvPr/>
        </p:nvCxnSpPr>
        <p:spPr>
          <a:xfrm flipH="1">
            <a:off x="2436117" y="1141557"/>
            <a:ext cx="2120658" cy="7448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  <a:endCxn id="6" idx="0"/>
          </p:cNvCxnSpPr>
          <p:nvPr/>
        </p:nvCxnSpPr>
        <p:spPr>
          <a:xfrm>
            <a:off x="4556775" y="1141557"/>
            <a:ext cx="2313101" cy="7486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8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8214" y="712519"/>
            <a:ext cx="8332024" cy="2173185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Внутренняя ремарка</a:t>
            </a:r>
            <a:r>
              <a:rPr lang="ru-RU" sz="2000" b="1" dirty="0">
                <a:solidFill>
                  <a:srgbClr val="101C82"/>
                </a:solidFill>
              </a:rPr>
              <a:t/>
            </a:r>
            <a:br>
              <a:rPr lang="ru-RU" sz="2000" b="1" dirty="0">
                <a:solidFill>
                  <a:srgbClr val="101C82"/>
                </a:solidFill>
              </a:rPr>
            </a:b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драматическом произведении помещаемое внутри реплики действующего лица или после его имени перед репликой указание драматурга о том, как это лицо произносит свою реплику, к кому с нею обращается, какой жестикуляцией или мимикой сопровождает, какие действия при этом совершает</a:t>
            </a:r>
            <a:r>
              <a:rPr lang="ru-RU" sz="2000" dirty="0" smtClean="0"/>
              <a:t>.</a:t>
            </a:r>
            <a:r>
              <a:rPr lang="ru-RU" sz="2000" b="1" dirty="0">
                <a:solidFill>
                  <a:srgbClr val="101C82"/>
                </a:solidFill>
              </a:rPr>
              <a:t/>
            </a:r>
            <a:br>
              <a:rPr lang="ru-RU" sz="2000" b="1" dirty="0">
                <a:solidFill>
                  <a:srgbClr val="101C82"/>
                </a:solidFill>
              </a:rPr>
            </a:br>
            <a:endParaRPr lang="ru-RU" sz="20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15637" y="3384467"/>
            <a:ext cx="8324602" cy="2909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Внешняя ремарка (или режиссерская ремарка)</a:t>
            </a:r>
            <a:endParaRPr lang="ru-RU" sz="2000" dirty="0" smtClean="0">
              <a:solidFill>
                <a:srgbClr val="101C82"/>
              </a:solidFill>
            </a:endParaRPr>
          </a:p>
          <a:p>
            <a:r>
              <a:rPr lang="ru-RU" sz="2000" b="1" dirty="0" smtClean="0">
                <a:solidFill>
                  <a:srgbClr val="101C82"/>
                </a:solidFill>
              </a:rPr>
              <a:t> </a:t>
            </a:r>
            <a:r>
              <a:rPr lang="ru-RU" sz="2000" dirty="0" smtClean="0"/>
              <a:t>В драматическом </a:t>
            </a:r>
            <a:r>
              <a:rPr lang="ru-RU" sz="2000" dirty="0"/>
              <a:t>произведении текст постановочных указаний драматурга для режиссера и актеров, в которых характеризуется обстановка, место и время действия, а также внешний вид действующих лиц, их поступки и поведение во время реплики одного из лиц</a:t>
            </a:r>
            <a:r>
              <a:rPr lang="ru-RU" sz="2000" dirty="0" smtClean="0"/>
              <a:t>.</a:t>
            </a:r>
            <a:r>
              <a:rPr lang="ru-RU" sz="2400" b="1" dirty="0" smtClean="0">
                <a:solidFill>
                  <a:srgbClr val="101C82"/>
                </a:solidFill>
              </a:rPr>
              <a:t/>
            </a:r>
            <a:br>
              <a:rPr lang="ru-RU" sz="2400" b="1" dirty="0" smtClean="0">
                <a:solidFill>
                  <a:srgbClr val="101C82"/>
                </a:solidFill>
              </a:rPr>
            </a:b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85009" y="3158836"/>
            <a:ext cx="8572004" cy="2375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4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78130" y="356258"/>
            <a:ext cx="8787740" cy="7861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Словарная работа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282038" y="1142426"/>
            <a:ext cx="8579923" cy="537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Резонёр</a:t>
            </a:r>
            <a:r>
              <a:rPr lang="ru-RU" sz="2000" dirty="0" smtClean="0"/>
              <a:t> </a:t>
            </a:r>
            <a:r>
              <a:rPr lang="ru-RU" sz="2000" dirty="0"/>
              <a:t>– персонаж литературы 17-18 вв., не принимающий активного участия в развитии действия и призванный увещевать или обличать других героев, высказывая нравоучительные суждения с авторских позиций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Резонер является </a:t>
            </a:r>
            <a:r>
              <a:rPr lang="ru-RU" sz="2000" b="1" dirty="0"/>
              <a:t>выразителем позитивных  утверждений автора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служит </a:t>
            </a:r>
            <a:r>
              <a:rPr lang="ru-RU" sz="2000" dirty="0"/>
              <a:t>рупором, через который автор осуждает отрицательные персонажи и противопоставляет их порокам социальные и этические добродетели своего класса. </a:t>
            </a:r>
          </a:p>
          <a:p>
            <a:pPr marL="0" indent="0">
              <a:buNone/>
            </a:pPr>
            <a:r>
              <a:rPr lang="ru-RU" sz="2000" dirty="0"/>
              <a:t>Образ Резонера бывает создан не на основании отражения типических черт реальной действительности, а в результате объективизации представлений автора об идеальном человеке его класса. </a:t>
            </a:r>
          </a:p>
          <a:p>
            <a:pPr marL="0" indent="0">
              <a:buNone/>
            </a:pPr>
            <a:r>
              <a:rPr lang="ru-RU" sz="2000" dirty="0"/>
              <a:t>Постоянное фигурирование Резонера  выработало и соответствующее амплуа актера-резонера.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Театральный </a:t>
            </a:r>
            <a:r>
              <a:rPr lang="ru-RU" sz="2000" dirty="0"/>
              <a:t>Резонер должен был отличаться благородством, степенностью, рассудительностью и хладнокровием.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82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ародум\b6612914b414375012be71b29b5c9bc8_i-1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06" y="1645031"/>
            <a:ext cx="2721530" cy="4051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356260" y="1565241"/>
            <a:ext cx="5415148" cy="479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Роль Стародума – резонёр.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драматических произведениях резонёром был обычно мудрый старый дворянин</a:t>
            </a:r>
            <a:r>
              <a:rPr lang="ru-RU" dirty="0" smtClean="0"/>
              <a:t>.</a:t>
            </a:r>
          </a:p>
          <a:p>
            <a:pPr marL="0" indent="0">
              <a:buFont typeface="Garamond" pitchFamily="18" charset="0"/>
              <a:buNone/>
            </a:pPr>
            <a:r>
              <a:rPr lang="ru-RU" dirty="0" smtClean="0"/>
              <a:t>Область его моральных поучений </a:t>
            </a:r>
            <a:r>
              <a:rPr lang="ru-RU" dirty="0" smtClean="0"/>
              <a:t>–  семейные </a:t>
            </a:r>
            <a:r>
              <a:rPr lang="ru-RU" dirty="0" smtClean="0"/>
              <a:t>проблемы. </a:t>
            </a:r>
            <a:endParaRPr lang="ru-RU" dirty="0" smtClean="0"/>
          </a:p>
          <a:p>
            <a:pPr marL="0" indent="0">
              <a:buFont typeface="Garamond" pitchFamily="18" charset="0"/>
              <a:buNone/>
            </a:pPr>
            <a:r>
              <a:rPr lang="ru-RU" dirty="0" smtClean="0"/>
              <a:t>Моральные </a:t>
            </a:r>
            <a:r>
              <a:rPr lang="ru-RU" dirty="0" smtClean="0"/>
              <a:t>сентенции резонёра, в которых выражается авторская точка зрения, </a:t>
            </a:r>
            <a:r>
              <a:rPr lang="ru-RU" dirty="0" smtClean="0"/>
              <a:t>в  комедии  </a:t>
            </a:r>
            <a:r>
              <a:rPr lang="ru-RU" dirty="0" smtClean="0"/>
              <a:t>«Недоросле» становятся формой изложения политической программы. </a:t>
            </a:r>
            <a:endParaRPr lang="ru-RU" dirty="0" smtClean="0"/>
          </a:p>
          <a:p>
            <a:pPr marL="0" indent="0">
              <a:buFont typeface="Garamond" pitchFamily="18" charset="0"/>
              <a:buNone/>
            </a:pPr>
            <a:r>
              <a:rPr lang="ru-RU" dirty="0" smtClean="0"/>
              <a:t>Речи </a:t>
            </a:r>
            <a:r>
              <a:rPr lang="ru-RU" dirty="0" smtClean="0"/>
              <a:t>Стародума напоминают монологи героев русской </a:t>
            </a:r>
            <a:r>
              <a:rPr lang="ru-RU" dirty="0" smtClean="0"/>
              <a:t>трагедии </a:t>
            </a:r>
            <a:r>
              <a:rPr lang="ru-RU" dirty="0" smtClean="0"/>
              <a:t>и по заключенному в них содержанию, и по гражданскому пафосу, а сам он сродни таким </a:t>
            </a:r>
            <a:r>
              <a:rPr lang="ru-RU" dirty="0" smtClean="0"/>
              <a:t>героям.</a:t>
            </a:r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78130" y="251777"/>
            <a:ext cx="8787740" cy="9381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Стародума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комедии «Недоросль»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Д.И.Фонвизина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05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9"/>
          <p:cNvSpPr txBox="1">
            <a:spLocks/>
          </p:cNvSpPr>
          <p:nvPr/>
        </p:nvSpPr>
        <p:spPr>
          <a:xfrm>
            <a:off x="178130" y="795647"/>
            <a:ext cx="8680862" cy="5723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0162" y="1187532"/>
            <a:ext cx="8588830" cy="69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Устами </a:t>
            </a:r>
            <a:r>
              <a:rPr lang="ru-RU" dirty="0" err="1"/>
              <a:t>Клеонта</a:t>
            </a:r>
            <a:r>
              <a:rPr lang="ru-RU" dirty="0"/>
              <a:t> в пьесе «Мещанин во </a:t>
            </a:r>
            <a:r>
              <a:rPr lang="ru-RU" dirty="0" smtClean="0"/>
              <a:t>дворянстве» </a:t>
            </a:r>
            <a:r>
              <a:rPr lang="ru-RU" dirty="0" smtClean="0"/>
              <a:t>Мольера </a:t>
            </a:r>
            <a:r>
              <a:rPr lang="ru-RU" dirty="0"/>
              <a:t>(частично выполняющего функции резонера) изложена идея пьесы</a:t>
            </a:r>
            <a:r>
              <a:rPr lang="ru-RU" dirty="0" smtClean="0"/>
              <a:t>: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83127" y="239481"/>
            <a:ext cx="8858992" cy="81247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Клеонта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пьесе «Мещанин во дворянстве» Ж. Б.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Мольера </a:t>
            </a:r>
          </a:p>
        </p:txBody>
      </p:sp>
      <p:pic>
        <p:nvPicPr>
          <p:cNvPr id="2050" name="Picture 2" descr="D:\стародум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00" y="1882857"/>
            <a:ext cx="3301340" cy="407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273132" y="1882858"/>
            <a:ext cx="5070764" cy="442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Segoe Script" pitchFamily="34" charset="0"/>
              </a:rPr>
              <a:t>«Люди без зазрения совести присваивают себе дворянское звание,— подобный род воровства, по-видимому, вошел в обычай. </a:t>
            </a:r>
            <a:endParaRPr lang="ru-RU" dirty="0" smtClean="0">
              <a:latin typeface="Segoe Script" pitchFamily="34" charset="0"/>
            </a:endParaRPr>
          </a:p>
          <a:p>
            <a:pPr marL="0" indent="0">
              <a:buFont typeface="Garamond" pitchFamily="18" charset="0"/>
              <a:buNone/>
            </a:pPr>
            <a:r>
              <a:rPr lang="ru-RU" dirty="0" smtClean="0">
                <a:latin typeface="Segoe Script" pitchFamily="34" charset="0"/>
              </a:rPr>
              <a:t>Но </a:t>
            </a:r>
            <a:r>
              <a:rPr lang="ru-RU" dirty="0" smtClean="0">
                <a:latin typeface="Segoe Script" pitchFamily="34" charset="0"/>
              </a:rPr>
              <a:t>я на этот счет, признаюсь, более щепетилен</a:t>
            </a:r>
            <a:r>
              <a:rPr lang="ru-RU" dirty="0" smtClean="0">
                <a:latin typeface="Segoe Script" pitchFamily="34" charset="0"/>
              </a:rPr>
              <a:t>.</a:t>
            </a:r>
          </a:p>
          <a:p>
            <a:pPr marL="0" indent="0">
              <a:buFont typeface="Garamond" pitchFamily="18" charset="0"/>
              <a:buNone/>
            </a:pP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Я полагаю, что всякий обман бросает тень на порядочного человека. </a:t>
            </a:r>
            <a:endParaRPr lang="ru-RU" dirty="0" smtClean="0">
              <a:latin typeface="Segoe Script" pitchFamily="34" charset="0"/>
            </a:endParaRPr>
          </a:p>
          <a:p>
            <a:pPr marL="0" indent="0">
              <a:buFont typeface="Garamond" pitchFamily="18" charset="0"/>
              <a:buNone/>
            </a:pPr>
            <a:r>
              <a:rPr lang="ru-RU" dirty="0" smtClean="0">
                <a:latin typeface="Segoe Script" pitchFamily="34" charset="0"/>
              </a:rPr>
              <a:t>Стыдиться </a:t>
            </a:r>
            <a:r>
              <a:rPr lang="ru-RU" dirty="0" smtClean="0">
                <a:latin typeface="Segoe Script" pitchFamily="34" charset="0"/>
              </a:rPr>
              <a:t>тех, от кого тебе небо судило родиться на свет, блистать в обществе вымышленным титулом, выдавать себя не за то, что ты есть на самом деле,— это, на мой взгляд, признак душевной низости».</a:t>
            </a:r>
            <a:endParaRPr lang="ru-RU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:\10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41" y="4162791"/>
            <a:ext cx="2861953" cy="2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Курсы  КАТ\практико-значимый проект Зайцевой Л.И. (КАТ)\презентация картинки\Гоголь Ревиз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41" y="1030187"/>
            <a:ext cx="2861954" cy="23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Курсы  КАТ\практико-значимый проект Зайцевой Л.И. (КАТ)\презентация картинки\Шекспир Ромео и Джулье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1030187"/>
            <a:ext cx="3016332" cy="23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Курсы  КАТ\практико-значимый проект Зайцевой Л.И. (КАТ)\презентация картинки\Вампилов Старший сы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045028"/>
            <a:ext cx="2909454" cy="22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3075709" y="161310"/>
            <a:ext cx="3016332" cy="8688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У. Шекспир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 «Ромео и Джульетта»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( трагедия)</a:t>
            </a:r>
            <a:endParaRPr lang="ru-RU" sz="155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6092041" y="161310"/>
            <a:ext cx="2861954" cy="8688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Н. Гоголь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«Ревизор»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(комедия)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66253" y="161310"/>
            <a:ext cx="2909455" cy="8688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А. Вампилов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«Старший сын»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комедия)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6"/>
          <p:cNvSpPr txBox="1">
            <a:spLocks/>
          </p:cNvSpPr>
          <p:nvPr/>
        </p:nvSpPr>
        <p:spPr>
          <a:xfrm>
            <a:off x="166254" y="3303317"/>
            <a:ext cx="2909455" cy="8688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А. Пушкин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«Борис Годунов»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 трагедия)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G:\Курсы  КАТ\практико-значимый проект Зайцевой Л.И. (КАТ)\презентация картинки\Пушкин Борис Годуно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4172194"/>
            <a:ext cx="2909455" cy="24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6"/>
          <p:cNvSpPr txBox="1">
            <a:spLocks/>
          </p:cNvSpPr>
          <p:nvPr/>
        </p:nvSpPr>
        <p:spPr>
          <a:xfrm>
            <a:off x="3075708" y="3303317"/>
            <a:ext cx="3016332" cy="8594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Фонвизин 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«Недоросль»</a:t>
            </a:r>
          </a:p>
          <a:p>
            <a:pPr algn="ctr"/>
            <a:r>
              <a:rPr lang="ru-RU" sz="1550" b="1" dirty="0" smtClean="0">
                <a:solidFill>
                  <a:schemeClr val="bg1"/>
                </a:solidFill>
              </a:rPr>
              <a:t>(комедия)</a:t>
            </a:r>
            <a:endParaRPr lang="ru-RU" sz="155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6092040" y="3312718"/>
            <a:ext cx="2861954" cy="8500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</a:rPr>
              <a:t>В</a:t>
            </a:r>
            <a:r>
              <a:rPr lang="ru-RU" sz="1600" b="1" dirty="0" smtClean="0">
                <a:solidFill>
                  <a:schemeClr val="bg1"/>
                </a:solidFill>
              </a:rPr>
              <a:t>. Розов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«Вечно живые»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(драма)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7" name="Picture 9" descr="G:\Курсы  КАТ\практико-значимый проект Зайцевой Л.И. (КАТ)\презентация картинки\Фонвизин Недорос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8" y="4162791"/>
            <a:ext cx="3016333" cy="2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  <p:bldP spid="16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78130" y="213755"/>
            <a:ext cx="8787740" cy="9500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Кулигина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пьесе А.Н. Островского «Гроза»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282036" y="1163782"/>
            <a:ext cx="8579923" cy="5355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 descr="D:\стародум\кулиш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5" y="2480421"/>
            <a:ext cx="2924175" cy="385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21974" y="2480422"/>
            <a:ext cx="4971308" cy="3760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«Жестокие</a:t>
            </a:r>
            <a:r>
              <a:rPr lang="ru-RU" dirty="0">
                <a:latin typeface="Segoe Script" pitchFamily="34" charset="0"/>
              </a:rPr>
              <a:t>, сударь, нравы в нашем городе, жестокие... </a:t>
            </a:r>
            <a:endParaRPr lang="ru-RU" dirty="0" smtClean="0">
              <a:latin typeface="Segoe Script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У </a:t>
            </a:r>
            <a:r>
              <a:rPr lang="ru-RU" dirty="0">
                <a:latin typeface="Segoe Script" pitchFamily="34" charset="0"/>
              </a:rPr>
              <a:t>кого деньги, сударь, тот старается бедного закабалить, чтобы на его труды даровые еще больше денег нажить</a:t>
            </a:r>
            <a:r>
              <a:rPr lang="ru-RU" dirty="0" smtClean="0">
                <a:latin typeface="Segoe Script" pitchFamily="34" charset="0"/>
              </a:rPr>
              <a:t>...».</a:t>
            </a:r>
          </a:p>
          <a:p>
            <a:pPr marL="0" indent="0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 err="1"/>
              <a:t>Кулигин</a:t>
            </a:r>
            <a:r>
              <a:rPr lang="ru-RU" dirty="0"/>
              <a:t> так же,  как и Тихон, Борис, Варвара, Кудряш, приспособился к “темному царству”, смирился с такой </a:t>
            </a:r>
            <a:r>
              <a:rPr lang="ru-RU" dirty="0" smtClean="0"/>
              <a:t>жизнью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282038" y="1304765"/>
            <a:ext cx="8579923" cy="127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err="1" smtClean="0"/>
              <a:t>Кулигин</a:t>
            </a:r>
            <a:r>
              <a:rPr lang="ru-RU" dirty="0" smtClean="0"/>
              <a:t>, будучи героем-резонером, открывает перед читателями точку зрения самого Островского: перемены всегда к лучшему, их нельзя бояться…</a:t>
            </a:r>
          </a:p>
          <a:p>
            <a:pPr marL="0" indent="0">
              <a:buFont typeface="Garamond" pitchFamily="18" charset="0"/>
              <a:buNone/>
            </a:pPr>
            <a:r>
              <a:rPr lang="ru-RU" dirty="0" smtClean="0"/>
              <a:t> В  его уста вложено осуждение «темного царства»: </a:t>
            </a:r>
          </a:p>
        </p:txBody>
      </p:sp>
    </p:spTree>
    <p:extLst>
      <p:ext uri="{BB962C8B-B14F-4D97-AF65-F5344CB8AC3E}">
        <p14:creationId xmlns:p14="http://schemas.microsoft.com/office/powerpoint/2010/main" val="395901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1246908"/>
            <a:ext cx="8597734" cy="56110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500" b="1" i="1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1-й </a:t>
            </a: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урок «Возмущение столицей»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(заочная экскурсия по Петербургу 19 апреля 1836 г.).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2-й урок «Занавес открывается»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(беседа о театре;  учащиеся знакомятся с действующими лицами, идет аналитическое чтение 1-го действия комедии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).</a:t>
            </a:r>
            <a:endParaRPr lang="ru-RU" sz="1500" dirty="0" smtClean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i="1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3-й </a:t>
            </a: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урок «Растерянный Хлестаков и испуганный городничий»  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(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2-е действие). 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Задаются вопросы для развития творческого воображения, при чтении сцены в гостинице  дается понятие о несоответствии как основы комического (Хлестаков не соответствует своей роли).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4-й урок «Триумф Хлестакова»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(3-е действие). 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Идет 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реконструкция </a:t>
            </a:r>
            <a:r>
              <a:rPr lang="ru-RU" sz="1500" dirty="0" err="1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внесценических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 эпизодов, просмотр отрывков из фильма-спектакля).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5-й урок «Дары города»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(4 действие, 4 и 5 явления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).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Аналитические вопросы, работа с </a:t>
            </a:r>
            <a:r>
              <a:rPr lang="ru-RU" sz="1500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иллюстрациями.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i="1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6-й </a:t>
            </a: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урок «Лестница славы и позор Городничего</a:t>
            </a:r>
            <a:r>
              <a:rPr lang="ru-RU" sz="1500" b="1" i="1" dirty="0" smtClean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».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Идет работа над 5 действием, раскрывается трагическое звучание финала.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i="1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7-й урок «Пособники обмана». </a:t>
            </a:r>
            <a:r>
              <a:rPr lang="ru-RU" sz="1500" dirty="0">
                <a:solidFill>
                  <a:srgbClr val="424242"/>
                </a:solidFill>
                <a:latin typeface="+mj-lt"/>
                <a:ea typeface="Calibri"/>
                <a:cs typeface="Times New Roman"/>
              </a:rPr>
              <a:t>Ставится ряд проблемных вопросов.</a:t>
            </a:r>
            <a:endParaRPr lang="ru-RU" sz="150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54379" y="201882"/>
            <a:ext cx="8775866" cy="10569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Планирование целостного подхода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 изучению комедии «Ревизор» Н.В.Гоголя.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512" y="1186589"/>
            <a:ext cx="83246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При </a:t>
            </a:r>
            <a:r>
              <a:rPr lang="ru-RU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изучении пьесы А. Н. Островского «Гроза»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между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группами учащихся может распределить следующие темы для поисковой работы: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Жизнь купечества в пореформенной России»,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Домострой в русской семье XIX века»,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История создания пьесы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»,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«Сценическая история "Грозы"»,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Образы Катерины и Кабанихи на сценах российских театров»,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Примечания Островского к постановке пьесы» .</a:t>
            </a:r>
            <a:endParaRPr lang="ru-RU" sz="14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54379" y="201883"/>
            <a:ext cx="8775866" cy="9847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А.Н. Островский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ьеса «Гроза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8" y="712518"/>
            <a:ext cx="8716489" cy="557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Цели</a:t>
            </a:r>
            <a:r>
              <a:rPr lang="ru-RU" sz="1400" b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1) познакомить с особенностями театрального искусства,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2) формировать умения находить отличия драмы от других родов литературы,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3) воспитывать интерес к театру и драматургии</a:t>
            </a:r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srgbClr val="333333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i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Теория литературы и театра</a:t>
            </a:r>
            <a:r>
              <a:rPr lang="ru-RU" sz="1400" b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: </a:t>
            </a:r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зал, сцена, декорации, кулисы, партер</a:t>
            </a:r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амфитеатр, рампа; актёр, </a:t>
            </a:r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режиссер, художник-оформитель</a:t>
            </a:r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; </a:t>
            </a:r>
            <a:endParaRPr lang="ru-RU" sz="1400" dirty="0" smtClean="0">
              <a:solidFill>
                <a:srgbClr val="333333"/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пьеса-сказка</a:t>
            </a:r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, драма.</a:t>
            </a:r>
          </a:p>
          <a:p>
            <a:endParaRPr lang="ru-RU" sz="1400" b="1" i="1" dirty="0" smtClean="0">
              <a:solidFill>
                <a:srgbClr val="333333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План </a:t>
            </a:r>
            <a:r>
              <a:rPr lang="ru-RU" sz="1400" b="1" i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урока: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1. Слово учителя о театре.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2. Работа со схемой зрительного зала.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3. Репетиция.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4. Пробы ролей (карточки с заданиями).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5. Определение драмы</a:t>
            </a:r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ru-RU" i="1" dirty="0">
              <a:solidFill>
                <a:srgbClr val="333333"/>
              </a:solidFill>
              <a:latin typeface="+mj-lt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Р</a:t>
            </a:r>
            <a:r>
              <a:rPr lang="ru-RU" sz="1400" b="1" i="1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абота </a:t>
            </a:r>
            <a:r>
              <a:rPr lang="ru-RU" sz="1400" b="1" i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со схемой зрительного зала </a:t>
            </a:r>
          </a:p>
          <a:p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. Специальная площадка, на которой происходит представление (сцена).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2. Помещение для публики (зал).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3. Несколько соединённых полотнищ, закрывающих сцену от зрительного зала (занавес, кулисы).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4. Обстановка на сцене, изображающая место действия (декорации).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5. Нижний этаж зрительного зала (партер).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6. Места в зрительном зале, возвышающиеся за партером уступами (амфитеатр).</a:t>
            </a:r>
          </a:p>
          <a:p>
            <a:r>
              <a:rPr lang="ru-RU" sz="14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7. Низкий барьер вдоль сцены, закрывающий от зрителя свет, направленный на сцену (рампа</a:t>
            </a:r>
            <a:r>
              <a:rPr lang="ru-RU" sz="1400" dirty="0" smtClean="0">
                <a:solidFill>
                  <a:srgbClr val="333333"/>
                </a:solidFill>
                <a:latin typeface="+mj-lt"/>
                <a:cs typeface="Times New Roman" pitchFamily="18" charset="0"/>
              </a:rPr>
              <a:t>).</a:t>
            </a:r>
            <a:endParaRPr lang="ru-RU" sz="1400" dirty="0">
              <a:solidFill>
                <a:srgbClr val="3333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84" y="1520041"/>
            <a:ext cx="3443845" cy="2352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154379" y="-1"/>
            <a:ext cx="8870868" cy="973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«Тайна актёрского мастерства»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(урок литературы в 5 классе)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3289" y="3497597"/>
            <a:ext cx="289758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Театр - это искусство постановки спектакля </a:t>
            </a:r>
          </a:p>
          <a:p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и одновременно помещение, где его ставят.</a:t>
            </a:r>
          </a:p>
        </p:txBody>
      </p:sp>
    </p:spTree>
    <p:extLst>
      <p:ext uri="{BB962C8B-B14F-4D97-AF65-F5344CB8AC3E}">
        <p14:creationId xmlns:p14="http://schemas.microsoft.com/office/powerpoint/2010/main" val="31164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166254" y="249386"/>
            <a:ext cx="8775866" cy="8075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Заключение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5" y="4061361"/>
            <a:ext cx="7885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Формируя у юных читателей представление о художественном произведении как модели </a:t>
            </a:r>
            <a:r>
              <a:rPr lang="ru-RU" b="1" i="1" dirty="0" smtClean="0"/>
              <a:t>мира</a:t>
            </a:r>
            <a:r>
              <a:rPr lang="ru-RU" b="1" i="1" dirty="0" smtClean="0"/>
              <a:t>, учу</a:t>
            </a:r>
          </a:p>
          <a:p>
            <a:endParaRPr lang="ru-RU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воспринимать художественную картину мира разумом и сердцем уже во время первичного прочтения драматического произведения,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воссоздавать </a:t>
            </a:r>
            <a:r>
              <a:rPr lang="ru-RU" dirty="0"/>
              <a:t>в воображении по памяти и при </a:t>
            </a:r>
            <a:r>
              <a:rPr lang="ru-RU" dirty="0" err="1"/>
              <a:t>перечитывании</a:t>
            </a:r>
            <a:r>
              <a:rPr lang="ru-RU" dirty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уточнять </a:t>
            </a:r>
            <a:r>
              <a:rPr lang="ru-RU" dirty="0"/>
              <a:t>анализом в соответствии с научными </a:t>
            </a:r>
            <a:r>
              <a:rPr lang="ru-RU" dirty="0" smtClean="0"/>
              <a:t>методиками.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515" y="1056906"/>
            <a:ext cx="7576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Разрабатывая научно-методическую базу для чтения и анализа драматических произведений, я  поставила перед собой следующие вопросы</a:t>
            </a:r>
            <a:r>
              <a:rPr lang="ru-RU" b="1" i="1" dirty="0" smtClean="0"/>
              <a:t>:</a:t>
            </a:r>
          </a:p>
          <a:p>
            <a:endParaRPr lang="ru-RU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какие выдвигаемые для изучения теоретические понятия необходимы для постижения концепции драматического произведения и могут стать инструментарием культурного читателя драмы;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какие принципы, формы, методы, приемы и средства обучения и контроля способствуют формированию у школьника культурной читательской позиции и позволяют достоверно зафиксировать ее </a:t>
            </a:r>
            <a:r>
              <a:rPr lang="ru-RU" dirty="0" smtClean="0"/>
              <a:t>форсированность.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4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282036" y="368135"/>
            <a:ext cx="8579924" cy="56053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Актуальность </a:t>
            </a:r>
            <a:r>
              <a:rPr lang="ru-RU" sz="3200" b="1" dirty="0" smtClean="0"/>
              <a:t>исследования: </a:t>
            </a:r>
            <a:endParaRPr lang="ru-RU" sz="3200" dirty="0"/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282037" y="928670"/>
            <a:ext cx="8579923" cy="5590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Garamond" pitchFamily="18" charset="0"/>
              <a:buNone/>
            </a:pPr>
            <a:endParaRPr lang="ru-RU" sz="19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2037" y="942940"/>
            <a:ext cx="8579923" cy="55908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Знакомство </a:t>
            </a:r>
            <a:r>
              <a:rPr lang="ru-RU" dirty="0"/>
              <a:t>со спецификой драмы как особого рода литературы и методикой преподавания поможет понять самобытность и оригинальность каждого из изучаемых драматургических произведений, будет способствовать более осмысленному его восприятию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образовательная </a:t>
            </a:r>
            <a:r>
              <a:rPr lang="ru-RU" dirty="0"/>
              <a:t>тактика уроков чтения и анализа драматических произведений.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разработать </a:t>
            </a:r>
            <a:r>
              <a:rPr lang="ru-RU" dirty="0"/>
              <a:t>современную научно-методическую базу для чтения и анализа </a:t>
            </a:r>
            <a:r>
              <a:rPr lang="ru-RU"/>
              <a:t>драматических </a:t>
            </a:r>
            <a:r>
              <a:rPr lang="ru-RU" smtClean="0"/>
              <a:t>произведений на </a:t>
            </a:r>
            <a:r>
              <a:rPr lang="ru-RU" dirty="0"/>
              <a:t>уроках литературы. </a:t>
            </a:r>
          </a:p>
          <a:p>
            <a:endParaRPr lang="ru-RU" dirty="0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282037" y="2393659"/>
            <a:ext cx="8579923" cy="5276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Предмет </a:t>
            </a:r>
            <a:r>
              <a:rPr lang="ru-RU" sz="3200" b="1" dirty="0" smtClean="0"/>
              <a:t>исследования:</a:t>
            </a:r>
            <a:endParaRPr lang="ru-RU" sz="3200" dirty="0"/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282037" y="4039270"/>
            <a:ext cx="8579924" cy="5089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Цель данного </a:t>
            </a:r>
            <a:r>
              <a:rPr lang="ru-RU" sz="3200" b="1" dirty="0" smtClean="0"/>
              <a:t>исследования: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26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28" y="448294"/>
            <a:ext cx="8657113" cy="15863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100" dirty="0" smtClean="0">
                <a:solidFill>
                  <a:srgbClr val="333333"/>
                </a:solidFill>
                <a:latin typeface="+mj-lt"/>
              </a:rPr>
              <a:t>род </a:t>
            </a:r>
            <a:r>
              <a:rPr lang="ru-RU" sz="2100" dirty="0">
                <a:latin typeface="+mj-lt"/>
              </a:rPr>
              <a:t>литературный</a:t>
            </a:r>
            <a:r>
              <a:rPr lang="ru-RU" sz="2100" dirty="0">
                <a:solidFill>
                  <a:srgbClr val="333333"/>
                </a:solidFill>
                <a:latin typeface="+mj-lt"/>
              </a:rPr>
              <a:t>, принадлежащий одновременно двум искусствам: театру и литературе; </a:t>
            </a:r>
            <a:r>
              <a:rPr lang="ru-RU" sz="2100" dirty="0" smtClean="0">
                <a:solidFill>
                  <a:srgbClr val="333333"/>
                </a:solidFill>
                <a:latin typeface="+mj-lt"/>
              </a:rPr>
              <a:t>его специфику </a:t>
            </a:r>
            <a:r>
              <a:rPr lang="ru-RU" sz="2100" dirty="0">
                <a:solidFill>
                  <a:srgbClr val="333333"/>
                </a:solidFill>
                <a:latin typeface="+mj-lt"/>
              </a:rPr>
              <a:t>составляют </a:t>
            </a:r>
            <a:r>
              <a:rPr lang="ru-RU" sz="2100" dirty="0" err="1">
                <a:solidFill>
                  <a:srgbClr val="333333"/>
                </a:solidFill>
                <a:latin typeface="+mj-lt"/>
              </a:rPr>
              <a:t>сюжетность</a:t>
            </a:r>
            <a:r>
              <a:rPr lang="ru-RU" sz="2100" dirty="0">
                <a:solidFill>
                  <a:srgbClr val="333333"/>
                </a:solidFill>
                <a:latin typeface="+mj-lt"/>
              </a:rPr>
              <a:t>, конфликтность действия и его членение на сценические </a:t>
            </a:r>
            <a:r>
              <a:rPr lang="ru-RU" sz="2100" dirty="0" smtClean="0">
                <a:solidFill>
                  <a:srgbClr val="333333"/>
                </a:solidFill>
                <a:latin typeface="+mj-lt"/>
              </a:rPr>
              <a:t>эпизоды, сплошная </a:t>
            </a:r>
            <a:r>
              <a:rPr lang="ru-RU" sz="2100" dirty="0">
                <a:latin typeface="+mj-lt"/>
              </a:rPr>
              <a:t>цепь</a:t>
            </a:r>
            <a:r>
              <a:rPr lang="ru-RU" sz="2100" dirty="0" smtClean="0">
                <a:solidFill>
                  <a:srgbClr val="008838"/>
                </a:solidFill>
                <a:latin typeface="+mj-lt"/>
              </a:rPr>
              <a:t> </a:t>
            </a:r>
            <a:r>
              <a:rPr lang="ru-RU" sz="2100" dirty="0">
                <a:solidFill>
                  <a:srgbClr val="333333"/>
                </a:solidFill>
                <a:latin typeface="+mj-lt"/>
              </a:rPr>
              <a:t>высказываний персонажей, </a:t>
            </a:r>
            <a:r>
              <a:rPr lang="ru-RU" sz="2100" dirty="0">
                <a:latin typeface="+mj-lt"/>
              </a:rPr>
              <a:t>отсутстви</a:t>
            </a:r>
            <a:r>
              <a:rPr lang="ru-RU" sz="2100" dirty="0">
                <a:solidFill>
                  <a:srgbClr val="008838"/>
                </a:solidFill>
                <a:latin typeface="+mj-lt"/>
              </a:rPr>
              <a:t>е </a:t>
            </a:r>
            <a:r>
              <a:rPr lang="ru-RU" sz="2100" dirty="0">
                <a:solidFill>
                  <a:srgbClr val="333333"/>
                </a:solidFill>
                <a:latin typeface="+mj-lt"/>
              </a:rPr>
              <a:t>повествовательного начала</a:t>
            </a:r>
            <a:r>
              <a:rPr lang="ru-RU" sz="2100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ru-RU" sz="2100" b="1" i="1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endParaRPr lang="ru-RU" sz="2100" b="1" dirty="0">
              <a:latin typeface="+mj-lt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ru-RU" sz="2100" b="1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66252" y="160319"/>
            <a:ext cx="8787742" cy="5759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Драма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166253" y="2034642"/>
            <a:ext cx="8787742" cy="4235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Особенность драмы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28" y="2595310"/>
            <a:ext cx="830679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+mj-lt"/>
              </a:rPr>
              <a:t>концентрированность действия и значимость речевого высказывания персонажа</a:t>
            </a:r>
            <a:r>
              <a:rPr lang="ru-RU" sz="1900" dirty="0"/>
              <a:t>. 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66252" y="3051284"/>
            <a:ext cx="8787742" cy="4235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Методические требования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28" y="3474835"/>
            <a:ext cx="84285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раскрыть </a:t>
            </a:r>
            <a:r>
              <a:rPr lang="ru-RU" sz="1900" dirty="0">
                <a:latin typeface="+mj-lt"/>
              </a:rPr>
              <a:t>сущность пьесы как литературного произведения, социально-историческую обусловленность ее создания, проблематику и художественную ценность;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разъяснить </a:t>
            </a:r>
            <a:r>
              <a:rPr lang="ru-RU" sz="1900" dirty="0">
                <a:latin typeface="+mj-lt"/>
              </a:rPr>
              <a:t>место и значение пьесы в театральной жизни своего </a:t>
            </a:r>
            <a:r>
              <a:rPr lang="ru-RU" sz="1900" dirty="0" smtClean="0">
                <a:latin typeface="+mj-lt"/>
              </a:rPr>
              <a:t>времени,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осмыслить </a:t>
            </a:r>
            <a:r>
              <a:rPr lang="ru-RU" sz="1900" dirty="0">
                <a:latin typeface="+mj-lt"/>
              </a:rPr>
              <a:t>ее сценическую судьбу;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ознакомить </a:t>
            </a:r>
            <a:r>
              <a:rPr lang="ru-RU" sz="1900" dirty="0">
                <a:latin typeface="+mj-lt"/>
              </a:rPr>
              <a:t>учащихся с современной ее интерпретацией;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помочь </a:t>
            </a:r>
            <a:r>
              <a:rPr lang="ru-RU" sz="1900" dirty="0">
                <a:latin typeface="+mj-lt"/>
              </a:rPr>
              <a:t>учащимся осмыслить особенности пьесы как драматического произведения;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900" dirty="0" smtClean="0">
                <a:latin typeface="+mj-lt"/>
              </a:rPr>
              <a:t>способствовать </a:t>
            </a:r>
            <a:r>
              <a:rPr lang="ru-RU" sz="1900" dirty="0">
                <a:latin typeface="+mj-lt"/>
              </a:rPr>
              <a:t>развитию театральной культуры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2862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4" y="1006319"/>
            <a:ext cx="8562110" cy="106877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900" dirty="0" smtClean="0">
                <a:solidFill>
                  <a:srgbClr val="373737"/>
                </a:solidFill>
                <a:ea typeface="Times New Roman"/>
                <a:cs typeface="Times New Roman"/>
              </a:rPr>
              <a:t>усвоение </a:t>
            </a:r>
            <a:r>
              <a:rPr lang="ru-RU" sz="1900" dirty="0" err="1">
                <a:solidFill>
                  <a:srgbClr val="373737"/>
                </a:solidFill>
                <a:ea typeface="Times New Roman"/>
                <a:cs typeface="Times New Roman"/>
              </a:rPr>
              <a:t>двоединства</a:t>
            </a:r>
            <a:r>
              <a:rPr lang="ru-RU" sz="1900" dirty="0">
                <a:solidFill>
                  <a:srgbClr val="373737"/>
                </a:solidFill>
                <a:ea typeface="Times New Roman"/>
                <a:cs typeface="Times New Roman"/>
              </a:rPr>
              <a:t> его художественной природы: литературной и театральной, что будет оказывать содействие воспитанию вдумчивого читателя и квалифицированного зрителя</a:t>
            </a:r>
            <a:r>
              <a:rPr lang="ru-RU" sz="1900" dirty="0" smtClean="0">
                <a:solidFill>
                  <a:srgbClr val="373737"/>
                </a:solidFill>
                <a:ea typeface="Times New Roman"/>
                <a:cs typeface="Times New Roman"/>
              </a:rPr>
              <a:t>.</a:t>
            </a:r>
            <a:endParaRPr lang="ru-RU" sz="1900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ru-RU" sz="1900" dirty="0"/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ru-RU" sz="1900" b="1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66252" y="178131"/>
            <a:ext cx="8787742" cy="6650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Главная цель изучения драмы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66252" y="3926776"/>
            <a:ext cx="8787742" cy="57595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Современный путь изучения драмы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450" y="2253228"/>
            <a:ext cx="8063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Script" pitchFamily="34" charset="0"/>
              </a:rPr>
              <a:t>В драме мы видим «подражание действию... посредством действия, а не рассказа»;  «драма представляет совершившееся событие как бы совершающимся в настоящем времени, перед глазами читателя или зрителя»                                               (В. Г. Белинский).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855" y="4715654"/>
            <a:ext cx="81405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сначала знакомство с пьесой — просмотр видеозаписи спектакля или телевизионного спектакля  — знакомство с текстом и его анализ — просмотр спектакля в театре — обсуждение.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686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945" y="332508"/>
            <a:ext cx="8562109" cy="5498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sz="1900" b="1" dirty="0" smtClean="0"/>
          </a:p>
          <a:p>
            <a:pPr marL="0" indent="0">
              <a:buNone/>
            </a:pPr>
            <a:r>
              <a:rPr lang="ru-RU" sz="1900" b="1" dirty="0" smtClean="0"/>
              <a:t>В </a:t>
            </a:r>
            <a:r>
              <a:rPr lang="ru-RU" sz="1900" b="1" dirty="0"/>
              <a:t>зависимости от проблематики и характеров способов выражения авторского сознания драматические произведения делятся на</a:t>
            </a:r>
            <a:r>
              <a:rPr lang="en-US" sz="1900" b="1" dirty="0" smtClean="0"/>
              <a:t>:</a:t>
            </a:r>
            <a:endParaRPr lang="ru-RU" sz="19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900" b="1" i="1" dirty="0" smtClean="0"/>
              <a:t>Эпическую драму </a:t>
            </a:r>
            <a:r>
              <a:rPr lang="ru-RU" sz="1900" dirty="0" smtClean="0"/>
              <a:t>(общий речевой стиль, за которым стоит автор).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b="1" i="1" dirty="0" smtClean="0"/>
              <a:t>Лирическую драму </a:t>
            </a:r>
            <a:r>
              <a:rPr lang="ru-RU" sz="1900" dirty="0" smtClean="0"/>
              <a:t>(романтическую) – автор стоит за главным героем и его речами (»Маскарад»).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b="1" i="1" dirty="0" smtClean="0"/>
              <a:t>Собственно драма</a:t>
            </a:r>
            <a:r>
              <a:rPr lang="ru-RU" sz="1900" dirty="0" smtClean="0"/>
              <a:t>, когда у каждого героя своя речь, важен сюжет и композиция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78130" y="195943"/>
            <a:ext cx="8787740" cy="5997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Виды драмы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325" y="919189"/>
            <a:ext cx="8312726" cy="5552863"/>
          </a:xfrm>
        </p:spPr>
        <p:txBody>
          <a:bodyPr>
            <a:noAutofit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Эстетические свойства драматизма</a:t>
            </a:r>
            <a:r>
              <a:rPr lang="ru-RU" sz="1900" dirty="0">
                <a:solidFill>
                  <a:prstClr val="black"/>
                </a:solidFill>
              </a:rPr>
              <a:t> (важный признак драмы).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Размер драматического </a:t>
            </a:r>
            <a:r>
              <a:rPr lang="ru-RU" sz="1900" dirty="0">
                <a:solidFill>
                  <a:prstClr val="black"/>
                </a:solidFill>
              </a:rPr>
              <a:t>текста (небольшой объем драмы накладывает </a:t>
            </a:r>
            <a:r>
              <a:rPr lang="ru-RU" sz="1900" dirty="0" smtClean="0">
                <a:solidFill>
                  <a:prstClr val="black"/>
                </a:solidFill>
              </a:rPr>
              <a:t>определенные ограничения </a:t>
            </a:r>
            <a:r>
              <a:rPr lang="ru-RU" sz="1900" dirty="0">
                <a:solidFill>
                  <a:prstClr val="black"/>
                </a:solidFill>
              </a:rPr>
              <a:t>на тип построения сюжета, персонажа, пространства).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Отсутствие авторского </a:t>
            </a:r>
            <a:r>
              <a:rPr lang="ru-RU" sz="1900" dirty="0">
                <a:solidFill>
                  <a:prstClr val="black"/>
                </a:solidFill>
              </a:rPr>
              <a:t>повествования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Наличие </a:t>
            </a:r>
            <a:r>
              <a:rPr lang="ru-RU" sz="1900" dirty="0">
                <a:solidFill>
                  <a:prstClr val="black"/>
                </a:solidFill>
              </a:rPr>
              <a:t>действующих лиц (называемой иногда афишей). </a:t>
            </a:r>
            <a:endParaRPr lang="ru-RU" sz="1900" dirty="0" smtClean="0">
              <a:solidFill>
                <a:prstClr val="black"/>
              </a:solidFill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Автор </a:t>
            </a:r>
            <a:r>
              <a:rPr lang="ru-RU" sz="1900" dirty="0">
                <a:solidFill>
                  <a:prstClr val="black"/>
                </a:solidFill>
              </a:rPr>
              <a:t>предваряет появление действующих лиц, давая краткую характеристику на </a:t>
            </a:r>
            <a:r>
              <a:rPr lang="ru-RU" sz="1900" dirty="0" smtClean="0">
                <a:solidFill>
                  <a:prstClr val="black"/>
                </a:solidFill>
              </a:rPr>
              <a:t>каждого из </a:t>
            </a:r>
            <a:r>
              <a:rPr lang="ru-RU" sz="1900" dirty="0">
                <a:solidFill>
                  <a:prstClr val="black"/>
                </a:solidFill>
              </a:rPr>
              <a:t>них (это ремарка). В афише возможен другой вид ремарки – авторское указание </a:t>
            </a:r>
            <a:r>
              <a:rPr lang="ru-RU" sz="1900" dirty="0" smtClean="0">
                <a:solidFill>
                  <a:prstClr val="black"/>
                </a:solidFill>
              </a:rPr>
              <a:t>о месте </a:t>
            </a:r>
            <a:r>
              <a:rPr lang="ru-RU" sz="1900" dirty="0">
                <a:solidFill>
                  <a:prstClr val="black"/>
                </a:solidFill>
              </a:rPr>
              <a:t>и времени событий.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Деление текста </a:t>
            </a:r>
            <a:r>
              <a:rPr lang="ru-RU" sz="1900" dirty="0">
                <a:solidFill>
                  <a:prstClr val="black"/>
                </a:solidFill>
              </a:rPr>
              <a:t>на акты (или действия) и явления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Наличие </a:t>
            </a:r>
            <a:r>
              <a:rPr lang="ru-RU" sz="1900" dirty="0">
                <a:solidFill>
                  <a:prstClr val="black"/>
                </a:solidFill>
              </a:rPr>
              <a:t>«авторской ремарки»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Диалогическая форма </a:t>
            </a:r>
            <a:r>
              <a:rPr lang="ru-RU" sz="1900" dirty="0">
                <a:solidFill>
                  <a:prstClr val="black"/>
                </a:solidFill>
              </a:rPr>
              <a:t>построения текста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Особенность построения</a:t>
            </a:r>
            <a:r>
              <a:rPr lang="ru-RU" sz="1900" dirty="0">
                <a:solidFill>
                  <a:prstClr val="black"/>
                </a:solidFill>
              </a:rPr>
              <a:t> драматического конфликта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Двойственная конструкция  </a:t>
            </a:r>
            <a:r>
              <a:rPr lang="ru-RU" sz="1900" dirty="0">
                <a:solidFill>
                  <a:prstClr val="black"/>
                </a:solidFill>
              </a:rPr>
              <a:t>сюжета, работающий на раскрытие подтекста</a:t>
            </a: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</a:rPr>
              <a:t>Закон  </a:t>
            </a:r>
            <a:r>
              <a:rPr lang="ru-RU" sz="1900" dirty="0">
                <a:solidFill>
                  <a:prstClr val="black"/>
                </a:solidFill>
              </a:rPr>
              <a:t>«тесноты событийного ряда</a:t>
            </a:r>
            <a:r>
              <a:rPr lang="ru-RU" sz="1900" dirty="0" smtClean="0">
                <a:solidFill>
                  <a:prstClr val="black"/>
                </a:solidFill>
              </a:rPr>
              <a:t>»</a:t>
            </a:r>
            <a:endParaRPr lang="ru-RU" sz="1900" dirty="0">
              <a:solidFill>
                <a:prstClr val="black"/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66255" y="190005"/>
            <a:ext cx="8775864" cy="7291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Специфические особенности </a:t>
            </a:r>
            <a:r>
              <a:rPr lang="ru-RU" sz="3200" b="1" dirty="0" smtClean="0">
                <a:solidFill>
                  <a:schemeClr val="bg1"/>
                </a:solidFill>
              </a:rPr>
              <a:t>драмы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78130" y="237506"/>
            <a:ext cx="8787740" cy="5225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Построение драматического </a:t>
            </a:r>
            <a:r>
              <a:rPr lang="ru-RU" sz="3200" b="1" dirty="0" smtClean="0">
                <a:solidFill>
                  <a:schemeClr val="bg1"/>
                </a:solidFill>
              </a:rPr>
              <a:t>сюжета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282035" y="1009402"/>
            <a:ext cx="8579923" cy="5343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Garamond" pitchFamily="18" charset="0"/>
              <a:buAutoNum type="arabicParenR"/>
            </a:pPr>
            <a:r>
              <a:rPr lang="ru-RU" sz="1400" b="1" dirty="0" smtClean="0"/>
              <a:t>Экспозиция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  В драме всё </a:t>
            </a:r>
            <a:r>
              <a:rPr lang="ru-RU" sz="1400" dirty="0" smtClean="0"/>
              <a:t>дается </a:t>
            </a:r>
            <a:r>
              <a:rPr lang="ru-RU" sz="1400" dirty="0" smtClean="0"/>
              <a:t>в </a:t>
            </a:r>
            <a:r>
              <a:rPr lang="ru-RU" sz="1400" dirty="0" smtClean="0"/>
              <a:t>форме разговоров. Отсюда необходимость </a:t>
            </a:r>
            <a:r>
              <a:rPr lang="ru-RU" sz="1400" dirty="0" smtClean="0"/>
              <a:t>вначале </a:t>
            </a:r>
            <a:r>
              <a:rPr lang="ru-RU" sz="1400" dirty="0" smtClean="0"/>
              <a:t>использовать положение, </a:t>
            </a:r>
            <a:r>
              <a:rPr lang="ru-RU" sz="1400" dirty="0" smtClean="0"/>
              <a:t>  оправдывающее </a:t>
            </a:r>
            <a:r>
              <a:rPr lang="ru-RU" sz="1400" dirty="0" smtClean="0"/>
              <a:t>возможность подробных рассказываний.</a:t>
            </a:r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2)</a:t>
            </a:r>
            <a:r>
              <a:rPr lang="ru-RU" sz="1400" b="1" dirty="0" smtClean="0"/>
              <a:t> Завязка </a:t>
            </a:r>
            <a:endParaRPr lang="ru-RU" sz="1400" dirty="0"/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    В</a:t>
            </a:r>
            <a:r>
              <a:rPr lang="ru-RU" sz="1400" dirty="0" smtClean="0"/>
              <a:t>ведение </a:t>
            </a:r>
            <a:r>
              <a:rPr lang="ru-RU" sz="1400" dirty="0" smtClean="0"/>
              <a:t>динамического мотива, определяющего фабульное развитие. </a:t>
            </a:r>
            <a:endParaRPr lang="ru-RU" sz="1400" dirty="0" smtClean="0"/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3</a:t>
            </a:r>
            <a:r>
              <a:rPr lang="ru-RU" sz="1400" dirty="0" smtClean="0"/>
              <a:t>) </a:t>
            </a:r>
            <a:r>
              <a:rPr lang="ru-RU" sz="1400" b="1" dirty="0" smtClean="0"/>
              <a:t>Развитие интриги</a:t>
            </a:r>
            <a:r>
              <a:rPr lang="ru-RU" sz="1400" dirty="0" smtClean="0"/>
              <a:t>. </a:t>
            </a:r>
            <a:endParaRPr lang="ru-RU" sz="1400" dirty="0" smtClean="0"/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    В драматической </a:t>
            </a:r>
            <a:r>
              <a:rPr lang="ru-RU" sz="1400" dirty="0"/>
              <a:t>л</a:t>
            </a:r>
            <a:r>
              <a:rPr lang="ru-RU" sz="1400" dirty="0" smtClean="0"/>
              <a:t>итературе мы видим изображение преодоления препятствий. </a:t>
            </a:r>
            <a:endParaRPr lang="ru-RU" sz="1400" dirty="0" smtClean="0"/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    Б</a:t>
            </a:r>
            <a:r>
              <a:rPr lang="ru-RU" sz="1400" dirty="0" smtClean="0"/>
              <a:t>ольшую роль играют  мотивы </a:t>
            </a:r>
            <a:r>
              <a:rPr lang="ru-RU" sz="1400" dirty="0" smtClean="0"/>
              <a:t>незнания, заменяющие собой сдвиг времени в эпическом сюжете.</a:t>
            </a:r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4</a:t>
            </a:r>
            <a:r>
              <a:rPr lang="ru-RU" sz="1400" dirty="0" smtClean="0"/>
              <a:t>) </a:t>
            </a:r>
            <a:r>
              <a:rPr lang="ru-RU" sz="1400" b="1" dirty="0" smtClean="0"/>
              <a:t>Система речей</a:t>
            </a:r>
            <a:r>
              <a:rPr lang="ru-RU" sz="1400" dirty="0" smtClean="0"/>
              <a:t>.</a:t>
            </a:r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 </a:t>
            </a:r>
            <a:r>
              <a:rPr lang="ru-RU" sz="1400" dirty="0"/>
              <a:t> </a:t>
            </a:r>
            <a:r>
              <a:rPr lang="ru-RU" sz="1400" dirty="0" smtClean="0"/>
              <a:t>  Д</a:t>
            </a:r>
            <a:r>
              <a:rPr lang="ru-RU" sz="1400" dirty="0" smtClean="0"/>
              <a:t>ля </a:t>
            </a:r>
            <a:r>
              <a:rPr lang="ru-RU" sz="1400" dirty="0" smtClean="0"/>
              <a:t>введения мотивов, касающихся происходящего за пределами сцены, вводились </a:t>
            </a:r>
            <a:r>
              <a:rPr lang="ru-RU" sz="1400" dirty="0" smtClean="0"/>
              <a:t>вестники  или гонцы. Монологи постоянно чередовались с беседами героев с их наперсниками ( </a:t>
            </a:r>
            <a:r>
              <a:rPr lang="ru-RU" sz="1400" dirty="0" smtClean="0"/>
              <a:t>персонажами, не имеющими своей роли в фабуле и введенными исключительно </a:t>
            </a:r>
            <a:r>
              <a:rPr lang="ru-RU" sz="1400" dirty="0" smtClean="0"/>
              <a:t>для оправдания </a:t>
            </a:r>
            <a:r>
              <a:rPr lang="ru-RU" sz="1400" dirty="0" smtClean="0"/>
              <a:t>длинных сообщений героев о своих </a:t>
            </a:r>
            <a:r>
              <a:rPr lang="ru-RU" sz="1400" dirty="0" smtClean="0"/>
              <a:t>намерениях)</a:t>
            </a:r>
            <a:endParaRPr lang="ru-RU" sz="1400" dirty="0" smtClean="0"/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5) </a:t>
            </a:r>
            <a:r>
              <a:rPr lang="ru-RU" sz="1400" b="1" dirty="0" smtClean="0"/>
              <a:t>Система выходов</a:t>
            </a:r>
            <a:r>
              <a:rPr lang="ru-RU" sz="1400" dirty="0" smtClean="0"/>
              <a:t>.</a:t>
            </a:r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    Важным </a:t>
            </a:r>
            <a:r>
              <a:rPr lang="ru-RU" sz="1400" dirty="0" smtClean="0"/>
              <a:t>моментом </a:t>
            </a:r>
            <a:r>
              <a:rPr lang="ru-RU" sz="1400" dirty="0" smtClean="0"/>
              <a:t>является </a:t>
            </a:r>
            <a:r>
              <a:rPr lang="ru-RU" sz="1400" dirty="0" smtClean="0"/>
              <a:t>монтировка выходов и уходов. В старой трагедии исповедовалось единство места, это сводилось к использованию отвелеченного места, </a:t>
            </a:r>
            <a:r>
              <a:rPr lang="ru-RU" sz="1400" dirty="0" smtClean="0"/>
              <a:t>куда</a:t>
            </a:r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6</a:t>
            </a:r>
            <a:r>
              <a:rPr lang="ru-RU" sz="1400" dirty="0" smtClean="0"/>
              <a:t>) </a:t>
            </a:r>
            <a:r>
              <a:rPr lang="ru-RU" sz="1400" b="1" dirty="0" smtClean="0"/>
              <a:t>Развязка.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>
              <a:buFont typeface="Garamond" pitchFamily="18" charset="0"/>
              <a:buNone/>
            </a:pPr>
            <a:r>
              <a:rPr lang="ru-RU" sz="1400" dirty="0" smtClean="0"/>
              <a:t>    И</a:t>
            </a:r>
            <a:r>
              <a:rPr lang="ru-RU" sz="1400" dirty="0" smtClean="0"/>
              <a:t>нтерес драмы сосредотачивается не на развязке, </a:t>
            </a:r>
            <a:r>
              <a:rPr lang="ru-RU" sz="1400" dirty="0" smtClean="0"/>
              <a:t>обычно предугадываемой, а на распутывании клубка препятствий.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16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3033</Words>
  <Application>Microsoft Office PowerPoint</Application>
  <PresentationFormat>Экран (4:3)</PresentationFormat>
  <Paragraphs>351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Savon</vt:lpstr>
      <vt:lpstr>Драматическое произведение  в школьном изучении.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Драматический текст- текст драматического произведения, отличающийся особым строением; его структурные элементы — список действующих лиц, имена действующих лиц, реплики, внешние и внутренние ремарки.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Внутренняя ремарка В драматическом произведении помещаемое внутри реплики действующего лица или после его имени перед репликой указание драматурга о том, как это лицо произносит свою реплику, к кому с нею обращается, какой жестикуляцией или мимикой сопровождает, какие действия при этом совершает.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Драматическое произведение в школьном изучении.</dc:title>
  <dc:creator>Sergey Sepp</dc:creator>
  <cp:lastModifiedBy>пользователь</cp:lastModifiedBy>
  <cp:revision>164</cp:revision>
  <dcterms:created xsi:type="dcterms:W3CDTF">2016-04-03T13:00:55Z</dcterms:created>
  <dcterms:modified xsi:type="dcterms:W3CDTF">2016-05-02T19:10:29Z</dcterms:modified>
</cp:coreProperties>
</file>