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79" r:id="rId6"/>
    <p:sldId id="274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67" r:id="rId17"/>
    <p:sldId id="268" r:id="rId18"/>
    <p:sldId id="271" r:id="rId19"/>
    <p:sldId id="272" r:id="rId20"/>
    <p:sldId id="273" r:id="rId21"/>
    <p:sldId id="276" r:id="rId22"/>
    <p:sldId id="277" r:id="rId23"/>
    <p:sldId id="27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3962951-EA69-4F8D-B744-FC350E536A6A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C46BC7D-C22A-49DF-85BF-07339A612F2F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60.wmf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wmf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7.bin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3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68.png"/><Relationship Id="rId7" Type="http://schemas.openxmlformats.org/officeDocument/2006/relationships/image" Target="../media/image66.wmf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3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95.wmf"/><Relationship Id="rId3" Type="http://schemas.openxmlformats.org/officeDocument/2006/relationships/image" Target="../media/image97.png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3.wmf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2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08250"/>
            <a:ext cx="5256584" cy="4536504"/>
          </a:xfrm>
        </p:spPr>
        <p:txBody>
          <a:bodyPr/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Дроби в гостях  у </a:t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>сказок  </a:t>
            </a:r>
            <a:br>
              <a:rPr lang="ru-RU" sz="7200" dirty="0" smtClean="0">
                <a:latin typeface="Monotype Corsiva" panose="03010101010201010101" pitchFamily="66" charset="0"/>
              </a:rPr>
            </a:br>
            <a:r>
              <a:rPr lang="ru-RU" sz="7200" dirty="0" smtClean="0">
                <a:latin typeface="Monotype Corsiva" panose="03010101010201010101" pitchFamily="66" charset="0"/>
              </a:rPr>
              <a:t>А.С. Пушкина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pic>
        <p:nvPicPr>
          <p:cNvPr id="22530" name="Picture 2" descr="C:\Users\User\Desktop\НПК\по сказкам Пушкина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0886"/>
            <a:ext cx="3491880" cy="47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0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22" y="4315484"/>
            <a:ext cx="7381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11869"/>
            <a:ext cx="7381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7544" y="2420888"/>
            <a:ext cx="720080" cy="81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45" y="116632"/>
            <a:ext cx="8372255" cy="2160240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Сколько раз Елисей обращался за помощью?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Ответить на этот вопрос вам поможет удивительный квадрат</a:t>
            </a:r>
            <a:r>
              <a:rPr lang="ru-RU" sz="3600" dirty="0" smtClean="0">
                <a:latin typeface="Monotype Corsiva" panose="03010101010201010101" pitchFamily="66" charset="0"/>
              </a:rPr>
              <a:t>: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46" y="116632"/>
            <a:ext cx="903965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ЗА НЕВЕСТОЮ СВОЕЙ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КОРОЛЕВИЧ ЕЛИСЕЙ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МЕЖДУ ТЕМ ПО СВЕТУ СКАЧЕТ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337713"/>
                  </p:ext>
                </p:extLst>
              </p:nvPr>
            </p:nvGraphicFramePr>
            <p:xfrm>
              <a:off x="370866" y="2383447"/>
              <a:ext cx="3216498" cy="2712119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1071820"/>
                    <a:gridCol w="1071820"/>
                    <a:gridCol w="1072858"/>
                  </a:tblGrid>
                  <a:tr h="85827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𝟏𝟕</m:t>
                                  </m:r>
                                </m:den>
                              </m:f>
                            </m:oMath>
                          </a14:m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b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𝟏𝟕</m:t>
                                  </m:r>
                                </m:den>
                              </m:f>
                            </m:oMath>
                          </a14:m>
                          <a:endParaRPr lang="ru-RU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b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5501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𝟏𝟔</m:t>
                                    </m:r>
                                  </m:num>
                                  <m:den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772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b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ru-RU" sz="28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337713"/>
                  </p:ext>
                </p:extLst>
              </p:nvPr>
            </p:nvGraphicFramePr>
            <p:xfrm>
              <a:off x="370866" y="2383447"/>
              <a:ext cx="3216498" cy="2712119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1071820"/>
                    <a:gridCol w="1071820"/>
                    <a:gridCol w="1072858"/>
                  </a:tblGrid>
                  <a:tr h="8582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568" t="-709" r="-200000" b="-2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01143" t="-709" r="-101143" b="-2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200000" t="-709" r="-568" b="-227660"/>
                          </a:stretch>
                        </a:blipFill>
                      </a:tcPr>
                    </a:tc>
                  </a:tr>
                  <a:tr h="105501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568" t="-82081" r="-200000" b="-85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01143" t="-82081" r="-101143" b="-85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200000" t="-82081" r="-568" b="-85549"/>
                          </a:stretch>
                        </a:blipFill>
                      </a:tcPr>
                    </a:tc>
                  </a:tr>
                  <a:tr h="7988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568" t="-240458" r="-200000" b="-12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200000" t="-240458" r="-568" b="-1297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79912" y="2348880"/>
            <a:ext cx="410445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Выполните действия: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800" dirty="0" smtClean="0"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Из  первой строки выбрать наименьшее число;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2) Из второй – наибольшее;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3) Из третьей – не наибольшее и не наименьшее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52759" y="5120352"/>
            <a:ext cx="63001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Найдите сумму выбранных чисел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656" y="5705127"/>
            <a:ext cx="719651" cy="103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705127"/>
            <a:ext cx="792088" cy="103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5705127"/>
            <a:ext cx="738082" cy="1036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03132"/>
              </p:ext>
            </p:extLst>
          </p:nvPr>
        </p:nvGraphicFramePr>
        <p:xfrm>
          <a:off x="3061990" y="5900290"/>
          <a:ext cx="717922" cy="64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4" name="Формула" r:id="rId5" imgW="139680" imgH="139680" progId="Equation.3">
                  <p:embed/>
                </p:oleObj>
              </mc:Choice>
              <mc:Fallback>
                <p:oleObj name="Формула" r:id="rId5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1990" y="5900290"/>
                        <a:ext cx="717922" cy="64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99397"/>
            <a:ext cx="714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51919"/>
              </p:ext>
            </p:extLst>
          </p:nvPr>
        </p:nvGraphicFramePr>
        <p:xfrm>
          <a:off x="6228184" y="5935955"/>
          <a:ext cx="720080" cy="61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" name="Формула" r:id="rId8" imgW="126720" imgH="101520" progId="Equation.3">
                  <p:embed/>
                </p:oleObj>
              </mc:Choice>
              <mc:Fallback>
                <p:oleObj name="Формула" r:id="rId8" imgW="126720" imgH="101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28184" y="5935955"/>
                        <a:ext cx="720080" cy="61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992401"/>
              </p:ext>
            </p:extLst>
          </p:nvPr>
        </p:nvGraphicFramePr>
        <p:xfrm>
          <a:off x="2123433" y="5614452"/>
          <a:ext cx="864096" cy="121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" name="Формула" r:id="rId10" imgW="279360" imgH="393480" progId="Equation.3">
                  <p:embed/>
                </p:oleObj>
              </mc:Choice>
              <mc:Fallback>
                <p:oleObj name="Формула" r:id="rId10" imgW="279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3433" y="5614452"/>
                        <a:ext cx="864096" cy="121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015559"/>
              </p:ext>
            </p:extLst>
          </p:nvPr>
        </p:nvGraphicFramePr>
        <p:xfrm>
          <a:off x="3869953" y="5705127"/>
          <a:ext cx="612006" cy="1116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" name="Формула" r:id="rId12" imgW="215640" imgH="393480" progId="Equation.3">
                  <p:embed/>
                </p:oleObj>
              </mc:Choice>
              <mc:Fallback>
                <p:oleObj name="Формула" r:id="rId12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69953" y="5705127"/>
                        <a:ext cx="612006" cy="1116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32216"/>
              </p:ext>
            </p:extLst>
          </p:nvPr>
        </p:nvGraphicFramePr>
        <p:xfrm>
          <a:off x="5424175" y="5690930"/>
          <a:ext cx="815930" cy="106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" name="Формула" r:id="rId14" imgW="88560" imgH="164880" progId="Equation.3">
                  <p:embed/>
                </p:oleObj>
              </mc:Choice>
              <mc:Fallback>
                <p:oleObj name="Формула" r:id="rId1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24175" y="5690930"/>
                        <a:ext cx="815930" cy="1064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5-конечная звезда 18"/>
          <p:cNvSpPr/>
          <p:nvPr/>
        </p:nvSpPr>
        <p:spPr>
          <a:xfrm>
            <a:off x="6732240" y="5144159"/>
            <a:ext cx="1872208" cy="1737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3</a:t>
            </a:r>
            <a:endParaRPr lang="ru-RU" sz="7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43608" y="3411869"/>
            <a:ext cx="1304601" cy="281137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25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/>
      <p:bldP spid="9" grpId="0"/>
      <p:bldP spid="11" grpId="0" animBg="1"/>
      <p:bldP spid="12" grpId="0" animBg="1"/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59102" cy="1596753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/>
                <a:cs typeface="Times New Roman"/>
              </a:rPr>
              <a:t>Выполните действия, результаты найдите в таблице и отгадайте зашифрованные </a:t>
            </a:r>
            <a:r>
              <a:rPr lang="ru-RU" dirty="0" smtClean="0">
                <a:latin typeface="Monotype Corsiva" panose="03010101010201010101" pitchFamily="66" charset="0"/>
                <a:ea typeface="Calibri"/>
                <a:cs typeface="Times New Roman"/>
              </a:rPr>
              <a:t>слова и ответьте на вопрос : «Из какой сказки А.С. Пушкина эти слова?»</a:t>
            </a:r>
            <a:endParaRPr lang="ru-RU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181405"/>
                  </p:ext>
                </p:extLst>
              </p:nvPr>
            </p:nvGraphicFramePr>
            <p:xfrm>
              <a:off x="2123728" y="2492896"/>
              <a:ext cx="4668521" cy="3138204"/>
            </p:xfrm>
            <a:graphic>
              <a:graphicData uri="http://schemas.openxmlformats.org/drawingml/2006/table">
                <a:tbl>
                  <a:tblPr firstRow="1" firstCol="1" bandRow="1">
                    <a:tableStyleId>{8799B23B-EC83-4686-B30A-512413B5E67A}</a:tableStyleId>
                  </a:tblPr>
                  <a:tblGrid>
                    <a:gridCol w="933313"/>
                    <a:gridCol w="933313"/>
                    <a:gridCol w="933313"/>
                    <a:gridCol w="934291"/>
                    <a:gridCol w="934291"/>
                  </a:tblGrid>
                  <a:tr h="4957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 smtClean="0">
                              <a:effectLst/>
                              <a:latin typeface="Monotype Corsiva" panose="03010101010201010101" pitchFamily="66" charset="0"/>
                              <a:ea typeface="+mn-ea"/>
                              <a:cs typeface="+mn-cs"/>
                            </a:rPr>
                            <a:t>р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  <a:latin typeface="Monotype Corsiva" panose="03010101010201010101" pitchFamily="66" charset="0"/>
                            </a:rPr>
                            <a:t>о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  <a:latin typeface="Monotype Corsiva" panose="03010101010201010101" pitchFamily="66" charset="0"/>
                            </a:rPr>
                            <a:t>е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  <a:latin typeface="Monotype Corsiva" panose="03010101010201010101" pitchFamily="66" charset="0"/>
                            </a:rPr>
                            <a:t>м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71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13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97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5909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926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181405"/>
                  </p:ext>
                </p:extLst>
              </p:nvPr>
            </p:nvGraphicFramePr>
            <p:xfrm>
              <a:off x="2123728" y="2492896"/>
              <a:ext cx="4668521" cy="3138204"/>
            </p:xfrm>
            <a:graphic>
              <a:graphicData uri="http://schemas.openxmlformats.org/drawingml/2006/table">
                <a:tbl>
                  <a:tblPr firstRow="1" firstCol="1" bandRow="1">
                    <a:tableStyleId>{8799B23B-EC83-4686-B30A-512413B5E67A}</a:tableStyleId>
                  </a:tblPr>
                  <a:tblGrid>
                    <a:gridCol w="933313"/>
                    <a:gridCol w="933313"/>
                    <a:gridCol w="933313"/>
                    <a:gridCol w="934291"/>
                    <a:gridCol w="934291"/>
                  </a:tblGrid>
                  <a:tr h="6096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 smtClean="0">
                              <a:effectLst/>
                              <a:latin typeface="Monotype Corsiva" panose="03010101010201010101" pitchFamily="66" charset="0"/>
                              <a:ea typeface="+mn-ea"/>
                              <a:cs typeface="+mn-cs"/>
                            </a:rPr>
                            <a:t>р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  <a:latin typeface="Monotype Corsiva" panose="03010101010201010101" pitchFamily="66" charset="0"/>
                            </a:rPr>
                            <a:t>о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  <a:latin typeface="Monotype Corsiva" panose="03010101010201010101" pitchFamily="66" charset="0"/>
                            </a:rPr>
                            <a:t>е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  <a:latin typeface="Monotype Corsiva" panose="03010101010201010101" pitchFamily="66" charset="0"/>
                            </a:rPr>
                            <a:t>м</a:t>
                          </a:r>
                          <a:endParaRPr lang="ru-RU" sz="32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71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t="-109709" r="-301307" b="-308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t="-109709" r="-201307" b="-308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8052" t="-109709" r="-100000" b="-308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0654" t="-109709" r="-654" b="-308738"/>
                          </a:stretch>
                        </a:blipFill>
                      </a:tcPr>
                    </a:tc>
                  </a:tr>
                  <a:tr h="64970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t="-201869" r="-301307" b="-1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t="-201869" r="-201307" b="-1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8052" t="-201869" r="-100000" b="-1971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0654" t="-201869" r="-654" b="-197196"/>
                          </a:stretch>
                        </a:blipFill>
                      </a:tcPr>
                    </a:tc>
                  </a:tr>
                  <a:tr h="65909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t="-299074" r="-301307" b="-95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t="-299074" r="-201307" b="-95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8052" t="-299074" r="-100000" b="-95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0654" t="-299074" r="-654" b="-95370"/>
                          </a:stretch>
                        </a:blipFill>
                      </a:tcPr>
                    </a:tc>
                  </a:tr>
                  <a:tr h="5926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t="-444330" r="-301307" b="-6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t="-444330" r="-201307" b="-6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98052" t="-444330" r="-100000" b="-6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0654" t="-444330" r="-654" b="-61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5950" y="1251720"/>
            <a:ext cx="22998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Задание 1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973111"/>
              </p:ext>
            </p:extLst>
          </p:nvPr>
        </p:nvGraphicFramePr>
        <p:xfrm>
          <a:off x="1403648" y="1927181"/>
          <a:ext cx="6552728" cy="495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495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32122"/>
              </p:ext>
            </p:extLst>
          </p:nvPr>
        </p:nvGraphicFramePr>
        <p:xfrm>
          <a:off x="1403648" y="1860601"/>
          <a:ext cx="1512168" cy="62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Формула" r:id="rId4" imgW="749160" imgH="393480" progId="Equation.3">
                  <p:embed/>
                </p:oleObj>
              </mc:Choice>
              <mc:Fallback>
                <p:oleObj name="Формула" r:id="rId4" imgW="749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1860601"/>
                        <a:ext cx="1512168" cy="628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58626"/>
              </p:ext>
            </p:extLst>
          </p:nvPr>
        </p:nvGraphicFramePr>
        <p:xfrm>
          <a:off x="3059832" y="1851014"/>
          <a:ext cx="151216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Формула" r:id="rId6" imgW="787320" imgH="393480" progId="Equation.3">
                  <p:embed/>
                </p:oleObj>
              </mc:Choice>
              <mc:Fallback>
                <p:oleObj name="Формула" r:id="rId6" imgW="7873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9832" y="1851014"/>
                        <a:ext cx="1512168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99893"/>
              </p:ext>
            </p:extLst>
          </p:nvPr>
        </p:nvGraphicFramePr>
        <p:xfrm>
          <a:off x="4788024" y="1864959"/>
          <a:ext cx="1368152" cy="65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Формула" r:id="rId8" imgW="685800" imgH="393480" progId="Equation.3">
                  <p:embed/>
                </p:oleObj>
              </mc:Choice>
              <mc:Fallback>
                <p:oleObj name="Формула" r:id="rId8" imgW="685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8024" y="1864959"/>
                        <a:ext cx="1368152" cy="65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72378"/>
              </p:ext>
            </p:extLst>
          </p:nvPr>
        </p:nvGraphicFramePr>
        <p:xfrm>
          <a:off x="6300192" y="1860601"/>
          <a:ext cx="1582983" cy="62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Формула" r:id="rId10" imgW="685800" imgH="393480" progId="Equation.3">
                  <p:embed/>
                </p:oleObj>
              </mc:Choice>
              <mc:Fallback>
                <p:oleObj name="Формула" r:id="rId10" imgW="685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0192" y="1860601"/>
                        <a:ext cx="1582983" cy="628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Кольцо 17"/>
          <p:cNvSpPr/>
          <p:nvPr/>
        </p:nvSpPr>
        <p:spPr>
          <a:xfrm>
            <a:off x="5868144" y="2996952"/>
            <a:ext cx="859705" cy="864096"/>
          </a:xfrm>
          <a:prstGeom prst="donut">
            <a:avLst>
              <a:gd name="adj" fmla="val 81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70" y="3645024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7" y="4941168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10866" y="5657671"/>
            <a:ext cx="18774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море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0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25113" cy="924475"/>
          </a:xfrm>
        </p:spPr>
        <p:txBody>
          <a:bodyPr/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Задание 2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31640" y="880397"/>
                <a:ext cx="6966520" cy="1811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𝟖</m:t>
                        </m:r>
                      </m:den>
                    </m:f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2)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𝟏𝟑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𝟏𝟓</m:t>
                        </m:r>
                      </m:den>
                    </m:f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3) </a:t>
                </a:r>
                <a:r>
                  <a:rPr lang="ru-RU" sz="2400" b="1" i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𝟏𝟏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400" b="1" i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- 5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𝟗</m:t>
                        </m:r>
                      </m:den>
                    </m:f>
                  </m:oMath>
                </a14:m>
                <a:endParaRPr lang="ru-RU" sz="2400" i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i="1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 </a:t>
                </a:r>
                <a:endParaRPr lang="ru-RU" sz="2400" i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i="1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4) </a:t>
                </a:r>
                <a:r>
                  <a:rPr lang="ru-RU" sz="2400" b="1" i="1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𝟐𝟎</m:t>
                        </m:r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den>
                    </m:f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𝟏𝟕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 5) </a:t>
                </a:r>
                <a:r>
                  <a:rPr lang="ru-RU" sz="2400" b="1" i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𝟖</m:t>
                        </m:r>
                      </m:den>
                    </m:f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den>
                    </m:f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𝟓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𝟏𝟔</m:t>
                        </m:r>
                      </m:den>
                    </m:f>
                  </m:oMath>
                </a14:m>
                <a:endParaRPr lang="ru-RU" sz="2400" i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b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880397"/>
                <a:ext cx="6966520" cy="1811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8225"/>
                  </p:ext>
                </p:extLst>
              </p:nvPr>
            </p:nvGraphicFramePr>
            <p:xfrm>
              <a:off x="1320877" y="2564904"/>
              <a:ext cx="5688632" cy="3894126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624083"/>
                    <a:gridCol w="812763"/>
                    <a:gridCol w="812763"/>
                    <a:gridCol w="812763"/>
                    <a:gridCol w="812763"/>
                    <a:gridCol w="813497"/>
                  </a:tblGrid>
                  <a:tr h="8015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ы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>
                              <a:effectLst/>
                              <a:latin typeface="Monotype Corsiva" panose="03010101010201010101" pitchFamily="66" charset="0"/>
                            </a:rPr>
                            <a:t>б</a:t>
                          </a:r>
                          <a:endParaRPr lang="ru-RU" sz="36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а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294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21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22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789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31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9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48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610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57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60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59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48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34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41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43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8225"/>
                  </p:ext>
                </p:extLst>
              </p:nvPr>
            </p:nvGraphicFramePr>
            <p:xfrm>
              <a:off x="1320877" y="2564904"/>
              <a:ext cx="5688632" cy="3894126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624083"/>
                    <a:gridCol w="812763"/>
                    <a:gridCol w="812763"/>
                    <a:gridCol w="812763"/>
                    <a:gridCol w="812763"/>
                    <a:gridCol w="813497"/>
                  </a:tblGrid>
                  <a:tr h="8015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ы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>
                              <a:effectLst/>
                              <a:latin typeface="Monotype Corsiva" panose="03010101010201010101" pitchFamily="66" charset="0"/>
                            </a:rPr>
                            <a:t>б</a:t>
                          </a:r>
                          <a:endParaRPr lang="ru-RU" sz="36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а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600" dirty="0">
                              <a:effectLst/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36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8294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99254" t="-150526" r="-397761" b="-4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01504" t="-150526" r="-300752" b="-4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1504" t="-150526" r="-200752" b="-4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97761" t="-150526" r="-99254" b="-4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02256" t="-150526" b="-450526"/>
                          </a:stretch>
                        </a:blipFill>
                      </a:tcPr>
                    </a:tc>
                  </a:tr>
                  <a:tr h="5789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99254" t="-250526" r="-397761" b="-3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01504" t="-250526" r="-300752" b="-3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1504" t="-250526" r="-200752" b="-3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97761" t="-250526" r="-99254" b="-35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02256" t="-250526" b="-350526"/>
                          </a:stretch>
                        </a:blipFill>
                      </a:tcPr>
                    </a:tc>
                  </a:tr>
                  <a:tr h="5848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99254" t="-346875" r="-397761" b="-2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01504" t="-346875" r="-300752" b="-2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1504" t="-346875" r="-200752" b="-2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97761" t="-346875" r="-99254" b="-2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02256" t="-346875" b="-246875"/>
                          </a:stretch>
                        </a:blipFill>
                      </a:tcPr>
                    </a:tc>
                  </a:tr>
                  <a:tr h="7610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99254" t="-343200" r="-397761" b="-8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01504" t="-343200" r="-300752" b="-8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1504" t="-343200" r="-200752" b="-8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97761" t="-343200" r="-99254" b="-8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02256" t="-343200" b="-89600"/>
                          </a:stretch>
                        </a:blipFill>
                      </a:tcPr>
                    </a:tc>
                  </a:tr>
                  <a:tr h="58482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99254" t="-577083" r="-39776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01504" t="-577083" r="-300752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01504" t="-577083" r="-200752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97761" t="-577083" r="-9925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02256" t="-577083" b="-1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7236296" y="2276872"/>
            <a:ext cx="82266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Ы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7150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9" y="4422558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085184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77" y="573325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7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25113" cy="924475"/>
          </a:xfrm>
        </p:spPr>
        <p:txBody>
          <a:bodyPr/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Задание 3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755121"/>
                <a:ext cx="8568952" cy="135556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342900" indent="-342900" algn="ctr">
                  <a:spcAft>
                    <a:spcPts val="0"/>
                  </a:spcAft>
                  <a:buAutoNum type="arabicParenR"/>
                </a:pPr>
                <a:r>
                  <a:rPr lang="ru-RU" sz="2800" dirty="0" smtClean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Calibri"/>
                    <a:cs typeface="Times New Roman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21</m:t>
                        </m:r>
                      </m:den>
                    </m:f>
                    <m:r>
                      <a:rPr lang="ru-RU" sz="2800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+4 </m:t>
                    </m:r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    2)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ru-RU" sz="28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+1</m:t>
                    </m:r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     3)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ru-RU" sz="28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ru-RU" sz="2800" b="0" i="0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4</a:t>
                </a:r>
                <a:r>
                  <a:rPr lang="ru-RU" sz="2800" dirty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) 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17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24</m:t>
                        </m:r>
                      </m:den>
                    </m:f>
                    <m:r>
                      <a:rPr lang="ru-RU" sz="28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−8</m:t>
                    </m:r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11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    </a:t>
                </a:r>
                <a:endParaRPr lang="ru-RU" sz="2800" dirty="0">
                  <a:solidFill>
                    <a:schemeClr val="bg1"/>
                  </a:solidFill>
                  <a:latin typeface="Monotype Corsiva" panose="03010101010201010101" pitchFamily="66" charset="0"/>
                  <a:ea typeface="Times New Roman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5)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a:rPr lang="ru-RU" sz="28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40</m:t>
                            </m:r>
                          </m:den>
                        </m:f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−4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8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15</m:t>
                            </m:r>
                          </m:den>
                        </m:f>
                      </m:e>
                    </m:d>
                    <m:r>
                      <a:rPr lang="ru-RU" sz="2800" b="0" i="1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6</a:t>
                </a:r>
                <a:r>
                  <a:rPr lang="ru-RU" sz="2800" dirty="0">
                    <a:solidFill>
                      <a:schemeClr val="bg1"/>
                    </a:solidFill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)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14</m:t>
                        </m:r>
                      </m:den>
                    </m:f>
                    <m:r>
                      <a:rPr lang="ru-RU" sz="28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f>
                      <m:fPr>
                        <m:ctrlP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ru-RU" sz="28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+6,7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effectLst/>
                  <a:latin typeface="Monotype Corsiva" panose="03010101010201010101" pitchFamily="66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55121"/>
                <a:ext cx="8568952" cy="1355564"/>
              </a:xfrm>
              <a:prstGeom prst="rect">
                <a:avLst/>
              </a:prstGeom>
              <a:blipFill rotWithShape="1">
                <a:blip r:embed="rId2"/>
                <a:stretch>
                  <a:fillRect b="-7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528748"/>
                  </p:ext>
                </p:extLst>
              </p:nvPr>
            </p:nvGraphicFramePr>
            <p:xfrm>
              <a:off x="2051720" y="2314627"/>
              <a:ext cx="5400602" cy="4392486"/>
            </p:xfrm>
            <a:graphic>
              <a:graphicData uri="http://schemas.openxmlformats.org/drawingml/2006/table">
                <a:tbl>
                  <a:tblPr firstRow="1" firstCol="1" bandRow="1">
                    <a:tableStyleId>{8799B23B-EC83-4686-B30A-512413B5E67A}</a:tableStyleId>
                  </a:tblPr>
                  <a:tblGrid>
                    <a:gridCol w="1418822"/>
                    <a:gridCol w="663630"/>
                    <a:gridCol w="663630"/>
                    <a:gridCol w="663630"/>
                    <a:gridCol w="663630"/>
                    <a:gridCol w="663630"/>
                    <a:gridCol w="663630"/>
                  </a:tblGrid>
                  <a:tr h="65702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  <a:latin typeface="Monotype Corsiva" panose="03010101010201010101" pitchFamily="66" charset="0"/>
                            </a:rPr>
                            <a:t>а</a:t>
                          </a:r>
                          <a:endParaRPr lang="ru-RU" sz="28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  <a:latin typeface="Monotype Corsiva" panose="03010101010201010101" pitchFamily="66" charset="0"/>
                            </a:rPr>
                            <a:t>т</a:t>
                          </a:r>
                          <a:endParaRPr lang="ru-RU" sz="28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  <a:latin typeface="Monotype Corsiva" panose="03010101010201010101" pitchFamily="66" charset="0"/>
                            </a:rPr>
                            <a:t>и</a:t>
                          </a:r>
                          <a:endParaRPr lang="ru-RU" sz="28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с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14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26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29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72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171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6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9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10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9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528748"/>
                  </p:ext>
                </p:extLst>
              </p:nvPr>
            </p:nvGraphicFramePr>
            <p:xfrm>
              <a:off x="2051720" y="2314627"/>
              <a:ext cx="5400602" cy="4392486"/>
            </p:xfrm>
            <a:graphic>
              <a:graphicData uri="http://schemas.openxmlformats.org/drawingml/2006/table">
                <a:tbl>
                  <a:tblPr firstRow="1" firstCol="1" bandRow="1">
                    <a:tableStyleId>{8799B23B-EC83-4686-B30A-512413B5E67A}</a:tableStyleId>
                  </a:tblPr>
                  <a:tblGrid>
                    <a:gridCol w="1418822"/>
                    <a:gridCol w="663630"/>
                    <a:gridCol w="663630"/>
                    <a:gridCol w="663630"/>
                    <a:gridCol w="663630"/>
                    <a:gridCol w="663630"/>
                    <a:gridCol w="663630"/>
                  </a:tblGrid>
                  <a:tr h="65702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  <a:latin typeface="Monotype Corsiva" panose="03010101010201010101" pitchFamily="66" charset="0"/>
                            </a:rPr>
                            <a:t>а</a:t>
                          </a:r>
                          <a:endParaRPr lang="ru-RU" sz="28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  <a:latin typeface="Monotype Corsiva" panose="03010101010201010101" pitchFamily="66" charset="0"/>
                            </a:rPr>
                            <a:t>т</a:t>
                          </a:r>
                          <a:endParaRPr lang="ru-RU" sz="28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28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  <a:latin typeface="Monotype Corsiva" panose="03010101010201010101" pitchFamily="66" charset="0"/>
                            </a:rPr>
                            <a:t>и</a:t>
                          </a:r>
                          <a:endParaRPr lang="ru-RU" sz="28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с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16667" t="-114706" r="-504630" b="-5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3761" t="-114706" r="-400000" b="-5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3761" t="-114706" r="-300000" b="-5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13761" t="-114706" r="-200000" b="-5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19444" t="-114706" r="-101852" b="-5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12844" t="-114706" r="-917" b="-503922"/>
                          </a:stretch>
                        </a:blipFill>
                      </a:tcPr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16667" t="-214706" r="-504630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3761" t="-214706" r="-400000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3761" t="-214706" r="-300000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13761" t="-214706" r="-200000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19444" t="-214706" r="-101852" b="-4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12844" t="-214706" r="-917" b="-403922"/>
                          </a:stretch>
                        </a:blipFill>
                      </a:tcPr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16667" t="-314706" r="-504630" b="-3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3761" t="-314706" r="-400000" b="-3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3761" t="-314706" r="-300000" b="-3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13761" t="-314706" r="-200000" b="-3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19444" t="-314706" r="-101852" b="-3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12844" t="-314706" r="-917" b="-303922"/>
                          </a:stretch>
                        </a:blipFill>
                      </a:tcPr>
                    </a:tc>
                  </a:tr>
                  <a:tr h="6226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16667" t="-410680" r="-504630" b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3761" t="-410680" r="-400000" b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3761" t="-410680" r="-300000" b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13761" t="-410680" r="-200000" b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19444" t="-410680" r="-101852" b="-2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12844" t="-410680" r="-917" b="-200971"/>
                          </a:stretch>
                        </a:blipFill>
                      </a:tcPr>
                    </a:tc>
                  </a:tr>
                  <a:tr h="6239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16667" t="-515686" r="-50463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3761" t="-515686" r="-4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3761" t="-515686" r="-3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13761" t="-515686" r="-2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19444" t="-515686" r="-101852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12844" t="-515686" r="-917" b="-102941"/>
                          </a:stretch>
                        </a:blipFill>
                      </a:tcPr>
                    </a:tc>
                  </a:tr>
                  <a:tr h="6171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6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16667" t="-621782" r="-504630" b="-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3761" t="-621782" r="-400000" b="-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13761" t="-621782" r="-300000" b="-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13761" t="-621782" r="-200000" b="-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19444" t="-621782" r="-101852" b="-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712844" t="-621782" r="-917" b="-39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7562917" y="1628800"/>
            <a:ext cx="83067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Т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30" y="2780928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74" y="3443161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80113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02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125113" cy="924475"/>
          </a:xfrm>
        </p:spPr>
        <p:txBody>
          <a:bodyPr/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Задание 4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71189" y="2135559"/>
            <a:ext cx="224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33651"/>
              </p:ext>
            </p:extLst>
          </p:nvPr>
        </p:nvGraphicFramePr>
        <p:xfrm>
          <a:off x="2485850" y="116632"/>
          <a:ext cx="6190606" cy="173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Формула" r:id="rId3" imgW="2908080" imgH="812520" progId="Equation.3">
                  <p:embed/>
                </p:oleObj>
              </mc:Choice>
              <mc:Fallback>
                <p:oleObj name="Формула" r:id="rId3" imgW="290808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5850" y="116632"/>
                        <a:ext cx="6190606" cy="173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512177"/>
                  </p:ext>
                </p:extLst>
              </p:nvPr>
            </p:nvGraphicFramePr>
            <p:xfrm>
              <a:off x="827584" y="1933260"/>
              <a:ext cx="5976663" cy="4592084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874058"/>
                    <a:gridCol w="820377"/>
                    <a:gridCol w="820377"/>
                    <a:gridCol w="820377"/>
                    <a:gridCol w="820377"/>
                    <a:gridCol w="821097"/>
                  </a:tblGrid>
                  <a:tr h="6888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т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ы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0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5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5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5</m:t>
                              </m:r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16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16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15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16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0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0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34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5400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43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54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70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6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80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9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49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512177"/>
                  </p:ext>
                </p:extLst>
              </p:nvPr>
            </p:nvGraphicFramePr>
            <p:xfrm>
              <a:off x="827584" y="1933260"/>
              <a:ext cx="5976663" cy="4592084"/>
            </p:xfrm>
            <a:graphic>
              <a:graphicData uri="http://schemas.openxmlformats.org/drawingml/2006/table">
                <a:tbl>
                  <a:tblPr firstRow="1" firstCol="1" bandRow="1">
                    <a:tableStyleId>{ED083AE6-46FA-4A59-8FB0-9F97EB10719F}</a:tableStyleId>
                  </a:tblPr>
                  <a:tblGrid>
                    <a:gridCol w="1874058"/>
                    <a:gridCol w="820377"/>
                    <a:gridCol w="820377"/>
                    <a:gridCol w="820377"/>
                    <a:gridCol w="820377"/>
                    <a:gridCol w="821097"/>
                  </a:tblGrid>
                  <a:tr h="6888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Номер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задания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т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ы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0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28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5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28148" t="-111215" r="-399259" b="-4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330597" t="-111215" r="-302239" b="-4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427407" t="-111215" r="-200000" b="-4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531343" t="-111215" r="-101493" b="-4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626667" t="-111215" r="-741" b="-499065"/>
                          </a:stretch>
                        </a:blipFill>
                      </a:tcPr>
                    </a:tc>
                  </a:tr>
                  <a:tr h="65407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28148" t="-211215" r="-399259" b="-3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330597" t="-211215" r="-302239" b="-3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427407" t="-211215" r="-200000" b="-3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531343" t="-211215" r="-101493" b="-3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626667" t="-211215" r="-741" b="-399065"/>
                          </a:stretch>
                        </a:blipFill>
                      </a:tcPr>
                    </a:tc>
                  </a:tr>
                  <a:tr h="6470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3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28148" t="-311215" r="-399259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330597" t="-311215" r="-302239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427407" t="-311215" r="-200000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531343" t="-311215" r="-101493" b="-2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626667" t="-311215" r="-741" b="-299065"/>
                          </a:stretch>
                        </a:blipFill>
                      </a:tcPr>
                    </a:tc>
                  </a:tr>
                  <a:tr h="6470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28148" t="-415094" r="-399259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330597" t="-415094" r="-302239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427407" t="-415094" r="-200000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531343" t="-415094" r="-101493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626667" t="-415094" r="-741" b="-201887"/>
                          </a:stretch>
                        </a:blipFill>
                      </a:tcPr>
                    </a:tc>
                  </a:tr>
                  <a:tr h="65400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28148" t="-510280" r="-39925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330597" t="-510280" r="-3022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427407" t="-51028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531343" t="-510280" r="-1014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626667" t="-510280" r="-741" b="-100000"/>
                          </a:stretch>
                        </a:blipFill>
                      </a:tcPr>
                    </a:tc>
                  </a:tr>
                  <a:tr h="6470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  <a:latin typeface="Monotype Corsiva" panose="03010101010201010101" pitchFamily="66" charset="0"/>
                            </a:rPr>
                            <a:t>6</a:t>
                          </a:r>
                          <a:endParaRPr lang="ru-RU" sz="2000">
                            <a:effectLst/>
                            <a:latin typeface="Monotype Corsiva" panose="03010101010201010101" pitchFamily="66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228148" t="-616038" r="-399259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330597" t="-616038" r="-302239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427407" t="-616038" r="-200000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531343" t="-616038" r="-101493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626667" t="-616038" r="-741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40140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89" y="3206080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09" y="3837174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96" y="4502224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89" y="5078288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17" y="573325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64288" y="1821809"/>
            <a:ext cx="76014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Р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Ы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Т</a:t>
            </a:r>
          </a:p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68550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НПК\по сказкам Пушкина\Рисунок (1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6"/>
            <a:ext cx="9144000" cy="68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733256"/>
            <a:ext cx="5400599" cy="924475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Сказка о рыбаке и рыбке</a:t>
            </a: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797152"/>
            <a:ext cx="610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«Из какой сказки А.С. Пушкина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полученные 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слова?»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8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ПК\по сказкам Пушкина\Рисунок (1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931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5613" y="2942268"/>
            <a:ext cx="5184575" cy="38749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>Жил старик со своею старухой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>У самого синего моря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>Они жили в ветхой землянке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>Ровно тридцать лет и три года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>Старик ловил неводом рыбу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>Старуха пряла свою пряжу</a:t>
            </a:r>
            <a:endParaRPr lang="ru-RU" sz="3200" b="1" dirty="0">
              <a:solidFill>
                <a:schemeClr val="bg1"/>
              </a:solidFill>
              <a:effectLst/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61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0"/>
                <a:ext cx="8208912" cy="3096344"/>
              </a:xfrm>
            </p:spPr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>Задача </a:t>
                </a:r>
                <a:r>
                  <a:rPr lang="ru-RU" sz="2800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/>
                </a:r>
                <a:br>
                  <a:rPr lang="ru-RU" sz="2800" dirty="0">
                    <a:latin typeface="Monotype Corsiva" panose="03010101010201010101" pitchFamily="66" charset="0"/>
                    <a:ea typeface="Calibri"/>
                    <a:cs typeface="Times New Roman"/>
                  </a:rPr>
                </a:br>
                <a:r>
                  <a:rPr lang="ru-RU" sz="2800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>В </a:t>
                </a:r>
                <a:r>
                  <a:rPr lang="ru-RU" sz="2800" dirty="0">
                    <a:effectLst/>
                    <a:latin typeface="Monotype Corsiva" panose="03010101010201010101" pitchFamily="66" charset="0"/>
                    <a:ea typeface="Calibri"/>
                    <a:cs typeface="Times New Roman"/>
                  </a:rPr>
                  <a:t>первый день старик поймал 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800" dirty="0"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кг рыбы, что меньше массы рыбы, пойманной во второй день на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кг. </m:t>
                    </m:r>
                  </m:oMath>
                </a14:m>
                <a:r>
                  <a:rPr lang="ru-RU" sz="2800" dirty="0"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Сколько рыбы поймал рыбак</a:t>
                </a:r>
                <a:r>
                  <a:rPr lang="ru-RU" sz="2800" dirty="0"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? </a:t>
                </a:r>
                <a:r>
                  <a:rPr lang="ru-RU" sz="2800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/>
                </a:r>
                <a:br>
                  <a:rPr lang="ru-RU" sz="2800" dirty="0">
                    <a:latin typeface="Monotype Corsiva" panose="03010101010201010101" pitchFamily="66" charset="0"/>
                    <a:ea typeface="Calibri"/>
                    <a:cs typeface="Times New Roman"/>
                  </a:rPr>
                </a:b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0"/>
                <a:ext cx="8208912" cy="3096344"/>
              </a:xfrm>
              <a:blipFill rotWithShape="1">
                <a:blip r:embed="rId3"/>
                <a:stretch>
                  <a:fillRect l="-2675" t="-3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Выгнутая вправо стрелка 2"/>
          <p:cNvSpPr/>
          <p:nvPr/>
        </p:nvSpPr>
        <p:spPr>
          <a:xfrm>
            <a:off x="5919936" y="3740193"/>
            <a:ext cx="432048" cy="792088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224380" y="3380153"/>
            <a:ext cx="648072" cy="1512168"/>
          </a:xfrm>
          <a:prstGeom prst="rightBrac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2455"/>
              </p:ext>
            </p:extLst>
          </p:nvPr>
        </p:nvGraphicFramePr>
        <p:xfrm>
          <a:off x="585903" y="5013176"/>
          <a:ext cx="5334033" cy="91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Формула" r:id="rId4" imgW="2438280" imgH="419040" progId="Equation.3">
                  <p:embed/>
                </p:oleObj>
              </mc:Choice>
              <mc:Fallback>
                <p:oleObj name="Формула" r:id="rId4" imgW="24382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903" y="5013176"/>
                        <a:ext cx="5334033" cy="91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30231"/>
              </p:ext>
            </p:extLst>
          </p:nvPr>
        </p:nvGraphicFramePr>
        <p:xfrm>
          <a:off x="541795" y="5871406"/>
          <a:ext cx="5695192" cy="91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Формула" r:id="rId6" imgW="2603160" imgH="419040" progId="Equation.3">
                  <p:embed/>
                </p:oleObj>
              </mc:Choice>
              <mc:Fallback>
                <p:oleObj name="Формула" r:id="rId6" imgW="26031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795" y="5871406"/>
                        <a:ext cx="5695192" cy="91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43120" y="3380153"/>
                <a:ext cx="6008864" cy="1902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I </a:t>
                </a:r>
                <a:r>
                  <a:rPr lang="ru-RU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день  - 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prstClr val="white"/>
                        </a:solidFill>
                        <a:latin typeface="Cambria Math"/>
                        <a:ea typeface="Calibri"/>
                        <a:cs typeface="Times New Roman"/>
                      </a:rPr>
                      <m:t>4</m:t>
                    </m:r>
                    <m:f>
                      <m:f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кг    это меньше на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f>
                      <m:fPr>
                        <m:ctrlP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ru-RU" sz="28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кг</m:t>
                    </m:r>
                  </m:oMath>
                </a14:m>
                <a:r>
                  <a:rPr lang="ru-RU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 </a:t>
                </a:r>
                <a:r>
                  <a:rPr lang="ru-RU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Calibri"/>
                    <a:cs typeface="Times New Roman"/>
                  </a:rPr>
                  <a:t/>
                </a:r>
                <a:br>
                  <a:rPr lang="ru-RU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Calibri"/>
                    <a:cs typeface="Times New Roman"/>
                  </a:rPr>
                </a:br>
                <a:r>
                  <a:rPr lang="en-US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II </a:t>
                </a:r>
                <a:r>
                  <a:rPr lang="ru-RU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день -  ? </a:t>
                </a:r>
                <a:r>
                  <a:rPr lang="ru-RU" sz="28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кг</a:t>
                </a:r>
                <a:r>
                  <a:rPr lang="ru-RU" sz="2400" dirty="0">
                    <a:solidFill>
                      <a:prstClr val="white"/>
                    </a:solidFill>
                    <a:latin typeface="Calibri"/>
                    <a:ea typeface="Calibri"/>
                    <a:cs typeface="Times New Roman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Calibri"/>
                    <a:ea typeface="Calibri"/>
                    <a:cs typeface="Times New Roman"/>
                  </a:rPr>
                </a:br>
                <a:r>
                  <a:rPr lang="ru-RU" sz="32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Calibri"/>
                    <a:cs typeface="Times New Roman"/>
                  </a:rPr>
                  <a:t>Решение: </a:t>
                </a:r>
                <a:br>
                  <a:rPr lang="ru-RU" sz="3200" dirty="0">
                    <a:solidFill>
                      <a:prstClr val="white"/>
                    </a:solidFill>
                    <a:latin typeface="Monotype Corsiva" panose="03010101010201010101" pitchFamily="66" charset="0"/>
                    <a:ea typeface="Calibri"/>
                    <a:cs typeface="Times New Roman"/>
                  </a:rPr>
                </a:br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20" y="3380153"/>
                <a:ext cx="6008864" cy="1902829"/>
              </a:xfrm>
              <a:prstGeom prst="rect">
                <a:avLst/>
              </a:prstGeom>
              <a:blipFill rotWithShape="1">
                <a:blip r:embed="rId8"/>
                <a:stretch>
                  <a:fillRect l="-2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89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ПК\по сказкам Пушкина\Рисунок (1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" y="16559"/>
            <a:ext cx="9324528" cy="68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9528"/>
            <a:ext cx="7125113" cy="4248472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Вот мудрец перед  </a:t>
            </a:r>
            <a:r>
              <a:rPr lang="ru-RU" b="1" kern="0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Дадоном</a:t>
            </a: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Встал и вынул из мешка</a:t>
            </a:r>
            <a:b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Золотого петушка.</a:t>
            </a:r>
            <a:b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«Посади ты эту птицу,-</a:t>
            </a:r>
            <a:b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Молвил он царю, - на спицу;</a:t>
            </a:r>
            <a:b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Петушок </a:t>
            </a:r>
            <a:r>
              <a:rPr lang="ru-RU" b="1" kern="0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мой </a:t>
            </a: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золотой</a:t>
            </a:r>
            <a:b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Будет верный сторож </a:t>
            </a:r>
            <a:r>
              <a:rPr lang="ru-RU" b="1" kern="0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твой</a:t>
            </a:r>
            <a:r>
              <a:rPr lang="ru-RU" b="1" kern="0" dirty="0">
                <a:solidFill>
                  <a:schemeClr val="bg1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».</a:t>
            </a:r>
            <a:r>
              <a:rPr lang="ru-RU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40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88640"/>
                <a:ext cx="9036496" cy="3024336"/>
              </a:xfrm>
            </p:spPr>
            <p:txBody>
              <a:bodyPr/>
              <a:lstStyle/>
              <a:p>
                <a:pPr marL="342900" lvl="0" indent="-342900" algn="ctr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arenR"/>
                </a:pPr>
                <a:r>
                  <a:rPr lang="ru-RU" dirty="0" smtClean="0">
                    <a:latin typeface="Monotype Corsiva" panose="03010101010201010101" pitchFamily="66" charset="0"/>
                    <a:ea typeface="Calibri"/>
                    <a:cs typeface="Times New Roman"/>
                  </a:rPr>
                  <a:t> </a:t>
                </a:r>
                <a:r>
                  <a:rPr lang="ru-RU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>Спица на куполе может выдержать вес  </a:t>
                </a:r>
                <a:r>
                  <a:rPr lang="ru-RU" dirty="0" smtClean="0">
                    <a:latin typeface="Monotype Corsiva" panose="03010101010201010101" pitchFamily="66" charset="0"/>
                    <a:ea typeface="Calibri"/>
                    <a:cs typeface="Times New Roman"/>
                  </a:rPr>
                  <a:t/>
                </a:r>
                <a:br>
                  <a:rPr lang="ru-RU" dirty="0" smtClean="0">
                    <a:latin typeface="Monotype Corsiva" panose="03010101010201010101" pitchFamily="66" charset="0"/>
                    <a:ea typeface="Calibri"/>
                    <a:cs typeface="Times New Roman"/>
                  </a:rPr>
                </a:br>
                <a:r>
                  <a:rPr lang="ru-RU" dirty="0" smtClean="0">
                    <a:latin typeface="Monotype Corsiva" panose="03010101010201010101" pitchFamily="66" charset="0"/>
                    <a:ea typeface="Calibri"/>
                    <a:cs typeface="Times New Roman"/>
                  </a:rPr>
                  <a:t>   </a:t>
                </a:r>
                <a:r>
                  <a:rPr lang="ru-RU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кг. Выдержит ли спица, если петушок поправится на  1 кг. Царю подарили  петушка  массой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3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кг.</m:t>
                    </m:r>
                  </m:oMath>
                </a14:m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>
                    <a:latin typeface="Monotype Corsiva" panose="03010101010201010101" pitchFamily="66" charset="0"/>
                  </a:rPr>
                  <a:t>Решение</a:t>
                </a:r>
                <a:endParaRPr lang="ru-RU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88640"/>
                <a:ext cx="9036496" cy="3024336"/>
              </a:xfrm>
              <a:blipFill rotWithShape="1">
                <a:blip r:embed="rId3"/>
                <a:stretch>
                  <a:fillRect t="-6452" b="-11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39273"/>
              </p:ext>
            </p:extLst>
          </p:nvPr>
        </p:nvGraphicFramePr>
        <p:xfrm>
          <a:off x="1259632" y="3356992"/>
          <a:ext cx="3019772" cy="104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Формула" r:id="rId4" imgW="1143000" imgH="393480" progId="Equation.3">
                  <p:embed/>
                </p:oleObj>
              </mc:Choice>
              <mc:Fallback>
                <p:oleObj name="Формула" r:id="rId4" imgW="1143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3356992"/>
                        <a:ext cx="3019772" cy="104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24265"/>
              </p:ext>
            </p:extLst>
          </p:nvPr>
        </p:nvGraphicFramePr>
        <p:xfrm>
          <a:off x="1259633" y="4437112"/>
          <a:ext cx="2736304" cy="54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Формула" r:id="rId6" imgW="1028520" imgH="203040" progId="Equation.3">
                  <p:embed/>
                </p:oleObj>
              </mc:Choice>
              <mc:Fallback>
                <p:oleObj name="Формула" r:id="rId6" imgW="10285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9633" y="4437112"/>
                        <a:ext cx="2736304" cy="54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95192" y="4149080"/>
            <a:ext cx="3738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Не выдержит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771800" y="4149080"/>
            <a:ext cx="1440160" cy="1152128"/>
          </a:xfrm>
          <a:prstGeom prst="donut">
            <a:avLst>
              <a:gd name="adj" fmla="val 1249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5" cy="14713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Числами </a:t>
            </a:r>
            <a:r>
              <a:rPr lang="ru-RU" sz="2800" dirty="0">
                <a:latin typeface="Monotype Corsiva" panose="03010101010201010101" pitchFamily="66" charset="0"/>
              </a:rPr>
              <a:t>зашифровано известное выражение. Найдите по таблице буквы, соответствующие числам, запишите эти буквы и прочтите полученное выражение.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8380501"/>
                  </p:ext>
                </p:extLst>
              </p:nvPr>
            </p:nvGraphicFramePr>
            <p:xfrm>
              <a:off x="683568" y="1988840"/>
              <a:ext cx="3744414" cy="352839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{22838BEF-8BB2-4498-84A7-C5851F593DF1}</a:tableStyleId>
                  </a:tblPr>
                  <a:tblGrid>
                    <a:gridCol w="624069"/>
                    <a:gridCol w="624069"/>
                    <a:gridCol w="624069"/>
                    <a:gridCol w="624069"/>
                    <a:gridCol w="624069"/>
                    <a:gridCol w="624069"/>
                  </a:tblGrid>
                  <a:tr h="6300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000" i="1" u="none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+</a:t>
                          </a:r>
                          <a:endParaRPr lang="ru-RU" sz="4000" i="1" u="none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18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"/>
                              <a:ea typeface="Times New Roman"/>
                              <a:cs typeface="Times New Roman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18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4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sz="1800" b="1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7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о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б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д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в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р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300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𝟏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1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ь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д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т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п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highlight>
                                <a:srgbClr val="FFFF00"/>
                              </a:highligh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803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1" i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𝟑</m:t>
                                </m:r>
                                <m:f>
                                  <m:fPr>
                                    <m:ctrlPr>
                                      <a:rPr lang="ru-RU" sz="18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1800" b="1" i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Times New Roman"/>
                              <a:cs typeface="Times New Roman"/>
                            </a:rPr>
                            <a:t>у</a:t>
                          </a: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ы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й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highlight>
                                <a:srgbClr val="FFFF00"/>
                              </a:highligh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8380501"/>
                  </p:ext>
                </p:extLst>
              </p:nvPr>
            </p:nvGraphicFramePr>
            <p:xfrm>
              <a:off x="683568" y="1988840"/>
              <a:ext cx="3744414" cy="352839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{22838BEF-8BB2-4498-84A7-C5851F593DF1}</a:tableStyleId>
                  </a:tblPr>
                  <a:tblGrid>
                    <a:gridCol w="624069"/>
                    <a:gridCol w="624069"/>
                    <a:gridCol w="624069"/>
                    <a:gridCol w="624069"/>
                    <a:gridCol w="624069"/>
                    <a:gridCol w="624069"/>
                  </a:tblGrid>
                  <a:tr h="9082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4000" i="1" u="none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+</a:t>
                          </a:r>
                          <a:endParaRPr lang="ru-RU" sz="4000" i="1" u="none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02913" t="-2685" r="-410680" b="-297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04902" t="-2685" r="-314706" b="-297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4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00971" t="-2685" r="-112621" b="-297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 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Arial"/>
                              <a:cs typeface="Times New Roman"/>
                            </a:rPr>
                            <a:t>7</a:t>
                          </a:r>
                          <a:endParaRPr lang="ru-RU" sz="18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082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22" t="-102685" r="-515686" b="-197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о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б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д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в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р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082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22" t="-202685" r="-515686" b="-97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ь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д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т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п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highlight>
                                <a:srgbClr val="FFFF00"/>
                              </a:highligh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8036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22" t="-341667" r="-515686" b="-9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/>
                              <a:ea typeface="Times New Roman"/>
                              <a:cs typeface="Times New Roman"/>
                            </a:rPr>
                            <a:t>у</a:t>
                          </a: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ы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й</a:t>
                          </a:r>
                          <a:endParaRPr lang="ru-RU" sz="2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highlight>
                                <a:srgbClr val="FFFF00"/>
                              </a:highlight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70979"/>
              </p:ext>
            </p:extLst>
          </p:nvPr>
        </p:nvGraphicFramePr>
        <p:xfrm>
          <a:off x="4716016" y="2636912"/>
          <a:ext cx="576064" cy="936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6064"/>
              </a:tblGrid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anose="03010101010201010101" pitchFamily="66" charset="0"/>
                        </a:rPr>
                        <a:t>11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</a:tr>
              <a:tr h="5068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6896946"/>
                  </p:ext>
                </p:extLst>
              </p:nvPr>
            </p:nvGraphicFramePr>
            <p:xfrm>
              <a:off x="5652120" y="2492896"/>
              <a:ext cx="3312366" cy="12241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52061"/>
                    <a:gridCol w="552061"/>
                    <a:gridCol w="552061"/>
                    <a:gridCol w="552061"/>
                    <a:gridCol w="552061"/>
                    <a:gridCol w="552061"/>
                  </a:tblGrid>
                  <a:tr h="510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1800" i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80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i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0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sz="18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sz="1800" i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1800" i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i="0" dirty="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800" i="0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+mn-ea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80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1800" i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6522"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6896946"/>
                  </p:ext>
                </p:extLst>
              </p:nvPr>
            </p:nvGraphicFramePr>
            <p:xfrm>
              <a:off x="5652120" y="2492896"/>
              <a:ext cx="3312366" cy="122413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52061"/>
                    <a:gridCol w="552061"/>
                    <a:gridCol w="552061"/>
                    <a:gridCol w="552061"/>
                    <a:gridCol w="552061"/>
                    <a:gridCol w="552061"/>
                  </a:tblGrid>
                  <a:tr h="7176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847" r="-497802" b="-7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1111" t="-847" r="-403333" b="-7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8901" t="-847" r="-298901" b="-7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98901" t="-847" r="-198901" b="-7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800" i="0" dirty="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800" i="0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+mn-ea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97802" t="-847" b="-70339"/>
                          </a:stretch>
                        </a:blipFill>
                      </a:tcPr>
                    </a:tc>
                  </a:tr>
                  <a:tr h="506522"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087022"/>
                  </p:ext>
                </p:extLst>
              </p:nvPr>
            </p:nvGraphicFramePr>
            <p:xfrm>
              <a:off x="5508104" y="3933056"/>
              <a:ext cx="2327920" cy="1022971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81980"/>
                    <a:gridCol w="581980"/>
                    <a:gridCol w="581980"/>
                    <a:gridCol w="5819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  <a:ea typeface="Arial"/>
                              <a:cs typeface="Times New Roman"/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  <a:ea typeface="Arial"/>
                              <a:cs typeface="Times New Roman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  <a:ea typeface="Arial"/>
                              <a:cs typeface="Times New Roman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ru-RU" sz="20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  <a:ea typeface="Arial"/>
                              <a:cs typeface="Times New Roman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107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087022"/>
                  </p:ext>
                </p:extLst>
              </p:nvPr>
            </p:nvGraphicFramePr>
            <p:xfrm>
              <a:off x="5508104" y="3933056"/>
              <a:ext cx="2327920" cy="1022971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581980"/>
                    <a:gridCol w="581980"/>
                    <a:gridCol w="581980"/>
                    <a:gridCol w="581980"/>
                  </a:tblGrid>
                  <a:tr h="51225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053" r="-3021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00000" r="-1989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02105" r="-1010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2105" r="-1053" b="-100000"/>
                          </a:stretch>
                        </a:blipFill>
                      </a:tcPr>
                    </a:tc>
                  </a:tr>
                  <a:tr h="5107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453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09442" y="675724"/>
                <a:ext cx="7125113" cy="2609260"/>
              </a:xfrm>
            </p:spPr>
            <p:txBody>
              <a:bodyPr/>
              <a:lstStyle/>
              <a:p>
                <a:pPr lvl="0">
                  <a:spcAft>
                    <a:spcPts val="0"/>
                  </a:spcAft>
                </a:pPr>
                <a:r>
                  <a:rPr lang="ru-RU" sz="3600" dirty="0" smtClean="0">
                    <a:latin typeface="Monotype Corsiva" panose="03010101010201010101" pitchFamily="66" charset="0"/>
                    <a:ea typeface="Calibri"/>
                    <a:cs typeface="Times New Roman"/>
                  </a:rPr>
                  <a:t>2) Найдите </a:t>
                </a:r>
                <a:r>
                  <a:rPr lang="ru-RU" sz="3600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>значение выражения:</a:t>
                </a:r>
                <a:br>
                  <a:rPr lang="ru-RU" sz="3600" dirty="0">
                    <a:latin typeface="Monotype Corsiva" panose="03010101010201010101" pitchFamily="66" charset="0"/>
                    <a:ea typeface="Calibri"/>
                    <a:cs typeface="Times New Roman"/>
                  </a:rPr>
                </a:br>
                <a:r>
                  <a:rPr lang="ru-RU" sz="3600" dirty="0">
                    <a:effectLst/>
                    <a:latin typeface="Monotype Corsiva" panose="03010101010201010101" pitchFamily="66" charset="0"/>
                    <a:ea typeface="Calibri"/>
                    <a:cs typeface="Times New Roman"/>
                  </a:rPr>
                  <a:t> </a:t>
                </a:r>
                <a:r>
                  <a:rPr lang="ru-RU" sz="3600" dirty="0">
                    <a:latin typeface="Monotype Corsiva" panose="03010101010201010101" pitchFamily="66" charset="0"/>
                    <a:ea typeface="Calibri"/>
                    <a:cs typeface="Times New Roman"/>
                  </a:rPr>
                  <a:t/>
                </a:r>
                <a:br>
                  <a:rPr lang="ru-RU" sz="3600" dirty="0">
                    <a:latin typeface="Monotype Corsiva" panose="03010101010201010101" pitchFamily="66" charset="0"/>
                    <a:ea typeface="Calibri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−4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  <m:r>
                      <a:rPr lang="ru-RU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+3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a:rPr lang="ru-RU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3600" dirty="0"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r>
                      <a:rPr lang="ru-RU" sz="3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000" dirty="0">
                    <a:latin typeface="Calibri"/>
                    <a:ea typeface="Calibri"/>
                    <a:cs typeface="Times New Roman"/>
                  </a:rPr>
                  <a:t/>
                </a:r>
                <a:br>
                  <a:rPr lang="ru-RU" sz="2000" dirty="0">
                    <a:latin typeface="Calibri"/>
                    <a:ea typeface="Calibri"/>
                    <a:cs typeface="Times New Roman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09442" y="675724"/>
                <a:ext cx="7125113" cy="2609260"/>
              </a:xfrm>
              <a:blipFill rotWithShape="1">
                <a:blip r:embed="rId3"/>
                <a:stretch>
                  <a:fillRect l="-2654" t="-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504366"/>
              </p:ext>
            </p:extLst>
          </p:nvPr>
        </p:nvGraphicFramePr>
        <p:xfrm>
          <a:off x="5364088" y="1916832"/>
          <a:ext cx="1000176" cy="73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Формула" r:id="rId4" imgW="241200" imgH="177480" progId="Equation.3">
                  <p:embed/>
                </p:oleObj>
              </mc:Choice>
              <mc:Fallback>
                <p:oleObj name="Формула" r:id="rId4" imgW="241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088" y="1916832"/>
                        <a:ext cx="1000176" cy="736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ьная выноска 3"/>
          <p:cNvSpPr/>
          <p:nvPr/>
        </p:nvSpPr>
        <p:spPr>
          <a:xfrm>
            <a:off x="683568" y="2708920"/>
            <a:ext cx="4824536" cy="352839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В названии какой сказки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А.С. Пушкина есть число 7?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90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НПК\по сказкам Пушкина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7200800" cy="121250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Сказка о мертвой царевне и семи богатырях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0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НПК\по сказкам Пушкина\11459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1"/>
            <a:ext cx="9144000" cy="67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3717425"/>
            <a:ext cx="4760734" cy="317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В свете есть такое диво:</a:t>
            </a:r>
            <a:endParaRPr lang="ru-RU" dirty="0" smtClean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Море вздуется  бурливо;</a:t>
            </a:r>
            <a:endParaRPr lang="ru-RU" dirty="0" smtClean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Закипит, подымит  вой,</a:t>
            </a:r>
            <a:endParaRPr lang="ru-RU" dirty="0" smtClean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Хлынет на берег пустой,</a:t>
            </a:r>
            <a:endParaRPr lang="ru-RU" dirty="0" smtClean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Разольются в шумном беге,</a:t>
            </a:r>
            <a:endParaRPr lang="ru-RU" dirty="0" smtClean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И очутятся на бреге</a:t>
            </a:r>
            <a:endParaRPr lang="ru-RU" dirty="0" smtClean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В чешуе, как жар горя,</a:t>
            </a:r>
            <a:endParaRPr lang="ru-RU" dirty="0" smtClean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cap="all" dirty="0" smtClean="0">
                <a:ln w="4496" cap="flat" cmpd="sng" algn="ctr">
                  <a:solidFill>
                    <a:schemeClr val="bg1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reflection blurRad="12700" stA="28000" endPos="45000" dist="1003" dir="5400000" sy="-100000" algn="bl"/>
                </a:effectLst>
                <a:latin typeface="Monotype Corsiva" panose="03010101010201010101" pitchFamily="66" charset="0"/>
                <a:ea typeface="Calibri"/>
                <a:cs typeface="Times New Roman"/>
              </a:rPr>
              <a:t>Тридцать  три  богатыря</a:t>
            </a:r>
            <a:endParaRPr lang="ru-RU" dirty="0">
              <a:ln w="4496" cap="flat" cmpd="sng" algn="ctr">
                <a:solidFill>
                  <a:schemeClr val="bg1"/>
                </a:solidFill>
                <a:prstDash val="solid"/>
                <a:round/>
              </a:ln>
              <a:solidFill>
                <a:schemeClr val="bg1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666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69" y="5085184"/>
            <a:ext cx="13477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33663"/>
            <a:ext cx="13477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6660232" y="2862420"/>
            <a:ext cx="129614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1960" y="2862420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543619" y="2852936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78892"/>
              </p:ext>
            </p:extLst>
          </p:nvPr>
        </p:nvGraphicFramePr>
        <p:xfrm>
          <a:off x="1109700" y="2040864"/>
          <a:ext cx="7572672" cy="315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Формула" r:id="rId4" imgW="3047760" imgH="1269720" progId="Equation.3">
                  <p:embed/>
                </p:oleObj>
              </mc:Choice>
              <mc:Fallback>
                <p:oleObj name="Формула" r:id="rId4" imgW="3047760" imgH="1269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700" y="2040864"/>
                        <a:ext cx="7572672" cy="315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7536" y="134076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latin typeface="Monotype Corsiva" panose="03010101010201010101" pitchFamily="66" charset="0"/>
                <a:ea typeface="Calibri"/>
                <a:cs typeface="Times New Roman"/>
              </a:rPr>
              <a:t>3) </a:t>
            </a:r>
            <a:r>
              <a:rPr lang="ru-RU" sz="3200" dirty="0" smtClean="0"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Решите уравнения и проверьте себя:</a:t>
            </a:r>
            <a:endParaRPr lang="ru-RU" sz="3200" dirty="0"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27880"/>
              </p:ext>
            </p:extLst>
          </p:nvPr>
        </p:nvGraphicFramePr>
        <p:xfrm>
          <a:off x="1731288" y="3457658"/>
          <a:ext cx="1064822" cy="9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Формула" r:id="rId6" imgW="457200" imgH="393480" progId="Equation.3">
                  <p:embed/>
                </p:oleObj>
              </mc:Choice>
              <mc:Fallback>
                <p:oleObj name="Формула" r:id="rId6" imgW="457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1288" y="3457658"/>
                        <a:ext cx="1064822" cy="91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612825"/>
              </p:ext>
            </p:extLst>
          </p:nvPr>
        </p:nvGraphicFramePr>
        <p:xfrm>
          <a:off x="4440746" y="3424171"/>
          <a:ext cx="910580" cy="94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Формула" r:id="rId8" imgW="380880" imgH="393480" progId="Equation.3">
                  <p:embed/>
                </p:oleObj>
              </mc:Choice>
              <mc:Fallback>
                <p:oleObj name="Формула" r:id="rId8" imgW="380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0746" y="3424171"/>
                        <a:ext cx="910580" cy="940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90510"/>
              </p:ext>
            </p:extLst>
          </p:nvPr>
        </p:nvGraphicFramePr>
        <p:xfrm>
          <a:off x="6713431" y="3385650"/>
          <a:ext cx="1307950" cy="9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Формула" r:id="rId10" imgW="520560" imgH="393480" progId="Equation.3">
                  <p:embed/>
                </p:oleObj>
              </mc:Choice>
              <mc:Fallback>
                <p:oleObj name="Формула" r:id="rId10" imgW="520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13431" y="3385650"/>
                        <a:ext cx="1307950" cy="9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02555"/>
              </p:ext>
            </p:extLst>
          </p:nvPr>
        </p:nvGraphicFramePr>
        <p:xfrm>
          <a:off x="1994636" y="5632946"/>
          <a:ext cx="1371753" cy="9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Формула" r:id="rId12" imgW="545760" imgH="393480" progId="Equation.3">
                  <p:embed/>
                </p:oleObj>
              </mc:Choice>
              <mc:Fallback>
                <p:oleObj name="Формула" r:id="rId12" imgW="545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94636" y="5632946"/>
                        <a:ext cx="1371753" cy="9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46595"/>
              </p:ext>
            </p:extLst>
          </p:nvPr>
        </p:nvGraphicFramePr>
        <p:xfrm>
          <a:off x="5447518" y="5589240"/>
          <a:ext cx="1212714" cy="9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Формула" r:id="rId14" imgW="520560" imgH="393480" progId="Equation.3">
                  <p:embed/>
                </p:oleObj>
              </mc:Choice>
              <mc:Fallback>
                <p:oleObj name="Формула" r:id="rId14" imgW="520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47518" y="5589240"/>
                        <a:ext cx="1212714" cy="91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09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6480720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Спасибо за внимание!</a:t>
            </a:r>
            <a:br>
              <a:rPr lang="ru-RU" sz="8000" dirty="0" smtClean="0">
                <a:latin typeface="Monotype Corsiva" panose="03010101010201010101" pitchFamily="66" charset="0"/>
              </a:rPr>
            </a:br>
            <a:r>
              <a:rPr lang="ru-RU" sz="8000" dirty="0" smtClean="0">
                <a:latin typeface="Monotype Corsiva" panose="03010101010201010101" pitchFamily="66" charset="0"/>
              </a:rPr>
              <a:t>До новых встреч!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6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3367385" cy="317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8" y="3250386"/>
            <a:ext cx="1387221" cy="8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5" y="3445699"/>
            <a:ext cx="473874" cy="4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8" y="4114886"/>
            <a:ext cx="1010534" cy="83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70" y="4089538"/>
            <a:ext cx="535920" cy="88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5177"/>
            <a:ext cx="425608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8" y="5605309"/>
            <a:ext cx="1082600" cy="7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70" y="5554219"/>
            <a:ext cx="503095" cy="86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0" y="4875755"/>
            <a:ext cx="954592" cy="76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39" y="4759534"/>
            <a:ext cx="392415" cy="99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72049"/>
            <a:ext cx="988591" cy="81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83" y="3314648"/>
            <a:ext cx="483865" cy="8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42" y="4162598"/>
            <a:ext cx="1282663" cy="78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02" y="4294695"/>
            <a:ext cx="397567" cy="58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96" y="4886789"/>
            <a:ext cx="1187306" cy="8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93" y="4875755"/>
            <a:ext cx="479102" cy="8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63" y="3326204"/>
            <a:ext cx="1302816" cy="72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19" y="3322091"/>
            <a:ext cx="584448" cy="7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48" y="4053750"/>
            <a:ext cx="1173231" cy="82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15" y="4027475"/>
            <a:ext cx="513506" cy="88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04" y="4816822"/>
            <a:ext cx="1096575" cy="77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10" y="4830096"/>
            <a:ext cx="483865" cy="8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72" y="5551546"/>
            <a:ext cx="1123838" cy="7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10" y="5585250"/>
            <a:ext cx="448332" cy="8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-118930" y="816573"/>
            <a:ext cx="792088" cy="724191"/>
          </a:xfrm>
          <a:prstGeom prst="donut">
            <a:avLst>
              <a:gd name="adj" fmla="val 120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54" y="148189"/>
            <a:ext cx="8112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95536" y="1540764"/>
            <a:ext cx="277622" cy="190493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366">
            <a:off x="1709320" y="908282"/>
            <a:ext cx="607559" cy="288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673158" y="1178668"/>
            <a:ext cx="1561707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3953" y="827676"/>
            <a:ext cx="3178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54" y="879985"/>
            <a:ext cx="8112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2963797" y="1019763"/>
            <a:ext cx="1209086" cy="23249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52793" y="516129"/>
            <a:ext cx="584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02807" y="617434"/>
            <a:ext cx="663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87765" y="666618"/>
            <a:ext cx="660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38980" y="717005"/>
            <a:ext cx="667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76748" y="617434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27500" y="663187"/>
            <a:ext cx="833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7434"/>
            <a:ext cx="683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04565" y="1890961"/>
            <a:ext cx="683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75617" y="1879569"/>
            <a:ext cx="635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77611" y="1893423"/>
            <a:ext cx="554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0676" y="1893423"/>
            <a:ext cx="635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2570" y="2838579"/>
            <a:ext cx="78486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 ДОБРЫЙ ПУТЬ!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8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59011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Monotype Corsiva" panose="03010101010201010101" pitchFamily="66" charset="0"/>
              </a:rPr>
              <a:t>Выделите целую часть из дроби, замените её буквой,  которое запишите в окошечко лабиринта и прочтите слово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6648513"/>
                  </p:ext>
                </p:extLst>
              </p:nvPr>
            </p:nvGraphicFramePr>
            <p:xfrm>
              <a:off x="755576" y="2420888"/>
              <a:ext cx="2304256" cy="367240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2128"/>
                    <a:gridCol w="1152128"/>
                  </a:tblGrid>
                  <a:tr h="7364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𝟒𝟗</m:t>
                                    </m:r>
                                  </m:num>
                                  <m:den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364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Ш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364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𝟖𝟐𝟎</m:t>
                                    </m:r>
                                  </m:num>
                                  <m:den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𝟏𝟐𝟏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А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264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𝟒𝟓</m:t>
                                    </m:r>
                                  </m:num>
                                  <m:den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И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364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𝟖𝟗</m:t>
                                    </m:r>
                                  </m:num>
                                  <m:den>
                                    <m:r>
                                      <a:rPr lang="ru-RU" sz="1600" b="1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Arial"/>
                                        <a:cs typeface="Times New Roman"/>
                                      </a:rPr>
                                      <m:t>𝟏𝟏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6648513"/>
                  </p:ext>
                </p:extLst>
              </p:nvPr>
            </p:nvGraphicFramePr>
            <p:xfrm>
              <a:off x="755576" y="2420888"/>
              <a:ext cx="2304256" cy="367240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2128"/>
                    <a:gridCol w="1152128"/>
                  </a:tblGrid>
                  <a:tr h="73649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9" r="-100000" b="-4115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Н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3649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9" t="-100000" r="-100000" b="-3115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Ш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3649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9" t="-200000" r="-100000" b="-2115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А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264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9" t="-305042" r="-100000" b="-115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И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  <a:tr h="73649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29" t="-398347" r="-100000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Р</a:t>
                          </a:r>
                          <a:endParaRPr lang="ru-RU" sz="2800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Monotype Corsiva" panose="03010101010201010101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88" y="2828837"/>
            <a:ext cx="3314480" cy="3595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6361"/>
            <a:ext cx="730073" cy="80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62" y="3214372"/>
            <a:ext cx="708843" cy="70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36" y="3923215"/>
            <a:ext cx="845305" cy="69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09" y="4725144"/>
            <a:ext cx="623118" cy="47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34" y="5301208"/>
            <a:ext cx="729292" cy="71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83063" y="4309645"/>
            <a:ext cx="67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А</a:t>
            </a:r>
            <a:endParaRPr lang="ru-RU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4037" y="2828837"/>
            <a:ext cx="5581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  <a:t>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23859" y="5733256"/>
            <a:ext cx="655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Monotype Corsiva" panose="03010101010201010101" pitchFamily="66" charset="0"/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06747" y="4272716"/>
            <a:ext cx="843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  <a:latin typeface="Monotype Corsiva" panose="03010101010201010101" pitchFamily="66" charset="0"/>
              </a:rPr>
              <a:t>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4206661"/>
            <a:ext cx="655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Н</a:t>
            </a:r>
            <a:endParaRPr lang="ru-RU" sz="5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0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63929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Между тем, как он далеко</a:t>
            </a:r>
            <a:br>
              <a:rPr lang="ru-RU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Бьется долго и жестоко,</a:t>
            </a:r>
            <a:br>
              <a:rPr lang="ru-RU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Наступает срок  родин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;</a:t>
            </a:r>
            <a:br>
              <a:rPr lang="en-US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Сына дал им бог </a:t>
            </a:r>
            <a:endParaRPr lang="ru-RU" sz="6600" b="1" spc="50" dirty="0" smtClean="0">
              <a:ln w="11430"/>
              <a:gradFill>
                <a:gsLst>
                  <a:gs pos="25000">
                    <a:srgbClr val="C4D73F">
                      <a:satMod val="155000"/>
                    </a:srgbClr>
                  </a:gs>
                  <a:gs pos="100000">
                    <a:srgbClr val="C4D7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r>
              <a:rPr lang="ru-RU" sz="6600" b="1" spc="50" dirty="0" smtClean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     </a:t>
            </a:r>
            <a:r>
              <a:rPr lang="ru-RU" sz="80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….</a:t>
            </a:r>
            <a:endParaRPr lang="ru-RU" sz="8000" b="1" spc="50" dirty="0">
              <a:ln w="11430"/>
              <a:gradFill>
                <a:gsLst>
                  <a:gs pos="25000">
                    <a:srgbClr val="C4D73F">
                      <a:satMod val="155000"/>
                    </a:srgbClr>
                  </a:gs>
                  <a:gs pos="100000">
                    <a:srgbClr val="C4D7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34083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9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НПК\по сказкам Пушкина\Рисунок (1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7"/>
            <a:ext cx="9144000" cy="68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5672" y="3811012"/>
            <a:ext cx="5238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Негде, в тридевятом царстве, 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В тридесятом государстве,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Жил-был славный царь  ….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Смолоду был грозен он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И соседям то и дело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Наносил обиды он.</a:t>
            </a:r>
            <a:endParaRPr lang="ru-RU" sz="3200" b="1" cap="none" spc="0" dirty="0">
              <a:ln w="19050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3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68952" cy="2220619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Решив примеры, вы легко </a:t>
            </a:r>
            <a:r>
              <a:rPr lang="ru-RU" sz="3600" dirty="0" smtClean="0">
                <a:latin typeface="Monotype Corsiva" panose="03010101010201010101" pitchFamily="66" charset="0"/>
              </a:rPr>
              <a:t>отгадаете пропущенное </a:t>
            </a:r>
            <a:r>
              <a:rPr lang="ru-RU" sz="3600" dirty="0">
                <a:latin typeface="Monotype Corsiva" panose="03010101010201010101" pitchFamily="66" charset="0"/>
              </a:rPr>
              <a:t>слово.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Карточки с одинаковыми ответами поменяйте местами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5" y="2902035"/>
            <a:ext cx="82302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3" y="2299346"/>
            <a:ext cx="989393" cy="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838833" cy="9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0688"/>
            <a:ext cx="8350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58" y="2038350"/>
            <a:ext cx="9937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60" y="3785265"/>
            <a:ext cx="86409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5154" y="4841211"/>
            <a:ext cx="77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640644"/>
            <a:ext cx="728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spc="50" dirty="0">
              <a:ln w="11430"/>
              <a:gradFill>
                <a:gsLst>
                  <a:gs pos="25000">
                    <a:srgbClr val="C4D73F">
                      <a:satMod val="155000"/>
                    </a:srgbClr>
                  </a:gs>
                  <a:gs pos="100000">
                    <a:srgbClr val="C4D7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22954"/>
            <a:ext cx="15732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2160" y="5604486"/>
            <a:ext cx="779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70962" y="4649360"/>
            <a:ext cx="7713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4D73F">
                        <a:satMod val="155000"/>
                      </a:srgbClr>
                    </a:gs>
                    <a:gs pos="100000">
                      <a:srgbClr val="C4D7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5400" b="1" spc="50" dirty="0">
              <a:ln w="11430"/>
              <a:gradFill>
                <a:gsLst>
                  <a:gs pos="25000">
                    <a:srgbClr val="C4D73F">
                      <a:satMod val="155000"/>
                    </a:srgbClr>
                  </a:gs>
                  <a:gs pos="100000">
                    <a:srgbClr val="C4D7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Скругленная соединительная линия 17"/>
          <p:cNvCxnSpPr>
            <a:endCxn id="4102" idx="1"/>
          </p:cNvCxnSpPr>
          <p:nvPr/>
        </p:nvCxnSpPr>
        <p:spPr>
          <a:xfrm>
            <a:off x="1718123" y="2501900"/>
            <a:ext cx="5741635" cy="12700"/>
          </a:xfrm>
          <a:prstGeom prst="curvedConnector3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62662"/>
            <a:ext cx="280870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4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НПК\по сказкам Пушкина\Рисунок (1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0" y="0"/>
            <a:ext cx="92714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1555" y="3861048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«Петушок опять кричит;</a:t>
            </a:r>
          </a:p>
          <a:p>
            <a:pPr lvl="0" algn="ctr"/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Страх и шум во всей столице.»</a:t>
            </a:r>
          </a:p>
          <a:p>
            <a:pPr lvl="0" algn="ctr"/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Царь к окошку он на спице,</a:t>
            </a:r>
          </a:p>
          <a:p>
            <a:pPr lvl="0" algn="ctr"/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Видит, бьётся петушок,</a:t>
            </a:r>
          </a:p>
          <a:p>
            <a:pPr lvl="0" algn="ctr"/>
            <a:r>
              <a:rPr lang="ru-RU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Обратившись на …</a:t>
            </a:r>
          </a:p>
        </p:txBody>
      </p:sp>
    </p:spTree>
    <p:extLst>
      <p:ext uri="{BB962C8B-B14F-4D97-AF65-F5344CB8AC3E}">
        <p14:creationId xmlns:p14="http://schemas.microsoft.com/office/powerpoint/2010/main" val="9532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960" y="217449"/>
            <a:ext cx="7956376" cy="2304256"/>
          </a:xfrm>
        </p:spPr>
        <p:txBody>
          <a:bodyPr/>
          <a:lstStyle/>
          <a:p>
            <a:pPr algn="just"/>
            <a:r>
              <a:rPr lang="ru-RU" sz="3600" dirty="0">
                <a:latin typeface="Monotype Corsiva" panose="03010101010201010101" pitchFamily="66" charset="0"/>
              </a:rPr>
              <a:t>В какую сторону повернулся петушок, о котором идёт речь в сказке </a:t>
            </a:r>
            <a:r>
              <a:rPr lang="ru-RU" sz="3600" dirty="0" smtClean="0">
                <a:latin typeface="Monotype Corsiva" panose="03010101010201010101" pitchFamily="66" charset="0"/>
              </a:rPr>
              <a:t>А.С. </a:t>
            </a:r>
            <a:r>
              <a:rPr lang="ru-RU" sz="3600" dirty="0">
                <a:latin typeface="Monotype Corsiva" panose="03010101010201010101" pitchFamily="66" charset="0"/>
              </a:rPr>
              <a:t>Пушкина? Вы узнаете, если решите уравнения.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11560" y="2204864"/>
                <a:ext cx="2520280" cy="371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400" dirty="0" smtClean="0"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−у=2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                 </a:t>
                </a:r>
                <a:endParaRPr lang="ru-RU" sz="2400" dirty="0">
                  <a:effectLst/>
                  <a:latin typeface="Monotype Corsiva" panose="03010101010201010101" pitchFamily="66" charset="0"/>
                  <a:ea typeface="Arial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х−7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12 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=4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Monotype Corsiva" panose="03010101010201010101" pitchFamily="66" charset="0"/>
                  <a:ea typeface="Arial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х+4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=12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Monotype Corsiva" panose="03010101010201010101" pitchFamily="66" charset="0"/>
                  <a:ea typeface="Arial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12 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+х=8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Monotype Corsiva" panose="03010101010201010101" pitchFamily="66" charset="0"/>
                  <a:ea typeface="Arial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400" dirty="0">
                    <a:effectLst/>
                    <a:latin typeface="Monotype Corsiva" panose="03010101010201010101" pitchFamily="66" charset="0"/>
                    <a:ea typeface="Times New Roman"/>
                    <a:cs typeface="Times New Roman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3 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−х=1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Monotype Corsiva" panose="03010101010201010101" pitchFamily="66" charset="0"/>
                  <a:ea typeface="Arial"/>
                  <a:cs typeface="Times New Roman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х+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9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Arial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/>
                            <a:ea typeface="Arial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Monotype Corsiva" panose="03010101010201010101" pitchFamily="66" charset="0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2520280" cy="3710952"/>
              </a:xfrm>
              <a:prstGeom prst="rect">
                <a:avLst/>
              </a:prstGeom>
              <a:blipFill rotWithShape="1">
                <a:blip r:embed="rId3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716784"/>
                  </p:ext>
                </p:extLst>
              </p:nvPr>
            </p:nvGraphicFramePr>
            <p:xfrm>
              <a:off x="4175309" y="4365104"/>
              <a:ext cx="4717444" cy="1388174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589433"/>
                    <a:gridCol w="589433"/>
                    <a:gridCol w="589433"/>
                    <a:gridCol w="589433"/>
                    <a:gridCol w="589433"/>
                    <a:gridCol w="590093"/>
                    <a:gridCol w="590093"/>
                    <a:gridCol w="590093"/>
                  </a:tblGrid>
                  <a:tr h="5008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12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  <a:latin typeface="Monotype Corsiva" panose="03010101010201010101" pitchFamily="66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400">
                                      <a:effectLst/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ru-RU" sz="2400" dirty="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91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С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В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И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О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Т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О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Е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5716784"/>
                  </p:ext>
                </p:extLst>
              </p:nvPr>
            </p:nvGraphicFramePr>
            <p:xfrm>
              <a:off x="4175309" y="4365104"/>
              <a:ext cx="4717444" cy="1365314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589433"/>
                    <a:gridCol w="589433"/>
                    <a:gridCol w="589433"/>
                    <a:gridCol w="589433"/>
                    <a:gridCol w="589433"/>
                    <a:gridCol w="590093"/>
                    <a:gridCol w="590093"/>
                    <a:gridCol w="590093"/>
                  </a:tblGrid>
                  <a:tr h="68713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031" r="-697938" b="-146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02083" r="-605208" b="-146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200000" r="-498969" b="-146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300000" r="-398969" b="-146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00000" r="-298969" b="-146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505208" r="-202083" b="-146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effectLst/>
                              <a:latin typeface="Monotype Corsiva" panose="03010101010201010101" pitchFamily="66" charset="0"/>
                            </a:rPr>
                            <a:t>12</a:t>
                          </a:r>
                          <a:endParaRPr lang="ru-RU" sz="2400"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698969" b="-146903"/>
                          </a:stretch>
                        </a:blipFill>
                      </a:tcPr>
                    </a:tc>
                  </a:tr>
                  <a:tr h="67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С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К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В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И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О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Т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О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4000" dirty="0" smtClean="0">
                              <a:ln w="9004" cap="flat" cmpd="sng" algn="ctr">
                                <a:solidFill>
                                  <a:srgbClr val="D73A36"/>
                                </a:solidFill>
                                <a:prstDash val="solid"/>
                                <a:miter lim="0"/>
                              </a:ln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effectLst>
                                <a:outerShdw blurRad="25502" dist="23000" dir="7020000" algn="tl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a:t>Е</a:t>
                          </a:r>
                          <a:endParaRPr lang="ru-RU" sz="4000" dirty="0">
                            <a:solidFill>
                              <a:schemeClr val="tx1">
                                <a:lumMod val="95000"/>
                              </a:schemeClr>
                            </a:solidFill>
                            <a:effectLst/>
                            <a:latin typeface="Monotype Corsiva" panose="03010101010201010101" pitchFamily="66" charset="0"/>
                            <a:ea typeface="Arial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76884"/>
              </p:ext>
            </p:extLst>
          </p:nvPr>
        </p:nvGraphicFramePr>
        <p:xfrm>
          <a:off x="2915816" y="2060848"/>
          <a:ext cx="1164705" cy="100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" name="Формула" r:id="rId5" imgW="457200" imgH="393480" progId="Equation.3">
                  <p:embed/>
                </p:oleObj>
              </mc:Choice>
              <mc:Fallback>
                <p:oleObj name="Формула" r:id="rId5" imgW="457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2060848"/>
                        <a:ext cx="1164705" cy="100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30018"/>
              </p:ext>
            </p:extLst>
          </p:nvPr>
        </p:nvGraphicFramePr>
        <p:xfrm>
          <a:off x="3134219" y="3068960"/>
          <a:ext cx="1047375" cy="44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" name="Формула" r:id="rId7" imgW="419040" imgH="177480" progId="Equation.3">
                  <p:embed/>
                </p:oleObj>
              </mc:Choice>
              <mc:Fallback>
                <p:oleObj name="Формула" r:id="rId7" imgW="4190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4219" y="3068960"/>
                        <a:ext cx="1047375" cy="44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84368"/>
              </p:ext>
            </p:extLst>
          </p:nvPr>
        </p:nvGraphicFramePr>
        <p:xfrm>
          <a:off x="2915816" y="3356992"/>
          <a:ext cx="1180346" cy="9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9" name="Формула" r:id="rId9" imgW="469800" imgH="393480" progId="Equation.3">
                  <p:embed/>
                </p:oleObj>
              </mc:Choice>
              <mc:Fallback>
                <p:oleObj name="Формула" r:id="rId9" imgW="469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15816" y="3356992"/>
                        <a:ext cx="1180346" cy="9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923214"/>
              </p:ext>
            </p:extLst>
          </p:nvPr>
        </p:nvGraphicFramePr>
        <p:xfrm>
          <a:off x="2699792" y="3933056"/>
          <a:ext cx="1242292" cy="9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0" name="Формула" r:id="rId11" imgW="533160" imgH="393480" progId="Equation.3">
                  <p:embed/>
                </p:oleObj>
              </mc:Choice>
              <mc:Fallback>
                <p:oleObj name="Формула" r:id="rId11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99792" y="3933056"/>
                        <a:ext cx="1242292" cy="91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014688"/>
              </p:ext>
            </p:extLst>
          </p:nvPr>
        </p:nvGraphicFramePr>
        <p:xfrm>
          <a:off x="2627784" y="4509120"/>
          <a:ext cx="1180345" cy="9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" name="Формула" r:id="rId13" imgW="469800" imgH="393480" progId="Equation.3">
                  <p:embed/>
                </p:oleObj>
              </mc:Choice>
              <mc:Fallback>
                <p:oleObj name="Формула" r:id="rId13" imgW="469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27784" y="4509120"/>
                        <a:ext cx="1180345" cy="9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25995"/>
              </p:ext>
            </p:extLst>
          </p:nvPr>
        </p:nvGraphicFramePr>
        <p:xfrm>
          <a:off x="2618479" y="5085184"/>
          <a:ext cx="1026722" cy="106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" name="Формула" r:id="rId15" imgW="380880" imgH="393480" progId="Equation.3">
                  <p:embed/>
                </p:oleObj>
              </mc:Choice>
              <mc:Fallback>
                <p:oleObj name="Формула" r:id="rId15" imgW="380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18479" y="5085184"/>
                        <a:ext cx="1026722" cy="1060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860032" y="2743185"/>
            <a:ext cx="2893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ОСТОК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531" name="Picture 4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75" y="5068421"/>
            <a:ext cx="864096" cy="79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" name="Picture 4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92691"/>
            <a:ext cx="8112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3" name="Picture 4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19" y="5092691"/>
            <a:ext cx="8112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4" name="Picture 4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57" y="5092690"/>
            <a:ext cx="8112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" name="Picture 4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92688"/>
            <a:ext cx="8112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6" name="Picture 4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71" y="5068421"/>
            <a:ext cx="8112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0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829</TotalTime>
  <Words>1552</Words>
  <Application>Microsoft Office PowerPoint</Application>
  <PresentationFormat>Экран (4:3)</PresentationFormat>
  <Paragraphs>347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Autumn</vt:lpstr>
      <vt:lpstr>Формула</vt:lpstr>
      <vt:lpstr>Microsoft Equation 3.0</vt:lpstr>
      <vt:lpstr>Дроби в гостях  у  сказок   А.С. Пушкина</vt:lpstr>
      <vt:lpstr>Числами зашифровано известное выражение. Найдите по таблице буквы, соответствующие числам, запишите эти буквы и прочтите полученное выражение.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Решив примеры, вы легко отгадаете пропущенное слово. Карточки с одинаковыми ответами поменяйте местами </vt:lpstr>
      <vt:lpstr>Презентация PowerPoint</vt:lpstr>
      <vt:lpstr>В какую сторону повернулся петушок, о котором идёт речь в сказке А.С. Пушкина? Вы узнаете, если решите уравнения.</vt:lpstr>
      <vt:lpstr>Сколько раз Елисей обращался за помощью? Ответить на этот вопрос вам поможет удивительный квадрат:</vt:lpstr>
      <vt:lpstr>Выполните действия, результаты найдите в таблице и отгадайте зашифрованные слова и ответьте на вопрос : «Из какой сказки А.С. Пушкина эти слова?»</vt:lpstr>
      <vt:lpstr>Задание 2</vt:lpstr>
      <vt:lpstr>Задание 3</vt:lpstr>
      <vt:lpstr>Задание 4</vt:lpstr>
      <vt:lpstr>Сказка о рыбаке и рыбке</vt:lpstr>
      <vt:lpstr>Презентация PowerPoint</vt:lpstr>
      <vt:lpstr>Задача  В первый день старик поймал  4 4/5  кг рыбы, что меньше массы рыбы, пойманной во второй день на 1 1/2 кг. Сколько рыбы поймал рыбак?  </vt:lpstr>
      <vt:lpstr>Вот мудрец перед  Дадоном Встал и вынул из мешка Золотого петушка. «Посади ты эту птицу,- Молвил он царю, - на спицу; Петушок  мой золотой Будет верный сторож  твой». </vt:lpstr>
      <vt:lpstr> Спица на куполе может выдержать вес      4 2/3 кг. Выдержит ли спица, если петушок поправится на  1 кг. Царю подарили  петушка  массой   3 1/4 кг. Решение</vt:lpstr>
      <vt:lpstr>2) Найдите значение выражения:   7 3/5-4 7/15+3 5/12  +  9/20 </vt:lpstr>
      <vt:lpstr>Сказка о мертвой царевне и семи богатырях</vt:lpstr>
      <vt:lpstr>Презентация PowerPoint</vt:lpstr>
      <vt:lpstr>Презентация PowerPoint</vt:lpstr>
      <vt:lpstr>Спасибо за внимание! До новых встреч!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2016-02-07T03:12:11Z</dcterms:created>
  <dcterms:modified xsi:type="dcterms:W3CDTF">2016-02-08T06:10:24Z</dcterms:modified>
</cp:coreProperties>
</file>