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57" r:id="rId4"/>
    <p:sldId id="261" r:id="rId5"/>
    <p:sldId id="259" r:id="rId6"/>
    <p:sldId id="260" r:id="rId7"/>
    <p:sldId id="258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086F8-D5DB-49C0-830B-3410290266BB}" type="datetimeFigureOut">
              <a:rPr lang="ru-RU" smtClean="0"/>
              <a:t>18.06.2017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F77D8-AC32-4A28-B5B3-2A73A0BB9B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F77D8-AC32-4A28-B5B3-2A73A0BB9B48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Учебник А.Г. Мордкович, И.М. Смирнова</a:t>
            </a:r>
            <a:r>
              <a:rPr lang="ru-RU" baseline="0" dirty="0" smtClean="0"/>
              <a:t> «Математика. 10 класс», Изд-во </a:t>
            </a:r>
            <a:r>
              <a:rPr lang="ru-RU" baseline="0" smtClean="0"/>
              <a:t>«Мнемозина», 2014 г.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F77D8-AC32-4A28-B5B3-2A73A0BB9B48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2E4E5-C906-4563-854E-A67E5BD875C5}" type="datetimeFigureOut">
              <a:rPr lang="ru-RU" smtClean="0"/>
              <a:pPr/>
              <a:t>18.06.2017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C51A-8320-4493-8227-8A1D01014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7176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8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ФОРМУЛЫ ПРИВЕДЕНИЯ</a:t>
            </a:r>
            <a:endParaRPr lang="ru-RU" sz="8000" b="1" dirty="0"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3314" name="Picture 2" descr="D:\Marina Zinina\картинки\ЧЕЛОВЕЧКИ\БЕЛЫЕ\nov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738588"/>
            <a:ext cx="2619370" cy="261937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728" y="202148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МБОУ СОШ №33 с углубленным изучением английского языка</a:t>
            </a:r>
          </a:p>
          <a:p>
            <a:pPr algn="ctr"/>
            <a:r>
              <a:rPr lang="ru-RU" dirty="0" smtClean="0"/>
              <a:t>г. Озерск Челябинская область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57290" y="614364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</a:t>
            </a:r>
            <a:r>
              <a:rPr lang="ru-RU" b="1" dirty="0" smtClean="0"/>
              <a:t> класс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86446" y="620294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Учитель – М. В. Зинина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142976" y="4102114"/>
          <a:ext cx="7077075" cy="1327150"/>
        </p:xfrm>
        <a:graphic>
          <a:graphicData uri="http://schemas.openxmlformats.org/presentationml/2006/ole">
            <p:oleObj spid="_x0000_s37890" name="Формула" r:id="rId3" imgW="2641320" imgH="4950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142852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Выразите тригонометрические функции угла </a:t>
            </a:r>
            <a:r>
              <a:rPr lang="el-GR" sz="2800" dirty="0" smtClean="0"/>
              <a:t>α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714480" y="857232"/>
          <a:ext cx="5408628" cy="1996874"/>
        </p:xfrm>
        <a:graphic>
          <a:graphicData uri="http://schemas.openxmlformats.org/presentationml/2006/ole">
            <p:oleObj spid="_x0000_s37891" name="Формула" r:id="rId4" imgW="2234880" imgH="825480" progId="Equation.3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1357290" y="4387866"/>
          <a:ext cx="6532563" cy="611188"/>
        </p:xfrm>
        <a:graphic>
          <a:graphicData uri="http://schemas.openxmlformats.org/presentationml/2006/ole">
            <p:oleObj spid="_x0000_s37892" name="Формула" r:id="rId5" imgW="2438280" imgH="22860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000100" y="4387866"/>
          <a:ext cx="7586662" cy="814388"/>
        </p:xfrm>
        <a:graphic>
          <a:graphicData uri="http://schemas.openxmlformats.org/presentationml/2006/ole">
            <p:oleObj spid="_x0000_s37893" name="Формула" r:id="rId6" imgW="2831760" imgH="304560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071538" y="4459304"/>
          <a:ext cx="7145338" cy="814388"/>
        </p:xfrm>
        <a:graphic>
          <a:graphicData uri="http://schemas.openxmlformats.org/presentationml/2006/ole">
            <p:oleObj spid="_x0000_s37894" name="Формула" r:id="rId7" imgW="266688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ДОМАШНЕЕ ЗАДАНИЕ</a:t>
            </a:r>
            <a:endParaRPr lang="ru-RU" sz="4000" b="1" cap="all" dirty="0">
              <a:ln/>
              <a:solidFill>
                <a:schemeClr val="accent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714488"/>
            <a:ext cx="578647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§9, №9.1</a:t>
            </a:r>
            <a:r>
              <a:rPr lang="ru-RU" sz="4800" b="1" dirty="0" smtClean="0"/>
              <a:t> – </a:t>
            </a:r>
            <a:r>
              <a:rPr lang="ru-RU" sz="4800" b="1" dirty="0" smtClean="0"/>
              <a:t>9.6 (</a:t>
            </a:r>
            <a:r>
              <a:rPr lang="ru-RU" sz="4800" b="1" dirty="0" err="1" smtClean="0"/>
              <a:t>а,б</a:t>
            </a:r>
            <a:r>
              <a:rPr lang="ru-RU" sz="4800" b="1" dirty="0" smtClean="0"/>
              <a:t>)</a:t>
            </a:r>
            <a:endParaRPr lang="ru-RU" sz="4800" b="1" dirty="0"/>
          </a:p>
        </p:txBody>
      </p:sp>
      <p:pic>
        <p:nvPicPr>
          <p:cNvPr id="4" name="Picture 4" descr="Картинки по запросу привед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1142984"/>
            <a:ext cx="1581144" cy="1581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Тригонометрические формулы вида </a:t>
            </a:r>
            <a:endParaRPr lang="ru-RU" sz="40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642910" y="1214422"/>
          <a:ext cx="7768372" cy="1571636"/>
        </p:xfrm>
        <a:graphic>
          <a:graphicData uri="http://schemas.openxmlformats.org/presentationml/2006/ole">
            <p:oleObj spid="_x0000_s20482" name="Формула" r:id="rId3" imgW="2197080" imgH="4442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3214686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называются </a:t>
            </a:r>
            <a:r>
              <a:rPr lang="ru-RU" sz="4000" b="1" i="1" dirty="0" smtClean="0"/>
              <a:t>формулами привидения</a:t>
            </a:r>
            <a:r>
              <a:rPr lang="ru-RU" sz="4000" dirty="0" smtClean="0"/>
              <a:t>. </a:t>
            </a:r>
            <a:endParaRPr lang="ru-RU" sz="4000" dirty="0"/>
          </a:p>
        </p:txBody>
      </p:sp>
      <p:pic>
        <p:nvPicPr>
          <p:cNvPr id="6" name="Picture 4" descr="Похожее изображени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4714884"/>
            <a:ext cx="1960980" cy="1781224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6679421" y="3464719"/>
            <a:ext cx="642942" cy="4286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86578" y="2857496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Картинки по запросу касп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2398" y="142852"/>
            <a:ext cx="1000132" cy="1000132"/>
          </a:xfrm>
          <a:prstGeom prst="rect">
            <a:avLst/>
          </a:prstGeom>
          <a:noFill/>
        </p:spPr>
      </p:pic>
      <p:grpSp>
        <p:nvGrpSpPr>
          <p:cNvPr id="12" name="Группа 11"/>
          <p:cNvGrpSpPr/>
          <p:nvPr/>
        </p:nvGrpSpPr>
        <p:grpSpPr>
          <a:xfrm>
            <a:off x="142844" y="142852"/>
            <a:ext cx="5318486" cy="3204866"/>
            <a:chOff x="71406" y="71414"/>
            <a:chExt cx="5318486" cy="3204866"/>
          </a:xfrm>
        </p:grpSpPr>
        <p:pic>
          <p:nvPicPr>
            <p:cNvPr id="11266" name="Picture 2" descr="Картинки по запросу формулы приведения"/>
            <p:cNvPicPr>
              <a:picLocks noChangeAspect="1" noChangeArrowheads="1"/>
            </p:cNvPicPr>
            <p:nvPr/>
          </p:nvPicPr>
          <p:blipFill>
            <a:blip r:embed="rId4"/>
            <a:srcRect r="49211"/>
            <a:stretch>
              <a:fillRect/>
            </a:stretch>
          </p:blipFill>
          <p:spPr bwMode="auto">
            <a:xfrm>
              <a:off x="71406" y="71414"/>
              <a:ext cx="5318486" cy="3204866"/>
            </a:xfrm>
            <a:prstGeom prst="rect">
              <a:avLst/>
            </a:prstGeom>
            <a:noFill/>
          </p:spPr>
        </p:pic>
        <p:sp>
          <p:nvSpPr>
            <p:cNvPr id="7" name="Прямоугольник 6"/>
            <p:cNvSpPr/>
            <p:nvPr/>
          </p:nvSpPr>
          <p:spPr>
            <a:xfrm>
              <a:off x="1214414" y="214290"/>
              <a:ext cx="642942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571868" y="214290"/>
              <a:ext cx="1000132" cy="2857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722766" y="3429000"/>
            <a:ext cx="5330730" cy="3286148"/>
            <a:chOff x="3722766" y="3429000"/>
            <a:chExt cx="5330730" cy="3286148"/>
          </a:xfrm>
        </p:grpSpPr>
        <p:pic>
          <p:nvPicPr>
            <p:cNvPr id="4" name="Picture 2" descr="Картинки по запросу формулы приведения"/>
            <p:cNvPicPr>
              <a:picLocks noChangeAspect="1" noChangeArrowheads="1"/>
            </p:cNvPicPr>
            <p:nvPr/>
          </p:nvPicPr>
          <p:blipFill>
            <a:blip r:embed="rId4"/>
            <a:srcRect l="50353"/>
            <a:stretch>
              <a:fillRect/>
            </a:stretch>
          </p:blipFill>
          <p:spPr bwMode="auto">
            <a:xfrm>
              <a:off x="3722766" y="3429000"/>
              <a:ext cx="5330730" cy="3286148"/>
            </a:xfrm>
            <a:prstGeom prst="rect">
              <a:avLst/>
            </a:prstGeom>
            <a:noFill/>
          </p:spPr>
        </p:pic>
        <p:sp>
          <p:nvSpPr>
            <p:cNvPr id="9" name="Прямоугольник 8"/>
            <p:cNvSpPr/>
            <p:nvPr/>
          </p:nvSpPr>
          <p:spPr>
            <a:xfrm>
              <a:off x="4714876" y="3571876"/>
              <a:ext cx="642942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143768" y="3571876"/>
              <a:ext cx="928694" cy="357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42976" y="142852"/>
          <a:ext cx="857256" cy="414802"/>
        </p:xfrm>
        <a:graphic>
          <a:graphicData uri="http://schemas.openxmlformats.org/presentationml/2006/ole">
            <p:oleObj spid="_x0000_s34818" name="Формула" r:id="rId5" imgW="393480" imgH="19044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722688" y="230188"/>
          <a:ext cx="912812" cy="331787"/>
        </p:xfrm>
        <a:graphic>
          <a:graphicData uri="http://schemas.openxmlformats.org/presentationml/2006/ole">
            <p:oleObj spid="_x0000_s34819" name="Формула" r:id="rId6" imgW="419040" imgH="15228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4775627" y="3433552"/>
          <a:ext cx="690563" cy="441325"/>
        </p:xfrm>
        <a:graphic>
          <a:graphicData uri="http://schemas.openxmlformats.org/presentationml/2006/ole">
            <p:oleObj spid="_x0000_s34820" name="Формула" r:id="rId7" imgW="317160" imgH="20304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7204075" y="3429000"/>
          <a:ext cx="855663" cy="441325"/>
        </p:xfrm>
        <a:graphic>
          <a:graphicData uri="http://schemas.openxmlformats.org/presentationml/2006/ole">
            <p:oleObj spid="_x0000_s34821" name="Формула" r:id="rId8" imgW="393480" imgH="203040" progId="Equation.3">
              <p:embed/>
            </p:oleObj>
          </a:graphicData>
        </a:graphic>
      </p:graphicFrame>
      <p:pic>
        <p:nvPicPr>
          <p:cNvPr id="15" name="Picture 4" descr="Картинки по запросу касп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42844" y="5715016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648" y="214290"/>
            <a:ext cx="892971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/>
              <a:t>«ЛОШАДИНОЕ ПРАВИЛО»</a:t>
            </a:r>
            <a:endParaRPr lang="ru-RU" sz="1400" dirty="0" smtClean="0"/>
          </a:p>
          <a:p>
            <a:pPr algn="ctr"/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3000" dirty="0" smtClean="0"/>
              <a:t>Если мы откладываем угол от </a:t>
            </a:r>
            <a:r>
              <a:rPr lang="ru-RU" sz="3000" i="1" dirty="0" smtClean="0"/>
              <a:t>ВЕРТИКАЛЬНОЙ ОСИ</a:t>
            </a:r>
            <a:r>
              <a:rPr lang="ru-RU" sz="3000" dirty="0" smtClean="0"/>
              <a:t>, лошадь говорит «</a:t>
            </a:r>
            <a:r>
              <a:rPr lang="ru-RU" sz="3000" i="1" dirty="0" smtClean="0"/>
              <a:t>ДА</a:t>
            </a:r>
            <a:r>
              <a:rPr lang="ru-RU" sz="3000" dirty="0" smtClean="0"/>
              <a:t>» (киваем головой вдоль оси ОУ) и приводимая функция меняется на </a:t>
            </a:r>
            <a:r>
              <a:rPr lang="ru-RU" sz="3000" dirty="0" err="1" smtClean="0"/>
              <a:t>кофункцию</a:t>
            </a:r>
            <a:r>
              <a:rPr lang="ru-RU" sz="3000" dirty="0" smtClean="0"/>
              <a:t> (синус на косинус, косинус на синус, тангенс на котангенс, котангенс на тангенс).</a:t>
            </a:r>
          </a:p>
          <a:p>
            <a:pPr>
              <a:buFontTx/>
              <a:buChar char="-"/>
            </a:pPr>
            <a:endParaRPr lang="ru-RU" sz="3000" dirty="0" smtClean="0"/>
          </a:p>
          <a:p>
            <a:pPr algn="just">
              <a:buFontTx/>
              <a:buChar char="-"/>
            </a:pPr>
            <a:r>
              <a:rPr lang="ru-RU" sz="3000" dirty="0" smtClean="0"/>
              <a:t> Если мы откладываем угол от </a:t>
            </a:r>
            <a:r>
              <a:rPr lang="ru-RU" sz="3000" i="1" dirty="0" smtClean="0"/>
              <a:t>ГОРИЗОНТАЛЬНОЙ ОСИ</a:t>
            </a:r>
            <a:r>
              <a:rPr lang="ru-RU" sz="3000" dirty="0" smtClean="0"/>
              <a:t>, лошадь говорит «</a:t>
            </a:r>
            <a:r>
              <a:rPr lang="ru-RU" sz="3000" i="1" dirty="0" smtClean="0"/>
              <a:t>НЕТ</a:t>
            </a:r>
            <a:r>
              <a:rPr lang="ru-RU" sz="3000" dirty="0" smtClean="0"/>
              <a:t>» (мотаем головой вдоль оси ОХ) и приводимая функция не меняется.</a:t>
            </a:r>
          </a:p>
          <a:p>
            <a:pPr>
              <a:buFontTx/>
              <a:buChar char="-"/>
            </a:pPr>
            <a:endParaRPr lang="ru-RU" sz="3000" dirty="0" smtClean="0"/>
          </a:p>
          <a:p>
            <a:pPr algn="just">
              <a:buFontTx/>
              <a:buChar char="-"/>
            </a:pPr>
            <a:r>
              <a:rPr lang="ru-RU" sz="3000" dirty="0" smtClean="0"/>
              <a:t> Знак правой части равенства совпадает со знаком </a:t>
            </a:r>
            <a:r>
              <a:rPr lang="ru-RU" sz="3000" b="1" u="sng" dirty="0" smtClean="0"/>
              <a:t>исходной</a:t>
            </a:r>
            <a:r>
              <a:rPr lang="ru-RU" sz="3000" dirty="0" smtClean="0"/>
              <a:t> функции в данной четверти.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ртинки по запросу формулы приведения"/>
          <p:cNvPicPr>
            <a:picLocks noChangeAspect="1" noChangeArrowheads="1"/>
          </p:cNvPicPr>
          <p:nvPr/>
        </p:nvPicPr>
        <p:blipFill>
          <a:blip r:embed="rId2"/>
          <a:srcRect t="1316" r="53906" b="51305"/>
          <a:stretch>
            <a:fillRect/>
          </a:stretch>
        </p:blipFill>
        <p:spPr bwMode="auto">
          <a:xfrm>
            <a:off x="142844" y="285728"/>
            <a:ext cx="4822066" cy="3214710"/>
          </a:xfrm>
          <a:prstGeom prst="rect">
            <a:avLst/>
          </a:prstGeom>
          <a:noFill/>
        </p:spPr>
      </p:pic>
      <p:pic>
        <p:nvPicPr>
          <p:cNvPr id="4" name="Picture 2" descr="Картинки по запросу формулы приведения"/>
          <p:cNvPicPr>
            <a:picLocks noChangeAspect="1" noChangeArrowheads="1"/>
          </p:cNvPicPr>
          <p:nvPr/>
        </p:nvPicPr>
        <p:blipFill>
          <a:blip r:embed="rId2"/>
          <a:srcRect l="29875" t="49693" r="32566" b="2929"/>
          <a:stretch>
            <a:fillRect/>
          </a:stretch>
        </p:blipFill>
        <p:spPr bwMode="auto">
          <a:xfrm>
            <a:off x="4966124" y="277102"/>
            <a:ext cx="3929090" cy="32147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28794" y="342900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182" y="342900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2132" y="342900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8082" y="342900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 l="2813" t="12500" r="68125" b="22499"/>
          <a:stretch>
            <a:fillRect/>
          </a:stretch>
        </p:blipFill>
        <p:spPr bwMode="auto">
          <a:xfrm>
            <a:off x="571472" y="4071942"/>
            <a:ext cx="1447964" cy="2428844"/>
          </a:xfrm>
          <a:prstGeom prst="rect">
            <a:avLst/>
          </a:prstGeom>
          <a:noFill/>
        </p:spPr>
      </p:pic>
      <p:cxnSp>
        <p:nvCxnSpPr>
          <p:cNvPr id="11" name="Прямая со стрелкой 10"/>
          <p:cNvCxnSpPr/>
          <p:nvPr/>
        </p:nvCxnSpPr>
        <p:spPr>
          <a:xfrm rot="5400000" flipH="1">
            <a:off x="46528" y="5277738"/>
            <a:ext cx="242884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ртинки по запросу формулы приведения"/>
          <p:cNvPicPr>
            <a:picLocks noChangeAspect="1" noChangeArrowheads="1"/>
          </p:cNvPicPr>
          <p:nvPr/>
        </p:nvPicPr>
        <p:blipFill>
          <a:blip r:embed="rId2"/>
          <a:srcRect l="66580" t="49600" r="983" b="3750"/>
          <a:stretch>
            <a:fillRect/>
          </a:stretch>
        </p:blipFill>
        <p:spPr bwMode="auto">
          <a:xfrm>
            <a:off x="5628716" y="428604"/>
            <a:ext cx="3446276" cy="3214710"/>
          </a:xfrm>
          <a:prstGeom prst="rect">
            <a:avLst/>
          </a:prstGeom>
          <a:noFill/>
        </p:spPr>
      </p:pic>
      <p:pic>
        <p:nvPicPr>
          <p:cNvPr id="4" name="Picture 2" descr="Картинки по запросу формулы приведения"/>
          <p:cNvPicPr>
            <a:picLocks noChangeAspect="1" noChangeArrowheads="1"/>
          </p:cNvPicPr>
          <p:nvPr/>
        </p:nvPicPr>
        <p:blipFill>
          <a:blip r:embed="rId2"/>
          <a:srcRect l="46094" t="1316" r="17201" b="51305"/>
          <a:stretch>
            <a:fillRect/>
          </a:stretch>
        </p:blipFill>
        <p:spPr bwMode="auto">
          <a:xfrm>
            <a:off x="1785918" y="428604"/>
            <a:ext cx="3899733" cy="3264893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формулы приведения"/>
          <p:cNvPicPr>
            <a:picLocks noChangeAspect="1" noChangeArrowheads="1"/>
          </p:cNvPicPr>
          <p:nvPr/>
        </p:nvPicPr>
        <p:blipFill>
          <a:blip r:embed="rId2"/>
          <a:srcRect t="49761" r="84749" b="3339"/>
          <a:stretch>
            <a:fillRect/>
          </a:stretch>
        </p:blipFill>
        <p:spPr bwMode="auto">
          <a:xfrm>
            <a:off x="214282" y="428604"/>
            <a:ext cx="1620356" cy="32319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14546" y="364331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364331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7884" y="364331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3834" y="364331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 l="2813" t="12500" r="68125" b="22499"/>
          <a:stretch>
            <a:fillRect/>
          </a:stretch>
        </p:blipFill>
        <p:spPr bwMode="auto">
          <a:xfrm>
            <a:off x="571472" y="4071942"/>
            <a:ext cx="1447964" cy="2428844"/>
          </a:xfrm>
          <a:prstGeom prst="rect">
            <a:avLst/>
          </a:prstGeom>
          <a:noFill/>
        </p:spPr>
      </p:pic>
      <p:cxnSp>
        <p:nvCxnSpPr>
          <p:cNvPr id="11" name="Прямая со стрелкой 10"/>
          <p:cNvCxnSpPr/>
          <p:nvPr/>
        </p:nvCxnSpPr>
        <p:spPr>
          <a:xfrm>
            <a:off x="357158" y="5723642"/>
            <a:ext cx="2024372" cy="78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рмулы привед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088" y="225346"/>
            <a:ext cx="8989174" cy="4568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Выразите тригонометрические функции угла 130°.</a:t>
            </a:r>
            <a:endParaRPr lang="ru-RU" sz="28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710104" y="1357298"/>
          <a:ext cx="7624062" cy="3702068"/>
        </p:xfrm>
        <a:graphic>
          <a:graphicData uri="http://schemas.openxmlformats.org/presentationml/2006/ole">
            <p:oleObj spid="_x0000_s35842" name="Формула" r:id="rId3" imgW="2641320" imgH="1282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42852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Вычислите значения тригонометрических функций.</a:t>
            </a:r>
            <a:endParaRPr lang="ru-RU" sz="28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14282" y="2676826"/>
          <a:ext cx="8709956" cy="3538256"/>
        </p:xfrm>
        <a:graphic>
          <a:graphicData uri="http://schemas.openxmlformats.org/presentationml/2006/ole">
            <p:oleObj spid="_x0000_s36866" name="Формула" r:id="rId3" imgW="3251160" imgH="132048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42910" y="642918"/>
          <a:ext cx="7358114" cy="1638879"/>
        </p:xfrm>
        <a:graphic>
          <a:graphicData uri="http://schemas.openxmlformats.org/presentationml/2006/ole">
            <p:oleObj spid="_x0000_s36867" name="Формула" r:id="rId4" imgW="2793960" imgH="622080" progId="Equation.3">
              <p:embed/>
            </p:oleObj>
          </a:graphicData>
        </a:graphic>
      </p:graphicFrame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282575" y="2847975"/>
          <a:ext cx="8574088" cy="3843338"/>
        </p:xfrm>
        <a:graphic>
          <a:graphicData uri="http://schemas.openxmlformats.org/presentationml/2006/ole">
            <p:oleObj spid="_x0000_s36868" name="Формула" r:id="rId5" imgW="3200400" imgH="1434960" progId="Equation.3">
              <p:embed/>
            </p:oleObj>
          </a:graphicData>
        </a:graphic>
      </p:graphicFrame>
      <p:graphicFrame>
        <p:nvGraphicFramePr>
          <p:cNvPr id="36869" name="Object 2"/>
          <p:cNvGraphicFramePr>
            <a:graphicFrameLocks noChangeAspect="1"/>
          </p:cNvGraphicFramePr>
          <p:nvPr/>
        </p:nvGraphicFramePr>
        <p:xfrm>
          <a:off x="266700" y="2714620"/>
          <a:ext cx="8607425" cy="1258888"/>
        </p:xfrm>
        <a:graphic>
          <a:graphicData uri="http://schemas.openxmlformats.org/presentationml/2006/ole">
            <p:oleObj spid="_x0000_s36869" name="Формула" r:id="rId6" imgW="32130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181</Words>
  <Application>Microsoft Office PowerPoint</Application>
  <PresentationFormat>Экран (4:3)</PresentationFormat>
  <Paragraphs>31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Тема Office</vt:lpstr>
      <vt:lpstr>Формула</vt:lpstr>
      <vt:lpstr>Microsoft Equation 3.0</vt:lpstr>
      <vt:lpstr>ФОРМУЛЫ ПРИВЕДЕНИЯ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Zima</dc:creator>
  <cp:lastModifiedBy>Zima</cp:lastModifiedBy>
  <cp:revision>32</cp:revision>
  <dcterms:created xsi:type="dcterms:W3CDTF">2017-03-06T13:51:00Z</dcterms:created>
  <dcterms:modified xsi:type="dcterms:W3CDTF">2017-06-18T10:21:28Z</dcterms:modified>
</cp:coreProperties>
</file>