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5" autoAdjust="0"/>
    <p:restoredTop sz="94577" autoAdjust="0"/>
  </p:normalViewPr>
  <p:slideViewPr>
    <p:cSldViewPr>
      <p:cViewPr varScale="1">
        <p:scale>
          <a:sx n="44" d="100"/>
          <a:sy n="44" d="100"/>
        </p:scale>
        <p:origin x="-123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28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CFD64-FD3C-435B-A8AD-4509169492FC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BCCBC93-1E38-4C89-958A-3123FBBB0866}">
      <dgm:prSet/>
      <dgm:spPr/>
      <dgm:t>
        <a:bodyPr/>
        <a:lstStyle/>
        <a:p>
          <a:pPr rtl="0"/>
          <a:r>
            <a:rPr lang="ru-RU" dirty="0" smtClean="0">
              <a:solidFill>
                <a:srgbClr val="FF0000"/>
              </a:solidFill>
            </a:rPr>
            <a:t>Цель проекта:</a:t>
          </a:r>
          <a:endParaRPr lang="ru-RU" dirty="0">
            <a:solidFill>
              <a:srgbClr val="FF0000"/>
            </a:solidFill>
          </a:endParaRPr>
        </a:p>
      </dgm:t>
    </dgm:pt>
    <dgm:pt modelId="{49BF4A73-9836-411F-8309-78A30D7D9886}" type="parTrans" cxnId="{44BC5604-0743-459E-8B30-2BD0BB2FD7DF}">
      <dgm:prSet/>
      <dgm:spPr/>
      <dgm:t>
        <a:bodyPr/>
        <a:lstStyle/>
        <a:p>
          <a:endParaRPr lang="ru-RU"/>
        </a:p>
      </dgm:t>
    </dgm:pt>
    <dgm:pt modelId="{E274EA62-69EF-407E-B6FE-017BA554E026}" type="sibTrans" cxnId="{44BC5604-0743-459E-8B30-2BD0BB2FD7DF}">
      <dgm:prSet/>
      <dgm:spPr/>
      <dgm:t>
        <a:bodyPr/>
        <a:lstStyle/>
        <a:p>
          <a:endParaRPr lang="ru-RU"/>
        </a:p>
      </dgm:t>
    </dgm:pt>
    <dgm:pt modelId="{C81BE4CD-462D-4818-A060-F329AB891B5F}" type="pres">
      <dgm:prSet presAssocID="{535CFD64-FD3C-435B-A8AD-4509169492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BD54AF-4153-4B83-83D5-297F0C5FDEFB}" type="pres">
      <dgm:prSet presAssocID="{5BCCBC93-1E38-4C89-958A-3123FBBB0866}" presName="boxAndChildren" presStyleCnt="0"/>
      <dgm:spPr/>
    </dgm:pt>
    <dgm:pt modelId="{8743B976-4CCF-4A5E-9A4E-C5BBCC4A2959}" type="pres">
      <dgm:prSet presAssocID="{5BCCBC93-1E38-4C89-958A-3123FBBB0866}" presName="parentTextBox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9CB22B02-7F19-4848-AE8C-9FADF07021E0}" type="presOf" srcId="{535CFD64-FD3C-435B-A8AD-4509169492FC}" destId="{C81BE4CD-462D-4818-A060-F329AB891B5F}" srcOrd="0" destOrd="0" presId="urn:microsoft.com/office/officeart/2005/8/layout/process4"/>
    <dgm:cxn modelId="{44BC5604-0743-459E-8B30-2BD0BB2FD7DF}" srcId="{535CFD64-FD3C-435B-A8AD-4509169492FC}" destId="{5BCCBC93-1E38-4C89-958A-3123FBBB0866}" srcOrd="0" destOrd="0" parTransId="{49BF4A73-9836-411F-8309-78A30D7D9886}" sibTransId="{E274EA62-69EF-407E-B6FE-017BA554E026}"/>
    <dgm:cxn modelId="{A6C78FB6-04FA-4D30-8AE6-E7FBF6BD66E8}" type="presOf" srcId="{5BCCBC93-1E38-4C89-958A-3123FBBB0866}" destId="{8743B976-4CCF-4A5E-9A4E-C5BBCC4A2959}" srcOrd="0" destOrd="0" presId="urn:microsoft.com/office/officeart/2005/8/layout/process4"/>
    <dgm:cxn modelId="{595D3BBB-7279-4609-AD9C-0F161180935C}" type="presParOf" srcId="{C81BE4CD-462D-4818-A060-F329AB891B5F}" destId="{9CBD54AF-4153-4B83-83D5-297F0C5FDEFB}" srcOrd="0" destOrd="0" presId="urn:microsoft.com/office/officeart/2005/8/layout/process4"/>
    <dgm:cxn modelId="{6208829F-B721-431B-B1B1-2BA33EEABB58}" type="presParOf" srcId="{9CBD54AF-4153-4B83-83D5-297F0C5FDEFB}" destId="{8743B976-4CCF-4A5E-9A4E-C5BBCC4A295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43B976-4CCF-4A5E-9A4E-C5BBCC4A2959}">
      <dsp:nvSpPr>
        <dsp:cNvPr id="0" name=""/>
        <dsp:cNvSpPr/>
      </dsp:nvSpPr>
      <dsp:spPr>
        <a:xfrm>
          <a:off x="0" y="0"/>
          <a:ext cx="8229600" cy="12527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>
              <a:solidFill>
                <a:srgbClr val="FF0000"/>
              </a:solidFill>
            </a:rPr>
            <a:t>Цель проекта:</a:t>
          </a:r>
          <a:endParaRPr lang="ru-RU" sz="4400" kern="1200" dirty="0">
            <a:solidFill>
              <a:srgbClr val="FF0000"/>
            </a:solidFill>
          </a:endParaRPr>
        </a:p>
      </dsp:txBody>
      <dsp:txXfrm>
        <a:off x="0" y="0"/>
        <a:ext cx="8229600" cy="12527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D3888-C897-435B-B8C4-AE713FA3D245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A7A7D-FC7C-4DF0-B1C4-3717F89F0E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2140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p:transition>
    <p:pull dir="u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1F71FED-CA52-4566-86E8-DF44D2A4D07F}" type="datetimeFigureOut">
              <a:rPr lang="ru-RU" smtClean="0"/>
              <a:pPr/>
              <a:t>21.05.2017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591DF65-DA8B-48F6-B06B-2C4A0427287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pull dir="u"/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jpeg"/><Relationship Id="rId7" Type="http://schemas.openxmlformats.org/officeDocument/2006/relationships/diagramColors" Target="../diagrams/colors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Дымковская игрушка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200" dirty="0" smtClean="0">
                <a:solidFill>
                  <a:srgbClr val="FF0000"/>
                </a:solidFill>
              </a:rPr>
              <a:t>Исследовательский проект в подготовительной группе.</a:t>
            </a:r>
          </a:p>
          <a:p>
            <a:r>
              <a:rPr lang="ru-RU" sz="2200" dirty="0" smtClean="0">
                <a:solidFill>
                  <a:srgbClr val="FF0000"/>
                </a:solidFill>
              </a:rPr>
              <a:t>Автор:</a:t>
            </a:r>
          </a:p>
          <a:p>
            <a:r>
              <a:rPr lang="ru-RU" sz="2200" dirty="0" smtClean="0">
                <a:solidFill>
                  <a:srgbClr val="FF0000"/>
                </a:solidFill>
              </a:rPr>
              <a:t>педагог дополнительного образования</a:t>
            </a:r>
          </a:p>
          <a:p>
            <a:r>
              <a:rPr lang="ru-RU" sz="2200" dirty="0" smtClean="0">
                <a:solidFill>
                  <a:srgbClr val="FF0000"/>
                </a:solidFill>
              </a:rPr>
              <a:t>Григорьева Татьяна Николаевна МБДОУ №175</a:t>
            </a:r>
          </a:p>
          <a:p>
            <a:endParaRPr lang="ru-RU" sz="2600" dirty="0" smtClean="0">
              <a:solidFill>
                <a:srgbClr val="00B0F0"/>
              </a:solidFill>
            </a:endParaRPr>
          </a:p>
          <a:p>
            <a:pPr algn="ctr"/>
            <a:endParaRPr lang="ru-RU" sz="2000" dirty="0">
              <a:solidFill>
                <a:srgbClr val="00B0F0"/>
              </a:solidFill>
            </a:endParaRPr>
          </a:p>
        </p:txBody>
      </p:sp>
      <p:pic>
        <p:nvPicPr>
          <p:cNvPr id="15" name="Рисунок 14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" r="381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13915305"/>
      </p:ext>
    </p:extLst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400" dirty="0" smtClean="0">
                <a:solidFill>
                  <a:srgbClr val="0070C0"/>
                </a:solidFill>
              </a:rPr>
              <a:t>1.Дети подготовительно группы;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2.Педагог дополнительного образования;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3.Педагоги группы;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4. Музыкальный руководитель;</a:t>
            </a:r>
            <a:br>
              <a:rPr lang="ru-RU" sz="2400" dirty="0" smtClean="0">
                <a:solidFill>
                  <a:srgbClr val="0070C0"/>
                </a:solidFill>
              </a:rPr>
            </a:br>
            <a:r>
              <a:rPr lang="ru-RU" sz="2400" dirty="0" smtClean="0">
                <a:solidFill>
                  <a:srgbClr val="0070C0"/>
                </a:solidFill>
              </a:rPr>
              <a:t>5.Родители.</a:t>
            </a:r>
            <a:endParaRPr lang="ru-RU" sz="2400" dirty="0">
              <a:solidFill>
                <a:srgbClr val="0070C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Участники проекта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600x720-c56337da27b64eb13eb7baa09626cf84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2928934"/>
            <a:ext cx="2857520" cy="3685032"/>
          </a:xfrm>
          <a:prstGeom prst="rect">
            <a:avLst/>
          </a:prstGeom>
        </p:spPr>
      </p:pic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622f522dee8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714356"/>
            <a:ext cx="7005406" cy="520540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СПАСИБО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00x720-ca23a48b9472a5b52772df6c019a8394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124" y="2786058"/>
            <a:ext cx="4357718" cy="3571900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r>
              <a:rPr lang="ru-RU" dirty="0" smtClean="0"/>
              <a:t>Развитие эстетического восприятия  у детей подготовительной группы  через приобщение к декоративной деятельности  и знакомство  с дымковской игрушкой.</a:t>
            </a:r>
          </a:p>
          <a:p>
            <a:pPr>
              <a:buNone/>
            </a:pPr>
            <a:endParaRPr lang="ru-RU" dirty="0" smtClean="0"/>
          </a:p>
          <a:p>
            <a:pPr algn="just"/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67051167"/>
              </p:ext>
            </p:extLst>
          </p:nvPr>
        </p:nvGraphicFramePr>
        <p:xfrm>
          <a:off x="457200" y="338328"/>
          <a:ext cx="8229600" cy="12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Стрелка вниз 6"/>
          <p:cNvSpPr/>
          <p:nvPr/>
        </p:nvSpPr>
        <p:spPr>
          <a:xfrm>
            <a:off x="6444208" y="126876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553633"/>
      </p:ext>
    </p:extLst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600x720-03f1db222424b96b1d2a88307eb6550a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2714620"/>
            <a:ext cx="2928958" cy="4143380"/>
          </a:xfrm>
          <a:prstGeom prst="rect">
            <a:avLst/>
          </a:prstGeo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Изучить истоки дымковской игрушки.</a:t>
            </a:r>
          </a:p>
          <a:p>
            <a:r>
              <a:rPr lang="ru-RU" dirty="0" smtClean="0"/>
              <a:t>Учить превращать глину в дымковскою игрушку</a:t>
            </a:r>
          </a:p>
          <a:p>
            <a:r>
              <a:rPr lang="ru-RU" dirty="0" smtClean="0"/>
              <a:t> Развивать чувство ритма, цвета ,композиции при составления дымковского узора.</a:t>
            </a:r>
          </a:p>
          <a:p>
            <a:r>
              <a:rPr lang="ru-RU" dirty="0" smtClean="0"/>
              <a:t>Воспитывать положительный эмоциональный отклик на красоту дымковской игрушки, радость от созданного своими руками.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Задачи проекта: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4-конечная звезда 5"/>
          <p:cNvSpPr/>
          <p:nvPr/>
        </p:nvSpPr>
        <p:spPr>
          <a:xfrm>
            <a:off x="5724128" y="908720"/>
            <a:ext cx="45719" cy="7200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500826" y="92867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399888"/>
      </p:ext>
    </p:extLst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00x720-13e5df347f3c784bf5b4e3d732db2809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139696"/>
            <a:ext cx="2743200" cy="4361138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Дымковская игрушка привлекает и взрослых и детей. Использование  дымковской народной игрушки в детском саду даёт возможность решать задачи художественного развития и воспитания детей; постоянное продуманное знакомство с промыслом, планомерное, целенаправленное обучение лепке и росписи игрушки позволяет добиться хороших изобразительных навыков у детей, развивает у них творческую инициативу, уверенность, самостоятельность; воспитывает интерес к народному творчеству.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Актуальность: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215074" y="92867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4" descr="600x720-6ca7bae6e632a2c36f9a4f24956ddcc1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571744"/>
            <a:ext cx="3571899" cy="343357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Образовательные области: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8001024" y="10715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Познавательное развитие;</a:t>
            </a:r>
          </a:p>
          <a:p>
            <a:r>
              <a:rPr lang="ru-RU" dirty="0" smtClean="0"/>
              <a:t>Художественно- эстетическое развитие;;</a:t>
            </a:r>
          </a:p>
          <a:p>
            <a:r>
              <a:rPr lang="ru-RU" dirty="0" smtClean="0"/>
              <a:t>Социально – коммуникативное развитие;</a:t>
            </a:r>
          </a:p>
          <a:p>
            <a:r>
              <a:rPr lang="ru-RU" dirty="0" smtClean="0"/>
              <a:t>Речевое развитие;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00x720-82fb7350b13fb44dda5738e313cf737e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6446" y="2500306"/>
            <a:ext cx="2786082" cy="4357694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Этапы реализации проекта: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(октябрь- ноябрь)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8001024" y="100010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Первый этап - </a:t>
            </a:r>
            <a:r>
              <a:rPr lang="ru-RU" dirty="0" err="1" smtClean="0"/>
              <a:t>поисково</a:t>
            </a:r>
            <a:r>
              <a:rPr lang="ru-RU" dirty="0" smtClean="0"/>
              <a:t>  -  исследовательский: 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узнать историю зарождения народных промыслов на Руси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изучить историю дымковской игрушки, технологию её изготовления;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изучить узоры при росписи игрушки;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придумать свой узор.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приготовить глину и краски для изготовления </a:t>
            </a:r>
            <a:r>
              <a:rPr lang="ru-RU" dirty="0" smtClean="0"/>
              <a:t>дымковских игрушек.</a:t>
            </a:r>
            <a:endParaRPr lang="ru-RU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Освоить технологию изготовления игрушки.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Font typeface="+mj-lt"/>
              <a:buAutoNum type="romanUcPeriod"/>
            </a:pPr>
            <a:endParaRPr lang="ru-RU" dirty="0" smtClean="0"/>
          </a:p>
          <a:p>
            <a:pPr marL="514350" indent="-514350">
              <a:buFont typeface="+mj-lt"/>
              <a:buAutoNum type="romanUcPeriod"/>
            </a:pPr>
            <a:endParaRPr lang="ru-RU" dirty="0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600x720-f23bdade8544e58ee7eadba03ef08f64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14620"/>
            <a:ext cx="3571868" cy="4143380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Второй :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Знакомство с русской игрушкой ( совместная работа с  Областной Краеведческим музеем)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Изготовление (лепка </a:t>
            </a:r>
            <a:r>
              <a:rPr lang="ru-RU" dirty="0"/>
              <a:t> </a:t>
            </a:r>
            <a:r>
              <a:rPr lang="ru-RU" dirty="0" smtClean="0"/>
              <a:t>лошадки, медведя, птички.)</a:t>
            </a:r>
            <a:endParaRPr lang="ru-RU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( </a:t>
            </a:r>
            <a:r>
              <a:rPr lang="ru-RU" i="1" dirty="0" smtClean="0"/>
              <a:t>рисование</a:t>
            </a:r>
            <a:r>
              <a:rPr lang="ru-RU" dirty="0" smtClean="0"/>
              <a:t> дымковской барышни;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У;</a:t>
            </a:r>
            <a:endParaRPr lang="ru-RU" dirty="0" smtClean="0"/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Роспись дымковской игрушки: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/>
              <a:t>Создание   презентации «Дымковская игрушка» (для родителей  размещения на сайте детского сада).</a:t>
            </a:r>
          </a:p>
          <a:p>
            <a:pPr marL="514350" indent="-514350">
              <a:buFont typeface="Wingdings" pitchFamily="2" charset="2"/>
              <a:buChar char="v"/>
            </a:pPr>
            <a:endParaRPr lang="ru-RU" dirty="0" smtClean="0"/>
          </a:p>
          <a:p>
            <a:pPr marL="514350" indent="-514350">
              <a:buFont typeface="Wingdings" pitchFamily="2" charset="2"/>
              <a:buChar char="v"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Этапы реализации проекта: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(декабрь – январь)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8429652" y="135729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00x720-2f420265e22951e67b7cd11d3f604794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2198" y="2571744"/>
            <a:ext cx="2643206" cy="4286256"/>
          </a:xfrm>
          <a:prstGeom prst="rect">
            <a:avLst/>
          </a:prstGeom>
        </p:spPr>
      </p:pic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Третий этап: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Оформить выставку «Дымковский петух»;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Оформить панно «Дымковский хоровод»;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Создать папку образцов дымковских узоров;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Праздник «Масленица»</a:t>
            </a:r>
          </a:p>
          <a:p>
            <a:pPr>
              <a:buFont typeface="Wingdings" pitchFamily="2" charset="2"/>
              <a:buChar char="v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Этапы реализации проекта: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(февраль – март)</a:t>
            </a:r>
            <a:endParaRPr lang="ru-RU" dirty="0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600x720-d5c2ca69ca9b88adc07451c27cb99ee5_418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2571744"/>
            <a:ext cx="4572000" cy="3786214"/>
          </a:xfrm>
          <a:prstGeom prst="rect">
            <a:avLst/>
          </a:prstGeo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У детей появится устойчивый интерес к дымковской игрушке. Повысится уровень знаний о народном промысле «Дымка» дети научаться  хорошо ориентироваться на листе бумаги, усвоят цвета данной росписи. Смогут назвать все её элементы, узнать приёмы рисования и научаться составлять узоры, научаться сами из глины создавать игрушку. Ребята научатся воспринимать прекрасное и доброе, любоваться красотой, получать радость от созданного своими руками.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Ожидаемые конечные результаты: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2786058"/>
            <a:ext cx="3822192" cy="63976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Для детей: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Для родителей и детского сада: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Создать коллекцию дымковских игрушек. Сделанных своими руками и пригласить родителей на выставку «Дымковский петух», чтобы оценить творчество своих детей.</a:t>
            </a:r>
          </a:p>
          <a:p>
            <a:r>
              <a:rPr lang="ru-RU" dirty="0" smtClean="0"/>
              <a:t>Консультация для родителей «Влияние народных промыслов «Дымка2 на эстетическое воспитание детей дошкольного возраста».</a:t>
            </a:r>
          </a:p>
          <a:p>
            <a:r>
              <a:rPr lang="ru-RU" dirty="0" smtClean="0"/>
              <a:t>Для группы  сделать папку  - раскладушку для самостоятельного закрепления знаний о дымковской игрушке.</a:t>
            </a:r>
          </a:p>
          <a:p>
            <a:r>
              <a:rPr lang="ru-RU" dirty="0" smtClean="0"/>
              <a:t>Праздник «Масленица»</a:t>
            </a:r>
            <a:endParaRPr lang="ru-RU" dirty="0"/>
          </a:p>
        </p:txBody>
      </p:sp>
    </p:spTree>
  </p:cSld>
  <p:clrMapOvr>
    <a:masterClrMapping/>
  </p:clrMapOvr>
  <p:transition>
    <p:pull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398</TotalTime>
  <Words>447</Words>
  <Application>Microsoft Office PowerPoint</Application>
  <PresentationFormat>Экран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Дымковская игрушка</vt:lpstr>
      <vt:lpstr>Презентация PowerPoint</vt:lpstr>
      <vt:lpstr>Задачи проекта:</vt:lpstr>
      <vt:lpstr>Актуальность:</vt:lpstr>
      <vt:lpstr>Образовательные области:</vt:lpstr>
      <vt:lpstr>Этапы реализации проекта: (октябрь- ноябрь)</vt:lpstr>
      <vt:lpstr>Этапы реализации проекта: (декабрь – январь)</vt:lpstr>
      <vt:lpstr>Этапы реализации проекта: (февраль – март)</vt:lpstr>
      <vt:lpstr>Ожидаемые конечные результаты:</vt:lpstr>
      <vt:lpstr>1.Дети подготовительно группы; 2.Педагог дополнительного образования; 3.Педагоги группы; 4. Музыкальный руководитель; 5.Родители.</vt:lpstr>
      <vt:lpstr>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Дымковская игрушка</dc:title>
  <dc:creator>Татьяна</dc:creator>
  <cp:lastModifiedBy>Татьяна</cp:lastModifiedBy>
  <cp:revision>46</cp:revision>
  <dcterms:created xsi:type="dcterms:W3CDTF">2016-10-12T10:20:15Z</dcterms:created>
  <dcterms:modified xsi:type="dcterms:W3CDTF">2017-05-21T14:29:50Z</dcterms:modified>
</cp:coreProperties>
</file>