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74" r:id="rId3"/>
    <p:sldId id="294" r:id="rId4"/>
    <p:sldId id="295" r:id="rId5"/>
    <p:sldId id="264" r:id="rId6"/>
    <p:sldId id="266" r:id="rId7"/>
    <p:sldId id="286" r:id="rId8"/>
    <p:sldId id="287" r:id="rId9"/>
    <p:sldId id="288" r:id="rId10"/>
    <p:sldId id="273" r:id="rId11"/>
    <p:sldId id="284" r:id="rId12"/>
    <p:sldId id="265" r:id="rId13"/>
    <p:sldId id="285" r:id="rId14"/>
    <p:sldId id="268" r:id="rId15"/>
    <p:sldId id="269" r:id="rId16"/>
    <p:sldId id="270" r:id="rId17"/>
    <p:sldId id="280" r:id="rId18"/>
    <p:sldId id="271" r:id="rId19"/>
    <p:sldId id="275" r:id="rId20"/>
    <p:sldId id="281" r:id="rId21"/>
    <p:sldId id="276" r:id="rId22"/>
    <p:sldId id="278" r:id="rId23"/>
    <p:sldId id="277" r:id="rId24"/>
    <p:sldId id="260" r:id="rId25"/>
    <p:sldId id="289" r:id="rId26"/>
    <p:sldId id="293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F462E-0442-4A28-9AE1-433EF72F5C87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D9E94-4568-4BF0-A3BD-6DCAAB22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2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9E94-4568-4BF0-A3BD-6DCAAB22AD9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9E94-4568-4BF0-A3BD-6DCAAB22AD9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2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Василий\Математика\3 класс\24\img\математика фон цифр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867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5808" y="1268760"/>
            <a:ext cx="707659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Мате</a:t>
            </a:r>
            <a:r>
              <a:rPr lang="ru-RU" sz="6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м</a:t>
            </a:r>
            <a:r>
              <a:rPr lang="ru-RU" sz="6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атика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Segoe Script" panose="020B0504020000000003" pitchFamily="34" charset="0"/>
              </a:rPr>
              <a:t>4 класс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</a:rPr>
              <a:t>Учитель начальных классов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</a:rPr>
              <a:t>Татьяна Васильевна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Segoe Script" panose="020B0504020000000003" pitchFamily="34" charset="0"/>
              </a:rPr>
              <a:t>Лункина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Москва, 2017</a:t>
            </a:r>
            <a:endParaRPr lang="ru-RU" sz="28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29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0.infourok.ru/images/doc/266/271676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4741" r="17472" b="3337"/>
          <a:stretch/>
        </p:blipFill>
        <p:spPr bwMode="auto">
          <a:xfrm>
            <a:off x="611560" y="1137066"/>
            <a:ext cx="4401671" cy="46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2837" y="280991"/>
            <a:ext cx="704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Составь примеры, найди результат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1" t="75517" r="7873"/>
          <a:stretch/>
        </p:blipFill>
        <p:spPr bwMode="auto">
          <a:xfrm>
            <a:off x="4644008" y="3189222"/>
            <a:ext cx="4291151" cy="3384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47829" r="7613" b="6792"/>
          <a:stretch>
            <a:fillRect/>
          </a:stretch>
        </p:blipFill>
        <p:spPr bwMode="auto">
          <a:xfrm>
            <a:off x="-180528" y="-26252"/>
            <a:ext cx="965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11760" y="836712"/>
            <a:ext cx="6732240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Одно яйцо вкрутую варится семь минут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Сколько минут необходимо варить 3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таких яйца? 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465">
            <a:off x="4960939" y="4061884"/>
            <a:ext cx="820737" cy="156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3086">
            <a:off x="5550694" y="4857486"/>
            <a:ext cx="10922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1393">
            <a:off x="6245226" y="4921779"/>
            <a:ext cx="1092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14750" y="2512484"/>
            <a:ext cx="1836739" cy="6503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2·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20535" y="2578099"/>
            <a:ext cx="16562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3200"/>
              <a:t>7 минут</a:t>
            </a:r>
          </a:p>
        </p:txBody>
      </p:sp>
    </p:spTree>
    <p:extLst>
      <p:ext uri="{BB962C8B-B14F-4D97-AF65-F5344CB8AC3E}">
        <p14:creationId xmlns:p14="http://schemas.microsoft.com/office/powerpoint/2010/main" val="1731793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1268761"/>
            <a:ext cx="302433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230 – 140</a:t>
            </a:r>
          </a:p>
          <a:p>
            <a:pPr algn="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8</a:t>
            </a:r>
          </a:p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12</a:t>
            </a:r>
          </a:p>
          <a:p>
            <a:pPr algn="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+ 200</a:t>
            </a:r>
          </a:p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:2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 130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1184558"/>
            <a:ext cx="302433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45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</a:t>
            </a:r>
          </a:p>
          <a:p>
            <a:pPr algn="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+ 120</a:t>
            </a:r>
          </a:p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3</a:t>
            </a:r>
          </a:p>
          <a:p>
            <a:pPr algn="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- 50</a:t>
            </a:r>
          </a:p>
          <a:p>
            <a:pPr algn="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4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= 80</a:t>
            </a:r>
          </a:p>
          <a:p>
            <a:pPr algn="r">
              <a:buFontTx/>
              <a:buChar char="-"/>
            </a:pP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467544" y="1988840"/>
            <a:ext cx="3600400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724128" y="1916832"/>
            <a:ext cx="2952328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517232"/>
            <a:ext cx="1230233" cy="7578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5432612"/>
            <a:ext cx="936104" cy="6606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332656"/>
            <a:ext cx="34690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Реши  цепочки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89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0570"/>
            <a:ext cx="6768727" cy="60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89">
            <a:off x="332566" y="3157592"/>
            <a:ext cx="3341929" cy="376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" y="1700808"/>
            <a:ext cx="2633646" cy="35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16" y="77633"/>
            <a:ext cx="1244019" cy="124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4408659" y="832557"/>
            <a:ext cx="3527969" cy="44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3200" dirty="0"/>
              <a:t>8 ч = … мин</a:t>
            </a:r>
          </a:p>
          <a:p>
            <a:pPr>
              <a:lnSpc>
                <a:spcPct val="150000"/>
              </a:lnSpc>
            </a:pPr>
            <a:r>
              <a:rPr lang="ru-RU" altLang="ru-RU" sz="3200" dirty="0"/>
              <a:t>180 мин = … ч</a:t>
            </a:r>
          </a:p>
          <a:p>
            <a:pPr>
              <a:lnSpc>
                <a:spcPct val="150000"/>
              </a:lnSpc>
            </a:pPr>
            <a:r>
              <a:rPr lang="ru-RU" altLang="ru-RU" sz="3200" dirty="0"/>
              <a:t>60 </a:t>
            </a:r>
            <a:r>
              <a:rPr lang="ru-RU" altLang="ru-RU" sz="3200" dirty="0" err="1"/>
              <a:t>мес</a:t>
            </a:r>
            <a:r>
              <a:rPr lang="ru-RU" altLang="ru-RU" sz="3200" dirty="0"/>
              <a:t> = …</a:t>
            </a:r>
            <a:r>
              <a:rPr lang="en-US" altLang="ru-RU" sz="3200" dirty="0"/>
              <a:t> </a:t>
            </a:r>
            <a:r>
              <a:rPr lang="ru-RU" altLang="ru-RU" sz="3200" dirty="0"/>
              <a:t>лет</a:t>
            </a:r>
          </a:p>
          <a:p>
            <a:pPr>
              <a:lnSpc>
                <a:spcPct val="150000"/>
              </a:lnSpc>
            </a:pPr>
            <a:r>
              <a:rPr lang="ru-RU" altLang="ru-RU" sz="3200" dirty="0"/>
              <a:t>20 в.= … лет</a:t>
            </a:r>
          </a:p>
          <a:p>
            <a:pPr>
              <a:lnSpc>
                <a:spcPct val="150000"/>
              </a:lnSpc>
            </a:pPr>
            <a:r>
              <a:rPr lang="ru-RU" altLang="ru-RU" sz="3200" dirty="0"/>
              <a:t>4 мин = … с</a:t>
            </a:r>
          </a:p>
          <a:p>
            <a:pPr>
              <a:lnSpc>
                <a:spcPct val="150000"/>
              </a:lnSpc>
            </a:pPr>
            <a:r>
              <a:rPr lang="ru-RU" altLang="ru-RU" sz="3200" dirty="0"/>
              <a:t>3 </a:t>
            </a:r>
            <a:r>
              <a:rPr lang="ru-RU" altLang="ru-RU" sz="3200" dirty="0" err="1"/>
              <a:t>сут</a:t>
            </a:r>
            <a:r>
              <a:rPr lang="ru-RU" altLang="ru-RU" sz="3200" dirty="0"/>
              <a:t> = … </a:t>
            </a:r>
            <a:r>
              <a:rPr lang="ru-RU" altLang="ru-RU" sz="3200" dirty="0" smtClean="0"/>
              <a:t>ч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312805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атематика 2 класс\9\до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4300"/>
            <a:ext cx="9432925" cy="73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14576" y="452967"/>
            <a:ext cx="4778154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latin typeface="Trebuchet MS" panose="020B0603020202020204" pitchFamily="34" charset="0"/>
              </a:rPr>
              <a:t>В 1 дм</a:t>
            </a:r>
            <a:r>
              <a:rPr lang="ru-RU" sz="3600" baseline="30000" dirty="0">
                <a:latin typeface="Trebuchet MS" panose="020B0603020202020204" pitchFamily="34" charset="0"/>
              </a:rPr>
              <a:t>2</a:t>
            </a:r>
            <a:r>
              <a:rPr lang="ru-RU" sz="3600" dirty="0">
                <a:latin typeface="Trebuchet MS" panose="020B0603020202020204" pitchFamily="34" charset="0"/>
              </a:rPr>
              <a:t> содержится…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778126" y="1604434"/>
            <a:ext cx="3660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>
                <a:solidFill>
                  <a:schemeClr val="bg1"/>
                </a:solidFill>
                <a:latin typeface="Trebuchet MS" pitchFamily="34" charset="0"/>
              </a:rPr>
              <a:t>1) 100 </a:t>
            </a:r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мм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03525" y="2838451"/>
            <a:ext cx="365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2) 10 000 мм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  <a:endParaRPr lang="ru-RU" altLang="ru-RU" sz="40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2803525" y="4102100"/>
            <a:ext cx="365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3) 1 000 мм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  <a:endParaRPr lang="ru-RU" altLang="ru-RU" sz="40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803525" y="5253568"/>
            <a:ext cx="365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4) 100 000 мм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  <a:endParaRPr lang="ru-RU" altLang="ru-RU" sz="400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44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3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атематика 2 класс\9\до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4300"/>
            <a:ext cx="9432925" cy="73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6375" y="294218"/>
            <a:ext cx="6191250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rebuchet MS" panose="020B0603020202020204" pitchFamily="34" charset="0"/>
              </a:rPr>
              <a:t>Сколько квадратных сантиметров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ru-RU" sz="2800" dirty="0">
                <a:latin typeface="Trebuchet MS" panose="020B0603020202020204" pitchFamily="34" charset="0"/>
              </a:rPr>
              <a:t>составляют 7900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ru-RU" sz="2800" dirty="0" err="1">
                <a:latin typeface="Trebuchet MS" panose="020B0603020202020204" pitchFamily="34" charset="0"/>
              </a:rPr>
              <a:t>дм</a:t>
            </a:r>
            <a:r>
              <a:rPr lang="en-US" sz="2800" baseline="30000" dirty="0">
                <a:latin typeface="Trebuchet MS" panose="020B0603020202020204" pitchFamily="34" charset="0"/>
              </a:rPr>
              <a:t>2</a:t>
            </a:r>
            <a:r>
              <a:rPr lang="ru-RU" sz="2800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778126" y="1604434"/>
            <a:ext cx="3660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4000">
                <a:solidFill>
                  <a:schemeClr val="bg1"/>
                </a:solidFill>
                <a:latin typeface="Trebuchet MS" pitchFamily="34" charset="0"/>
              </a:rPr>
              <a:t>1) 79 </a:t>
            </a:r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см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803525" y="2838451"/>
            <a:ext cx="365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2) 790 см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  <a:endParaRPr lang="ru-RU" altLang="ru-RU" sz="40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803525" y="4102100"/>
            <a:ext cx="365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3) 7 900 см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  <a:endParaRPr lang="ru-RU" altLang="ru-RU" sz="400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2803525" y="5253568"/>
            <a:ext cx="3659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4) 790</a:t>
            </a:r>
            <a:r>
              <a:rPr lang="en-US" altLang="ru-RU" sz="4000">
                <a:solidFill>
                  <a:schemeClr val="bg1"/>
                </a:solidFill>
                <a:latin typeface="Trebuchet MS" pitchFamily="34" charset="0"/>
              </a:rPr>
              <a:t> 0</a:t>
            </a:r>
            <a:r>
              <a:rPr lang="ru-RU" altLang="ru-RU" sz="4000">
                <a:solidFill>
                  <a:schemeClr val="bg1"/>
                </a:solidFill>
                <a:latin typeface="Trebuchet MS" pitchFamily="34" charset="0"/>
              </a:rPr>
              <a:t>00 см</a:t>
            </a:r>
            <a:r>
              <a:rPr lang="ru-RU" altLang="ru-RU" sz="4000" baseline="30000">
                <a:solidFill>
                  <a:schemeClr val="bg1"/>
                </a:solidFill>
                <a:latin typeface="Trebuchet MS" pitchFamily="34" charset="0"/>
              </a:rPr>
              <a:t>2</a:t>
            </a:r>
            <a:endParaRPr lang="ru-RU" altLang="ru-RU" sz="400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17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F3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3776134"/>
            <a:ext cx="3600450" cy="2916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651" y="2180167"/>
            <a:ext cx="2879725" cy="1595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376" y="2180167"/>
            <a:ext cx="1223963" cy="2734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376" y="4914901"/>
            <a:ext cx="1223963" cy="179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317625" y="4914900"/>
            <a:ext cx="1296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 smtClean="0">
                <a:latin typeface="Trebuchet MS" pitchFamily="34" charset="0"/>
              </a:rPr>
              <a:t>36 м</a:t>
            </a:r>
            <a:r>
              <a:rPr lang="ru-RU" altLang="ru-RU" sz="2800" baseline="30000" dirty="0" smtClean="0">
                <a:latin typeface="Trebuchet MS" pitchFamily="34" charset="0"/>
              </a:rPr>
              <a:t>2</a:t>
            </a:r>
            <a:endParaRPr lang="ru-RU" altLang="ru-RU" sz="2800" baseline="30000" dirty="0">
              <a:latin typeface="Trebuchet MS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7600" y="260648"/>
            <a:ext cx="7920037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rebuchet MS" panose="020B0603020202020204" pitchFamily="34" charset="0"/>
              </a:rPr>
              <a:t>Какова площадь квартиры, если площадь комнаты </a:t>
            </a:r>
            <a:r>
              <a:rPr lang="ru-RU" sz="2000" dirty="0" smtClean="0">
                <a:latin typeface="Trebuchet MS" panose="020B0603020202020204" pitchFamily="34" charset="0"/>
              </a:rPr>
              <a:t>36 </a:t>
            </a:r>
            <a:r>
              <a:rPr lang="ru-RU" sz="2000" dirty="0">
                <a:latin typeface="Trebuchet MS" panose="020B0603020202020204" pitchFamily="34" charset="0"/>
              </a:rPr>
              <a:t>м</a:t>
            </a:r>
            <a:r>
              <a:rPr lang="ru-RU" sz="2000" baseline="30000" dirty="0">
                <a:latin typeface="Trebuchet MS" panose="020B0603020202020204" pitchFamily="34" charset="0"/>
              </a:rPr>
              <a:t>2</a:t>
            </a:r>
            <a:r>
              <a:rPr lang="ru-RU" sz="2000" dirty="0">
                <a:latin typeface="Trebuchet MS" panose="020B0603020202020204" pitchFamily="34" charset="0"/>
              </a:rPr>
              <a:t>, площадь кухни в </a:t>
            </a:r>
            <a:r>
              <a:rPr lang="ru-RU" sz="2000" dirty="0" smtClean="0">
                <a:latin typeface="Trebuchet MS" panose="020B0603020202020204" pitchFamily="34" charset="0"/>
              </a:rPr>
              <a:t>3 </a:t>
            </a:r>
            <a:r>
              <a:rPr lang="ru-RU" sz="2000" dirty="0">
                <a:latin typeface="Trebuchet MS" panose="020B0603020202020204" pitchFamily="34" charset="0"/>
              </a:rPr>
              <a:t>раза меньше площади комнаты, площадь прихожей </a:t>
            </a:r>
            <a:r>
              <a:rPr lang="ru-RU" sz="2000" dirty="0" smtClean="0">
                <a:latin typeface="Trebuchet MS" panose="020B0603020202020204" pitchFamily="34" charset="0"/>
              </a:rPr>
              <a:t>в 4 </a:t>
            </a:r>
            <a:r>
              <a:rPr lang="ru-RU" sz="2000" dirty="0">
                <a:latin typeface="Trebuchet MS" panose="020B0603020202020204" pitchFamily="34" charset="0"/>
              </a:rPr>
              <a:t>раза меньше площади комнаты, а площадь совместного санузла </a:t>
            </a:r>
            <a:r>
              <a:rPr lang="ru-RU" sz="2000" dirty="0" smtClean="0">
                <a:latin typeface="Trebuchet MS" panose="020B0603020202020204" pitchFamily="34" charset="0"/>
              </a:rPr>
              <a:t>5 </a:t>
            </a:r>
            <a:r>
              <a:rPr lang="ru-RU" sz="2000" dirty="0">
                <a:latin typeface="Trebuchet MS" panose="020B0603020202020204" pitchFamily="34" charset="0"/>
              </a:rPr>
              <a:t>м</a:t>
            </a:r>
            <a:r>
              <a:rPr lang="ru-RU" sz="2000" baseline="30000" dirty="0">
                <a:latin typeface="Trebuchet MS" panose="020B0603020202020204" pitchFamily="34" charset="0"/>
              </a:rPr>
              <a:t>2</a:t>
            </a:r>
            <a:r>
              <a:rPr lang="ru-RU" sz="2000" dirty="0"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116013" y="2620433"/>
            <a:ext cx="2386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rebuchet MS" pitchFamily="34" charset="0"/>
              </a:rPr>
              <a:t>В </a:t>
            </a:r>
            <a:r>
              <a:rPr lang="ru-RU" altLang="ru-RU" dirty="0" smtClean="0">
                <a:latin typeface="Trebuchet MS" pitchFamily="34" charset="0"/>
              </a:rPr>
              <a:t>3 </a:t>
            </a:r>
            <a:r>
              <a:rPr lang="ru-RU" altLang="ru-RU" dirty="0">
                <a:latin typeface="Trebuchet MS" pitchFamily="34" charset="0"/>
              </a:rPr>
              <a:t>раза </a:t>
            </a:r>
            <a:r>
              <a:rPr lang="en-US" altLang="ru-RU" dirty="0">
                <a:latin typeface="Trebuchet MS" pitchFamily="34" charset="0"/>
              </a:rPr>
              <a:t>&lt;</a:t>
            </a:r>
            <a:r>
              <a:rPr lang="ru-RU" altLang="ru-RU" dirty="0">
                <a:latin typeface="Trebuchet MS" pitchFamily="34" charset="0"/>
              </a:rPr>
              <a:t> комнаты</a:t>
            </a:r>
            <a:endParaRPr lang="ru-RU" altLang="ru-RU" baseline="30000" dirty="0">
              <a:latin typeface="Trebuchet MS" pitchFamily="34" charset="0"/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3694907" y="3148103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latin typeface="Trebuchet MS" pitchFamily="34" charset="0"/>
              </a:rPr>
              <a:t>В </a:t>
            </a:r>
            <a:r>
              <a:rPr lang="ru-RU" altLang="ru-RU" dirty="0" smtClean="0">
                <a:latin typeface="Trebuchet MS" pitchFamily="34" charset="0"/>
              </a:rPr>
              <a:t>4 </a:t>
            </a:r>
            <a:r>
              <a:rPr lang="ru-RU" altLang="ru-RU" dirty="0">
                <a:latin typeface="Trebuchet MS" pitchFamily="34" charset="0"/>
              </a:rPr>
              <a:t>раза </a:t>
            </a:r>
            <a:r>
              <a:rPr lang="en-US" altLang="ru-RU" dirty="0">
                <a:latin typeface="Trebuchet MS" pitchFamily="34" charset="0"/>
              </a:rPr>
              <a:t>&lt;</a:t>
            </a:r>
            <a:r>
              <a:rPr lang="ru-RU" altLang="ru-RU" dirty="0">
                <a:latin typeface="Trebuchet MS" pitchFamily="34" charset="0"/>
              </a:rPr>
              <a:t> комнаты</a:t>
            </a:r>
            <a:endParaRPr lang="ru-RU" altLang="ru-RU" baseline="30000" dirty="0">
              <a:latin typeface="Trebuchet MS" pitchFamily="34" charset="0"/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844926" y="5461001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rebuchet MS" pitchFamily="34" charset="0"/>
              </a:rPr>
              <a:t>5</a:t>
            </a:r>
            <a:r>
              <a:rPr lang="en-US" altLang="ru-RU" sz="2800" dirty="0" smtClean="0">
                <a:latin typeface="Trebuchet MS" pitchFamily="34" charset="0"/>
              </a:rPr>
              <a:t> </a:t>
            </a:r>
            <a:r>
              <a:rPr lang="ru-RU" altLang="ru-RU" sz="2800" dirty="0">
                <a:latin typeface="Trebuchet MS" pitchFamily="34" charset="0"/>
              </a:rPr>
              <a:t>м</a:t>
            </a:r>
            <a:r>
              <a:rPr lang="ru-RU" altLang="ru-RU" sz="2800" baseline="30000" dirty="0">
                <a:latin typeface="Trebuchet MS" pitchFamily="34" charset="0"/>
              </a:rPr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23976" y="2060848"/>
            <a:ext cx="1994859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S</a:t>
            </a:r>
            <a:r>
              <a:rPr lang="ru-RU" sz="2000" dirty="0" smtClean="0">
                <a:latin typeface="Trebuchet MS" panose="020B0603020202020204" pitchFamily="34" charset="0"/>
              </a:rPr>
              <a:t> ком.- 36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84961" y="2659513"/>
            <a:ext cx="2659723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rebuchet MS" panose="020B0603020202020204" pitchFamily="34" charset="0"/>
              </a:rPr>
              <a:t>S</a:t>
            </a:r>
            <a:r>
              <a:rPr lang="ru-RU" sz="2000" dirty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кух</a:t>
            </a:r>
            <a:r>
              <a:rPr lang="ru-RU" sz="2000" dirty="0" smtClean="0">
                <a:latin typeface="Trebuchet MS" panose="020B0603020202020204" pitchFamily="34" charset="0"/>
              </a:rPr>
              <a:t>. - 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 в 3 р. </a:t>
            </a:r>
            <a:r>
              <a:rPr lang="ru-RU" sz="2000" u="sng" dirty="0" smtClean="0">
                <a:latin typeface="Trebuchet MS" panose="020B0603020202020204" pitchFamily="34" charset="0"/>
              </a:rPr>
              <a:t>м</a:t>
            </a:r>
            <a:endParaRPr lang="ru-RU" sz="2000" u="sng" dirty="0">
              <a:latin typeface="Trebuchet MS" panose="020B0603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7500956" y="2952114"/>
            <a:ext cx="2880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796439" y="2320307"/>
            <a:ext cx="1003871" cy="18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88986" y="2320307"/>
            <a:ext cx="0" cy="6318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5004956" y="3265356"/>
            <a:ext cx="2836863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rebuchet MS" panose="020B0603020202020204" pitchFamily="34" charset="0"/>
              </a:rPr>
              <a:t>S</a:t>
            </a:r>
            <a:r>
              <a:rPr lang="ru-RU" sz="2000" dirty="0"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latin typeface="Trebuchet MS" panose="020B0603020202020204" pitchFamily="34" charset="0"/>
              </a:rPr>
              <a:t>прих</a:t>
            </a:r>
            <a:r>
              <a:rPr lang="ru-RU" sz="2000" dirty="0" smtClean="0">
                <a:latin typeface="Trebuchet MS" panose="020B0603020202020204" pitchFamily="34" charset="0"/>
              </a:rPr>
              <a:t>. - 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 в 4 р. </a:t>
            </a:r>
            <a:r>
              <a:rPr lang="ru-RU" sz="2000" u="sng" dirty="0" smtClean="0">
                <a:latin typeface="Trebuchet MS" panose="020B0603020202020204" pitchFamily="34" charset="0"/>
              </a:rPr>
              <a:t>м</a:t>
            </a:r>
            <a:endParaRPr lang="ru-RU" sz="2000" u="sng" dirty="0">
              <a:latin typeface="Trebuchet MS" panose="020B0603020202020204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7891867" y="2345270"/>
            <a:ext cx="2805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8173708" y="2329530"/>
            <a:ext cx="1" cy="1158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7740354" y="3488052"/>
            <a:ext cx="4333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023976" y="3856242"/>
            <a:ext cx="1762309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Trebuchet MS" panose="020B0603020202020204" pitchFamily="34" charset="0"/>
              </a:rPr>
              <a:t>S</a:t>
            </a:r>
            <a:r>
              <a:rPr lang="ru-RU" sz="2000" dirty="0" smtClean="0">
                <a:latin typeface="Trebuchet MS" panose="020B0603020202020204" pitchFamily="34" charset="0"/>
              </a:rPr>
              <a:t> сан. - 5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15379" name="Правая фигурная скобка 15378"/>
          <p:cNvSpPr/>
          <p:nvPr/>
        </p:nvSpPr>
        <p:spPr>
          <a:xfrm>
            <a:off x="8159043" y="2100634"/>
            <a:ext cx="278594" cy="209493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84" name="TextBox 15383"/>
          <p:cNvSpPr txBox="1"/>
          <p:nvPr/>
        </p:nvSpPr>
        <p:spPr>
          <a:xfrm>
            <a:off x="8428878" y="2899176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?</a:t>
            </a:r>
            <a:r>
              <a:rPr lang="ru-RU" b="1" dirty="0" smtClean="0"/>
              <a:t> м2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6743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9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3776134"/>
            <a:ext cx="3600450" cy="2916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651" y="2180167"/>
            <a:ext cx="2879725" cy="1595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5376" y="2180167"/>
            <a:ext cx="1223963" cy="27347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376" y="4914901"/>
            <a:ext cx="1223963" cy="179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1317625" y="4914900"/>
            <a:ext cx="1296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 smtClean="0">
                <a:latin typeface="Trebuchet MS" pitchFamily="34" charset="0"/>
              </a:rPr>
              <a:t>36</a:t>
            </a:r>
            <a:r>
              <a:rPr lang="en-US" altLang="ru-RU" sz="2800" dirty="0" smtClean="0">
                <a:latin typeface="Trebuchet MS" pitchFamily="34" charset="0"/>
              </a:rPr>
              <a:t> </a:t>
            </a:r>
            <a:r>
              <a:rPr lang="ru-RU" altLang="ru-RU" sz="2800" dirty="0">
                <a:latin typeface="Trebuchet MS" pitchFamily="34" charset="0"/>
              </a:rPr>
              <a:t>м</a:t>
            </a:r>
            <a:r>
              <a:rPr lang="ru-RU" altLang="ru-RU" sz="2800" baseline="30000" dirty="0">
                <a:latin typeface="Trebuchet MS" pitchFamily="34" charset="0"/>
              </a:rPr>
              <a:t>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7625" y="260648"/>
            <a:ext cx="6206703" cy="1269980"/>
          </a:xfrm>
          <a:prstGeom prst="roundRect">
            <a:avLst>
              <a:gd name="adj" fmla="val 105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Какова площадь квартиры, если площадь комнаты </a:t>
            </a:r>
            <a:r>
              <a:rPr lang="en-US" b="1" dirty="0" smtClean="0"/>
              <a:t>36</a:t>
            </a:r>
            <a:r>
              <a:rPr lang="ru-RU" b="1" dirty="0" smtClean="0"/>
              <a:t> </a:t>
            </a:r>
            <a:r>
              <a:rPr lang="ru-RU" b="1" dirty="0"/>
              <a:t>м</a:t>
            </a:r>
            <a:r>
              <a:rPr lang="ru-RU" b="1" baseline="30000" dirty="0"/>
              <a:t>2</a:t>
            </a:r>
            <a:r>
              <a:rPr lang="ru-RU" b="1" dirty="0"/>
              <a:t>,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площадь </a:t>
            </a:r>
            <a:r>
              <a:rPr lang="ru-RU" b="1" dirty="0"/>
              <a:t>кухни в </a:t>
            </a:r>
            <a:r>
              <a:rPr lang="en-US" b="1" dirty="0" smtClean="0"/>
              <a:t>3</a:t>
            </a:r>
            <a:r>
              <a:rPr lang="ru-RU" b="1" dirty="0" smtClean="0"/>
              <a:t> </a:t>
            </a:r>
            <a:r>
              <a:rPr lang="ru-RU" b="1" dirty="0"/>
              <a:t>раза меньше площади комнаты,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площадь </a:t>
            </a:r>
            <a:r>
              <a:rPr lang="ru-RU" b="1" dirty="0"/>
              <a:t>прихожей в </a:t>
            </a:r>
            <a:r>
              <a:rPr lang="en-US" b="1" dirty="0" smtClean="0"/>
              <a:t>4</a:t>
            </a:r>
            <a:r>
              <a:rPr lang="ru-RU" b="1" dirty="0" smtClean="0"/>
              <a:t> </a:t>
            </a:r>
            <a:r>
              <a:rPr lang="ru-RU" b="1" dirty="0"/>
              <a:t>раза меньше площади комнаты, </a:t>
            </a:r>
            <a:endParaRPr lang="ru-RU" b="1" dirty="0" smtClean="0"/>
          </a:p>
          <a:p>
            <a:pPr algn="ctr">
              <a:defRPr/>
            </a:pPr>
            <a:r>
              <a:rPr lang="ru-RU" b="1" dirty="0" smtClean="0"/>
              <a:t>а </a:t>
            </a:r>
            <a:r>
              <a:rPr lang="ru-RU" b="1" dirty="0"/>
              <a:t>площадь совместного санузла </a:t>
            </a:r>
            <a:r>
              <a:rPr lang="en-US" b="1" dirty="0" smtClean="0"/>
              <a:t>5</a:t>
            </a:r>
            <a:r>
              <a:rPr lang="ru-RU" b="1" dirty="0" smtClean="0"/>
              <a:t> </a:t>
            </a:r>
            <a:r>
              <a:rPr lang="ru-RU" b="1" dirty="0"/>
              <a:t>м</a:t>
            </a:r>
            <a:r>
              <a:rPr lang="ru-RU" b="1" baseline="30000" dirty="0"/>
              <a:t>2</a:t>
            </a:r>
            <a:r>
              <a:rPr lang="ru-RU" b="1" dirty="0"/>
              <a:t>?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971414" y="2669057"/>
            <a:ext cx="2448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rebuchet MS" pitchFamily="34" charset="0"/>
              </a:rPr>
              <a:t>в</a:t>
            </a:r>
            <a:r>
              <a:rPr lang="ru-RU" altLang="ru-RU" sz="2000" dirty="0" smtClean="0">
                <a:latin typeface="Trebuchet MS" pitchFamily="34" charset="0"/>
              </a:rPr>
              <a:t> </a:t>
            </a:r>
            <a:r>
              <a:rPr lang="ru-RU" altLang="ru-RU" sz="2000" dirty="0" smtClean="0">
                <a:latin typeface="Trebuchet MS" pitchFamily="34" charset="0"/>
              </a:rPr>
              <a:t>3 </a:t>
            </a:r>
            <a:r>
              <a:rPr lang="ru-RU" altLang="ru-RU" sz="2000" dirty="0">
                <a:latin typeface="Trebuchet MS" pitchFamily="34" charset="0"/>
              </a:rPr>
              <a:t>раза </a:t>
            </a:r>
            <a:r>
              <a:rPr lang="en-US" altLang="ru-RU" sz="2000" dirty="0">
                <a:latin typeface="Trebuchet MS" pitchFamily="34" charset="0"/>
              </a:rPr>
              <a:t>&lt;</a:t>
            </a:r>
            <a:r>
              <a:rPr lang="ru-RU" altLang="ru-RU" sz="2000" dirty="0">
                <a:latin typeface="Trebuchet MS" pitchFamily="34" charset="0"/>
              </a:rPr>
              <a:t> комнаты</a:t>
            </a:r>
            <a:endParaRPr lang="ru-RU" altLang="ru-RU" sz="2000" baseline="30000" dirty="0">
              <a:latin typeface="Trebuchet MS" pitchFamily="34" charset="0"/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3548832" y="3208979"/>
            <a:ext cx="13970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rebuchet MS" pitchFamily="34" charset="0"/>
              </a:rPr>
              <a:t>в</a:t>
            </a:r>
            <a:r>
              <a:rPr lang="ru-RU" altLang="ru-RU" sz="2000" dirty="0" smtClean="0">
                <a:latin typeface="Trebuchet MS" pitchFamily="34" charset="0"/>
              </a:rPr>
              <a:t> </a:t>
            </a:r>
            <a:r>
              <a:rPr lang="ru-RU" altLang="ru-RU" sz="2000" dirty="0" smtClean="0">
                <a:latin typeface="Trebuchet MS" pitchFamily="34" charset="0"/>
              </a:rPr>
              <a:t>4 </a:t>
            </a:r>
            <a:r>
              <a:rPr lang="ru-RU" altLang="ru-RU" sz="2000" dirty="0">
                <a:latin typeface="Trebuchet MS" pitchFamily="34" charset="0"/>
              </a:rPr>
              <a:t>раза </a:t>
            </a:r>
            <a:r>
              <a:rPr lang="en-US" altLang="ru-RU" sz="2000" dirty="0">
                <a:latin typeface="Trebuchet MS" pitchFamily="34" charset="0"/>
              </a:rPr>
              <a:t>&lt;</a:t>
            </a:r>
            <a:r>
              <a:rPr lang="ru-RU" altLang="ru-RU" sz="2000" dirty="0">
                <a:latin typeface="Trebuchet MS" pitchFamily="34" charset="0"/>
              </a:rPr>
              <a:t> </a:t>
            </a:r>
            <a:r>
              <a:rPr lang="ru-RU" altLang="ru-RU" dirty="0">
                <a:latin typeface="Trebuchet MS" pitchFamily="34" charset="0"/>
              </a:rPr>
              <a:t>комнаты</a:t>
            </a:r>
            <a:endParaRPr lang="ru-RU" altLang="ru-RU" baseline="30000" dirty="0">
              <a:latin typeface="Trebuchet MS" pitchFamily="34" charset="0"/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3844926" y="5461001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Trebuchet MS" pitchFamily="34" charset="0"/>
              </a:rPr>
              <a:t>5</a:t>
            </a:r>
            <a:r>
              <a:rPr lang="en-US" altLang="ru-RU" sz="2400" dirty="0" smtClean="0">
                <a:latin typeface="Trebuchet MS" pitchFamily="34" charset="0"/>
              </a:rPr>
              <a:t> </a:t>
            </a:r>
            <a:r>
              <a:rPr lang="ru-RU" altLang="ru-RU" sz="2400" dirty="0">
                <a:latin typeface="Trebuchet MS" pitchFamily="34" charset="0"/>
              </a:rPr>
              <a:t>м</a:t>
            </a:r>
            <a:r>
              <a:rPr lang="ru-RU" altLang="ru-RU" sz="2400" baseline="30000" dirty="0">
                <a:latin typeface="Trebuchet MS" pitchFamily="34" charset="0"/>
              </a:rPr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2180167"/>
            <a:ext cx="3744664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rebuchet MS" panose="020B0603020202020204" pitchFamily="34" charset="0"/>
              </a:rPr>
              <a:t>1)36:3=12(м</a:t>
            </a:r>
            <a:r>
              <a:rPr lang="ru-RU" sz="2000" baseline="30000" dirty="0" smtClean="0">
                <a:latin typeface="Trebuchet MS" panose="020B0603020202020204" pitchFamily="34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) - </a:t>
            </a:r>
            <a:r>
              <a:rPr lang="ru-RU" sz="1600" dirty="0" smtClean="0">
                <a:latin typeface="Trebuchet MS" panose="020B0603020202020204" pitchFamily="34" charset="0"/>
              </a:rPr>
              <a:t>площадь кухни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3800" y="2806244"/>
            <a:ext cx="4032250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rebuchet MS" panose="020B0603020202020204" pitchFamily="34" charset="0"/>
              </a:rPr>
              <a:t>2)36:4=9(м</a:t>
            </a:r>
            <a:r>
              <a:rPr lang="ru-RU" sz="2000" baseline="30000" dirty="0" smtClean="0">
                <a:latin typeface="Trebuchet MS" panose="020B0603020202020204" pitchFamily="34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) -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sz="1600" dirty="0">
                <a:latin typeface="Trebuchet MS" panose="020B0603020202020204" pitchFamily="34" charset="0"/>
              </a:rPr>
              <a:t>площадь прихожей.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3800" y="3423348"/>
            <a:ext cx="3888680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rebuchet MS" panose="020B0603020202020204" pitchFamily="34" charset="0"/>
              </a:rPr>
              <a:t>3) 36+12+9+5=62(м</a:t>
            </a:r>
            <a:r>
              <a:rPr lang="ru-RU" sz="2000" baseline="30000" dirty="0" smtClean="0">
                <a:latin typeface="Trebuchet MS" panose="020B0603020202020204" pitchFamily="34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) - </a:t>
            </a:r>
            <a:r>
              <a:rPr lang="ru-RU" sz="1600" dirty="0" smtClean="0">
                <a:latin typeface="Trebuchet MS" panose="020B0603020202020204" pitchFamily="34" charset="0"/>
              </a:rPr>
              <a:t>площадь </a:t>
            </a:r>
            <a:r>
              <a:rPr lang="ru-RU" sz="1600" dirty="0" smtClean="0">
                <a:latin typeface="Trebuchet MS" panose="020B0603020202020204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latin typeface="Trebuchet MS" panose="020B0603020202020204" pitchFamily="34" charset="0"/>
              </a:rPr>
              <a:t> </a:t>
            </a:r>
            <a:r>
              <a:rPr lang="ru-RU" sz="1600" dirty="0" smtClean="0">
                <a:latin typeface="Trebuchet MS" panose="020B0603020202020204" pitchFamily="34" charset="0"/>
              </a:rPr>
              <a:t>                                         </a:t>
            </a:r>
            <a:r>
              <a:rPr lang="ru-RU" sz="1600" dirty="0" smtClean="0">
                <a:latin typeface="Trebuchet MS" panose="020B0603020202020204" pitchFamily="34" charset="0"/>
              </a:rPr>
              <a:t>квартиры</a:t>
            </a:r>
            <a:r>
              <a:rPr lang="ru-RU" sz="16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13898" y="4637441"/>
            <a:ext cx="1908336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rebuchet MS" panose="020B0603020202020204" pitchFamily="34" charset="0"/>
              </a:rPr>
              <a:t>Ответ: </a:t>
            </a:r>
            <a:r>
              <a:rPr lang="ru-RU" sz="2000" dirty="0" smtClean="0">
                <a:latin typeface="Trebuchet MS" panose="020B0603020202020204" pitchFamily="34" charset="0"/>
              </a:rPr>
              <a:t>62 </a:t>
            </a:r>
            <a:r>
              <a:rPr lang="ru-RU" dirty="0">
                <a:latin typeface="Trebuchet MS" panose="020B0603020202020204" pitchFamily="34" charset="0"/>
              </a:rPr>
              <a:t>м</a:t>
            </a:r>
            <a:r>
              <a:rPr lang="ru-RU" baseline="30000" dirty="0">
                <a:latin typeface="Trebuchet MS" panose="020B0603020202020204" pitchFamily="34" charset="0"/>
              </a:rPr>
              <a:t>2</a:t>
            </a:r>
            <a:r>
              <a:rPr lang="ru-RU" dirty="0">
                <a:latin typeface="Trebuchet MS" panose="020B06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7672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2" descr="D:\Математика 2 класс\7-1\кле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10043"/>
            <a:ext cx="9468545" cy="96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214849" y="645585"/>
            <a:ext cx="4517391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latin typeface="Trebuchet MS" panose="020B0603020202020204" pitchFamily="34" charset="0"/>
              </a:rPr>
              <a:t>Вычислите площадь фигуры: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82638" y="4190459"/>
            <a:ext cx="1873250" cy="5788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Trebuchet MS" panose="020B0603020202020204" pitchFamily="34" charset="0"/>
              </a:rPr>
              <a:t>S=a+b:2</a:t>
            </a:r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06674" y="2966913"/>
            <a:ext cx="2735583" cy="658832"/>
          </a:xfrm>
          <a:prstGeom prst="roundRect">
            <a:avLst>
              <a:gd name="adj" fmla="val 48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rebuchet MS" panose="020B0603020202020204" pitchFamily="34" charset="0"/>
              </a:rPr>
              <a:t>1) 8:2=4 </a:t>
            </a:r>
            <a:r>
              <a:rPr lang="ru-RU" b="1" dirty="0">
                <a:latin typeface="Trebuchet MS" panose="020B0603020202020204" pitchFamily="34" charset="0"/>
              </a:rPr>
              <a:t>— половина </a:t>
            </a:r>
          </a:p>
          <a:p>
            <a:pPr algn="ctr">
              <a:defRPr/>
            </a:pPr>
            <a:r>
              <a:rPr lang="ru-RU" b="1" dirty="0">
                <a:latin typeface="Trebuchet MS" panose="020B0603020202020204" pitchFamily="34" charset="0"/>
              </a:rPr>
              <a:t>нецелых </a:t>
            </a:r>
            <a:r>
              <a:rPr lang="ru-RU" b="1" dirty="0" smtClean="0">
                <a:latin typeface="Trebuchet MS" panose="020B0603020202020204" pitchFamily="34" charset="0"/>
              </a:rPr>
              <a:t>квадратов </a:t>
            </a:r>
            <a:endParaRPr lang="ru-RU" b="1" dirty="0">
              <a:latin typeface="Trebuchet MS" panose="020B0603020202020204" pitchFamily="34" charset="0"/>
            </a:endParaRPr>
          </a:p>
        </p:txBody>
      </p:sp>
      <p:pic>
        <p:nvPicPr>
          <p:cNvPr id="65" name="Picture 2" descr="D:\Математика 2 класс\7-1\клетка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66" b="79876"/>
          <a:stretch/>
        </p:blipFill>
        <p:spPr bwMode="auto">
          <a:xfrm>
            <a:off x="2971752" y="2132857"/>
            <a:ext cx="3124596" cy="39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авильный пятиугольник 12"/>
          <p:cNvSpPr/>
          <p:nvPr/>
        </p:nvSpPr>
        <p:spPr>
          <a:xfrm>
            <a:off x="3256838" y="2207570"/>
            <a:ext cx="2520950" cy="3073400"/>
          </a:xfrm>
          <a:prstGeom prst="pentagon">
            <a:avLst/>
          </a:prstGeom>
          <a:noFill/>
          <a:ln w="571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2402" y="2948866"/>
            <a:ext cx="744910" cy="795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555025" y="2948866"/>
            <a:ext cx="744912" cy="75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83887" y="3744270"/>
            <a:ext cx="733425" cy="75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39342" y="3758669"/>
            <a:ext cx="772536" cy="759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83888" y="4536479"/>
            <a:ext cx="733425" cy="759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527400" y="4536479"/>
            <a:ext cx="772537" cy="759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7466" y="3750773"/>
            <a:ext cx="2663575" cy="407849"/>
          </a:xfrm>
          <a:prstGeom prst="roundRect">
            <a:avLst>
              <a:gd name="adj" fmla="val 48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Trebuchet MS" panose="020B0603020202020204" pitchFamily="34" charset="0"/>
              </a:rPr>
              <a:t>2) </a:t>
            </a:r>
            <a:r>
              <a:rPr lang="en-US" sz="2000" b="1" dirty="0" smtClean="0">
                <a:latin typeface="Trebuchet MS" panose="020B0603020202020204" pitchFamily="34" charset="0"/>
              </a:rPr>
              <a:t>S =</a:t>
            </a:r>
            <a:r>
              <a:rPr lang="ru-RU" sz="2000" b="1" dirty="0" smtClean="0">
                <a:latin typeface="Trebuchet MS" panose="020B0603020202020204" pitchFamily="34" charset="0"/>
              </a:rPr>
              <a:t> 4+6</a:t>
            </a:r>
            <a:r>
              <a:rPr lang="en-US" sz="2000" b="1" dirty="0" smtClean="0">
                <a:latin typeface="Trebuchet MS" panose="020B0603020202020204" pitchFamily="34" charset="0"/>
              </a:rPr>
              <a:t>=</a:t>
            </a:r>
            <a:r>
              <a:rPr lang="ru-RU" sz="2000" b="1" dirty="0" smtClean="0">
                <a:latin typeface="Trebuchet MS" panose="020B0603020202020204" pitchFamily="34" charset="0"/>
              </a:rPr>
              <a:t>10 (кв.)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9418" y="4505664"/>
            <a:ext cx="2591567" cy="376476"/>
          </a:xfrm>
          <a:prstGeom prst="roundRect">
            <a:avLst>
              <a:gd name="adj" fmla="val 48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rebuchet MS" panose="020B0603020202020204" pitchFamily="34" charset="0"/>
              </a:rPr>
              <a:t>Ответ: 10 квадратов.</a:t>
            </a:r>
            <a:endParaRPr lang="ru-RU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46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картинки\городок детский [преобразованный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18845" r="8102"/>
          <a:stretch>
            <a:fillRect/>
          </a:stretch>
        </p:blipFill>
        <p:spPr bwMode="auto">
          <a:xfrm>
            <a:off x="0" y="-16314"/>
            <a:ext cx="9315450" cy="74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65225" y="67733"/>
            <a:ext cx="6985000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rebuchet MS" panose="020B0603020202020204" pitchFamily="34" charset="0"/>
              </a:rPr>
              <a:t>В городе для строительства детского городка выделен участок земли площадью 1 км</a:t>
            </a:r>
            <a:r>
              <a:rPr lang="ru-RU" baseline="30000" dirty="0">
                <a:latin typeface="Trebuchet MS" panose="020B0603020202020204" pitchFamily="34" charset="0"/>
              </a:rPr>
              <a:t>2</a:t>
            </a:r>
            <a:r>
              <a:rPr lang="ru-RU" dirty="0">
                <a:latin typeface="Trebuchet MS" panose="020B0603020202020204" pitchFamily="34" charset="0"/>
              </a:rPr>
              <a:t>. Хватит ли этого участка, если периметр детского городка, имеющего прямоугольную форму равен 3 км, а ширина составит 700 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060" y="4091312"/>
            <a:ext cx="5328592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уч.- 1 км2 = 1 000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м2 - хватит?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755683"/>
            <a:ext cx="295232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.- 3 км = 3 000 м 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463507"/>
            <a:ext cx="23855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Ширина - 700 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267" y="6091833"/>
            <a:ext cx="181044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- ? 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64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Василий\Математика\3 класс\24\img\математика фон цифр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1"/>
            <a:ext cx="9156794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323528" y="342233"/>
            <a:ext cx="6264820" cy="43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07496" y="374312"/>
            <a:ext cx="609269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3200" i="1" dirty="0">
                <a:solidFill>
                  <a:schemeClr val="bg1"/>
                </a:solidFill>
                <a:latin typeface="Franklin Gothic Demi Cond" pitchFamily="34" charset="0"/>
              </a:rPr>
              <a:t>Математика вновь к вам пришла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Franklin Gothic Demi Cond" pitchFamily="34" charset="0"/>
              </a:rPr>
              <a:t>В путь-дорогу с собой позвала.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Franklin Gothic Demi Cond" pitchFamily="34" charset="0"/>
              </a:rPr>
              <a:t>Все задачи и примеры, </a:t>
            </a:r>
            <a:endParaRPr lang="ru-RU" sz="3200" i="1" dirty="0" smtClean="0">
              <a:solidFill>
                <a:schemeClr val="bg1"/>
              </a:solidFill>
              <a:latin typeface="Franklin Gothic Demi Cond" pitchFamily="34" charset="0"/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Franklin Gothic Demi Cond" pitchFamily="34" charset="0"/>
              </a:rPr>
              <a:t>уравнения </a:t>
            </a:r>
            <a:r>
              <a:rPr lang="ru-RU" sz="3200" i="1" dirty="0">
                <a:solidFill>
                  <a:schemeClr val="bg1"/>
                </a:solidFill>
                <a:latin typeface="Franklin Gothic Demi Cond" pitchFamily="34" charset="0"/>
              </a:rPr>
              <a:t>и схемы</a:t>
            </a:r>
          </a:p>
          <a:p>
            <a:pPr algn="ctr"/>
            <a:r>
              <a:rPr lang="ru-RU" sz="3200" i="1" dirty="0">
                <a:solidFill>
                  <a:schemeClr val="bg1"/>
                </a:solidFill>
                <a:latin typeface="Franklin Gothic Demi Cond" pitchFamily="34" charset="0"/>
              </a:rPr>
              <a:t>Одолеем без труда и </a:t>
            </a:r>
            <a:endParaRPr lang="ru-RU" sz="3200" i="1" dirty="0" smtClean="0">
              <a:solidFill>
                <a:schemeClr val="bg1"/>
              </a:solidFill>
              <a:latin typeface="Franklin Gothic Demi Cond" pitchFamily="34" charset="0"/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Franklin Gothic Demi Cond" pitchFamily="34" charset="0"/>
              </a:rPr>
              <a:t>узнаем </a:t>
            </a:r>
            <a:r>
              <a:rPr lang="ru-RU" sz="3200" i="1" dirty="0">
                <a:solidFill>
                  <a:schemeClr val="bg1"/>
                </a:solidFill>
                <a:latin typeface="Franklin Gothic Demi Cond" pitchFamily="34" charset="0"/>
              </a:rPr>
              <a:t>всё тогда.</a:t>
            </a:r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2232854"/>
            <a:ext cx="2590353" cy="45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8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картинки\городок детский [преобразованный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8" t="18845" r="8102"/>
          <a:stretch>
            <a:fillRect/>
          </a:stretch>
        </p:blipFill>
        <p:spPr bwMode="auto">
          <a:xfrm>
            <a:off x="0" y="-12249"/>
            <a:ext cx="9144000" cy="71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331640" y="116632"/>
            <a:ext cx="6791151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rebuchet MS" panose="020B0603020202020204" pitchFamily="34" charset="0"/>
              </a:rPr>
              <a:t>В городе для строительства детского городка выделен участок земли площадью 1 км</a:t>
            </a:r>
            <a:r>
              <a:rPr lang="ru-RU" baseline="30000" dirty="0">
                <a:latin typeface="Trebuchet MS" panose="020B0603020202020204" pitchFamily="34" charset="0"/>
              </a:rPr>
              <a:t>2</a:t>
            </a:r>
            <a:r>
              <a:rPr lang="ru-RU" dirty="0">
                <a:latin typeface="Trebuchet MS" panose="020B0603020202020204" pitchFamily="34" charset="0"/>
              </a:rPr>
              <a:t>. Хватит ли этого участка, если периметр детского городка, имеющего прямоугольную форму равен 3 км, а ширина составит 700 м.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7862" y="1770574"/>
            <a:ext cx="6582449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rebuchet MS" panose="020B0603020202020204" pitchFamily="34" charset="0"/>
              </a:rPr>
              <a:t>1) </a:t>
            </a:r>
            <a:r>
              <a:rPr lang="ru-RU" sz="2000" dirty="0" smtClean="0">
                <a:latin typeface="Trebuchet MS" panose="020B0603020202020204" pitchFamily="34" charset="0"/>
              </a:rPr>
              <a:t>3 </a:t>
            </a:r>
            <a:r>
              <a:rPr lang="ru-RU" sz="2000" dirty="0">
                <a:latin typeface="Trebuchet MS" panose="020B0603020202020204" pitchFamily="34" charset="0"/>
              </a:rPr>
              <a:t>000–(700+700</a:t>
            </a:r>
            <a:r>
              <a:rPr lang="ru-RU" sz="2000" dirty="0" smtClean="0">
                <a:latin typeface="Trebuchet MS" panose="020B0603020202020204" pitchFamily="34" charset="0"/>
              </a:rPr>
              <a:t>)=1 600 </a:t>
            </a:r>
            <a:r>
              <a:rPr lang="ru-RU" sz="2000" dirty="0">
                <a:latin typeface="Trebuchet MS" panose="020B0603020202020204" pitchFamily="34" charset="0"/>
              </a:rPr>
              <a:t>(м) -</a:t>
            </a:r>
            <a:r>
              <a:rPr lang="ru-RU" sz="2000" dirty="0" smtClean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2 длины прямоугольника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7862" y="2852936"/>
            <a:ext cx="7226127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rebuchet MS" panose="020B0603020202020204" pitchFamily="34" charset="0"/>
              </a:rPr>
              <a:t>3</a:t>
            </a:r>
            <a:r>
              <a:rPr lang="ru-RU" sz="2000" dirty="0" smtClean="0">
                <a:latin typeface="Trebuchet MS" panose="020B0603020202020204" pitchFamily="34" charset="0"/>
              </a:rPr>
              <a:t>) </a:t>
            </a:r>
            <a:r>
              <a:rPr lang="ru-RU" sz="2000" dirty="0" smtClean="0">
                <a:latin typeface="Trebuchet MS" panose="020B0603020202020204" pitchFamily="34" charset="0"/>
              </a:rPr>
              <a:t>700·800=560 000 </a:t>
            </a:r>
            <a:r>
              <a:rPr lang="ru-RU" sz="2000" dirty="0">
                <a:latin typeface="Trebuchet MS" panose="020B0603020202020204" pitchFamily="34" charset="0"/>
              </a:rPr>
              <a:t>(</a:t>
            </a:r>
            <a:r>
              <a:rPr lang="ru-RU" sz="2000" dirty="0" smtClean="0">
                <a:latin typeface="Trebuchet MS" panose="020B0603020202020204" pitchFamily="34" charset="0"/>
              </a:rPr>
              <a:t>м</a:t>
            </a:r>
            <a:r>
              <a:rPr lang="ru-RU" sz="2000" baseline="30000" dirty="0" smtClean="0">
                <a:latin typeface="Trebuchet MS" panose="020B0603020202020204" pitchFamily="34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) - </a:t>
            </a:r>
            <a:r>
              <a:rPr lang="ru-RU" dirty="0" smtClean="0">
                <a:latin typeface="Trebuchet MS" panose="020B0603020202020204" pitchFamily="34" charset="0"/>
              </a:rPr>
              <a:t>площадь </a:t>
            </a:r>
            <a:r>
              <a:rPr lang="ru-RU" dirty="0">
                <a:latin typeface="Trebuchet MS" panose="020B0603020202020204" pitchFamily="34" charset="0"/>
              </a:rPr>
              <a:t>будущего детского </a:t>
            </a:r>
            <a:r>
              <a:rPr lang="ru-RU" dirty="0" smtClean="0">
                <a:latin typeface="Trebuchet MS" panose="020B0603020202020204" pitchFamily="34" charset="0"/>
              </a:rPr>
              <a:t>городка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861048"/>
            <a:ext cx="2808311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000 000 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4476129"/>
            <a:ext cx="3644690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1 000 000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560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000 м</a:t>
            </a:r>
            <a:r>
              <a:rPr lang="ru-RU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3" y="6179940"/>
            <a:ext cx="1944215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rebuchet MS" panose="020B0603020202020204" pitchFamily="34" charset="0"/>
              </a:rPr>
              <a:t>Ответ: хватит.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7863" y="2276872"/>
            <a:ext cx="5358313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rebuchet MS" panose="020B0603020202020204" pitchFamily="34" charset="0"/>
              </a:rPr>
              <a:t>2</a:t>
            </a:r>
            <a:r>
              <a:rPr lang="ru-RU" sz="2000" dirty="0" smtClean="0">
                <a:latin typeface="Trebuchet MS" panose="020B0603020202020204" pitchFamily="34" charset="0"/>
              </a:rPr>
              <a:t>) 1 600 : 2= 800 </a:t>
            </a:r>
            <a:r>
              <a:rPr lang="ru-RU" sz="2000" dirty="0">
                <a:latin typeface="Trebuchet MS" panose="020B0603020202020204" pitchFamily="34" charset="0"/>
              </a:rPr>
              <a:t>(</a:t>
            </a:r>
            <a:r>
              <a:rPr lang="ru-RU" sz="2000" dirty="0" smtClean="0">
                <a:latin typeface="Trebuchet MS" panose="020B0603020202020204" pitchFamily="34" charset="0"/>
              </a:rPr>
              <a:t>м) - </a:t>
            </a:r>
            <a:r>
              <a:rPr lang="ru-RU" dirty="0" smtClean="0">
                <a:latin typeface="Trebuchet MS" panose="020B0603020202020204" pitchFamily="34" charset="0"/>
              </a:rPr>
              <a:t>длина прямоугольника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75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D:\Математика 4 класс\14\джунгли [преобразованный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134"/>
          <a:stretch>
            <a:fillRect/>
          </a:stretch>
        </p:blipFill>
        <p:spPr bwMode="auto">
          <a:xfrm>
            <a:off x="-1189038" y="-122766"/>
            <a:ext cx="10656888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D:\Математика 4 класс\14\гиппопотам [преобразованный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783417"/>
            <a:ext cx="2393950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D:\Математика 4 класс\7\сл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85484"/>
            <a:ext cx="3348038" cy="29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D:\Математика 4 класс\14\растительнос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338" y="-2042584"/>
            <a:ext cx="10521951" cy="99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42583" y="548680"/>
            <a:ext cx="6497769" cy="1123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e-BY" sz="2000" dirty="0">
                <a:latin typeface="Trebuchet MS" panose="020B0603020202020204" pitchFamily="34" charset="0"/>
              </a:rPr>
              <a:t>Бегемот за 10 недель съедает 2 тонны травы</a:t>
            </a:r>
            <a:r>
              <a:rPr lang="be-BY" sz="2000" dirty="0" smtClean="0">
                <a:latin typeface="Trebuchet MS" panose="020B0603020202020204" pitchFamily="34" charset="0"/>
              </a:rPr>
              <a:t>,</a:t>
            </a:r>
          </a:p>
          <a:p>
            <a:pPr algn="ctr">
              <a:defRPr/>
            </a:pPr>
            <a:r>
              <a:rPr lang="be-BY" sz="2000" dirty="0" smtClean="0">
                <a:latin typeface="Trebuchet MS" panose="020B0603020202020204" pitchFamily="34" charset="0"/>
              </a:rPr>
              <a:t> </a:t>
            </a:r>
            <a:r>
              <a:rPr lang="be-BY" sz="2000" dirty="0">
                <a:latin typeface="Trebuchet MS" panose="020B0603020202020204" pitchFamily="34" charset="0"/>
              </a:rPr>
              <a:t>а слон 6 тонн. На сколько </a:t>
            </a:r>
            <a:r>
              <a:rPr lang="ru-RU" sz="2000" dirty="0">
                <a:latin typeface="Trebuchet MS" panose="020B0603020202020204" pitchFamily="34" charset="0"/>
              </a:rPr>
              <a:t>килограммов</a:t>
            </a:r>
            <a:r>
              <a:rPr lang="be-BY" sz="2000" dirty="0">
                <a:latin typeface="Trebuchet MS" panose="020B0603020202020204" pitchFamily="34" charset="0"/>
              </a:rPr>
              <a:t> травы больше требуется на неделю слону, чем бегемоту? </a:t>
            </a:r>
            <a:endParaRPr 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D:\Математика 4 класс\14\джунгли [преобразованный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134"/>
          <a:stretch>
            <a:fillRect/>
          </a:stretch>
        </p:blipFill>
        <p:spPr bwMode="auto">
          <a:xfrm>
            <a:off x="-1189038" y="-122766"/>
            <a:ext cx="10656888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D:\Математика 4 класс\14\гиппопотам [преобразованный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783417"/>
            <a:ext cx="2393950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D:\Математика 4 класс\7\сл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85484"/>
            <a:ext cx="3348038" cy="29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D:\Математика 4 класс\14\растительнос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-922868"/>
            <a:ext cx="10521951" cy="99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4" y="188640"/>
            <a:ext cx="475252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Б.- за </a:t>
            </a:r>
            <a:r>
              <a:rPr lang="be-BY" sz="2400" dirty="0">
                <a:latin typeface="Trebuchet MS" panose="020B0603020202020204" pitchFamily="34" charset="0"/>
              </a:rPr>
              <a:t>10 </a:t>
            </a:r>
            <a:r>
              <a:rPr lang="be-BY" sz="2400" dirty="0" smtClean="0">
                <a:latin typeface="Trebuchet MS" panose="020B0603020202020204" pitchFamily="34" charset="0"/>
              </a:rPr>
              <a:t>нед.- 2 т = 2 000 кг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1501776"/>
            <a:ext cx="4752528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Б.- </a:t>
            </a:r>
            <a:r>
              <a:rPr lang="be-BY" sz="2400" dirty="0">
                <a:latin typeface="Trebuchet MS" panose="020B0603020202020204" pitchFamily="34" charset="0"/>
              </a:rPr>
              <a:t>за </a:t>
            </a:r>
            <a:r>
              <a:rPr lang="be-BY" sz="2400" dirty="0" smtClean="0">
                <a:latin typeface="Trebuchet MS" panose="020B0603020202020204" pitchFamily="34" charset="0"/>
              </a:rPr>
              <a:t>1 </a:t>
            </a:r>
            <a:r>
              <a:rPr lang="be-BY" sz="2400" dirty="0">
                <a:latin typeface="Trebuchet MS" panose="020B0603020202020204" pitchFamily="34" charset="0"/>
              </a:rPr>
              <a:t>нед</a:t>
            </a:r>
            <a:r>
              <a:rPr lang="be-BY" sz="2400" dirty="0" smtClean="0">
                <a:latin typeface="Trebuchet MS" panose="020B0603020202020204" pitchFamily="34" charset="0"/>
              </a:rPr>
              <a:t>.- ? </a:t>
            </a:r>
            <a:r>
              <a:rPr lang="be-BY" sz="2400" dirty="0">
                <a:latin typeface="Trebuchet MS" panose="020B0603020202020204" pitchFamily="34" charset="0"/>
              </a:rPr>
              <a:t>к</a:t>
            </a:r>
            <a:r>
              <a:rPr lang="be-BY" sz="2400" dirty="0" smtClean="0">
                <a:latin typeface="Trebuchet MS" panose="020B0603020202020204" pitchFamily="34" charset="0"/>
              </a:rPr>
              <a:t>г  </a:t>
            </a:r>
            <a:endParaRPr lang="be-BY" sz="2400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С.- </a:t>
            </a:r>
            <a:r>
              <a:rPr lang="be-BY" sz="2400" dirty="0">
                <a:latin typeface="Trebuchet MS" panose="020B0603020202020204" pitchFamily="34" charset="0"/>
              </a:rPr>
              <a:t>за </a:t>
            </a:r>
            <a:r>
              <a:rPr lang="be-BY" sz="2400" dirty="0" smtClean="0">
                <a:latin typeface="Trebuchet MS" panose="020B0603020202020204" pitchFamily="34" charset="0"/>
              </a:rPr>
              <a:t>1 </a:t>
            </a:r>
            <a:r>
              <a:rPr lang="be-BY" sz="2400" dirty="0">
                <a:latin typeface="Trebuchet MS" panose="020B0603020202020204" pitchFamily="34" charset="0"/>
              </a:rPr>
              <a:t>нед</a:t>
            </a:r>
            <a:r>
              <a:rPr lang="be-BY" sz="2400" dirty="0" smtClean="0">
                <a:latin typeface="Trebuchet MS" panose="020B0603020202020204" pitchFamily="34" charset="0"/>
              </a:rPr>
              <a:t>.- ? кг   на ? </a:t>
            </a:r>
            <a:r>
              <a:rPr lang="ru-RU" sz="2400" dirty="0">
                <a:latin typeface="Trebuchet MS" panose="020B0603020202020204" pitchFamily="34" charset="0"/>
              </a:rPr>
              <a:t>к</a:t>
            </a:r>
            <a:r>
              <a:rPr lang="ru-RU" sz="2400" dirty="0" smtClean="0">
                <a:latin typeface="Trebuchet MS" panose="020B0603020202020204" pitchFamily="34" charset="0"/>
              </a:rPr>
              <a:t>г </a:t>
            </a:r>
            <a:r>
              <a:rPr lang="ru-RU" sz="2400" u="sng" dirty="0" smtClean="0">
                <a:latin typeface="Trebuchet MS" panose="020B0603020202020204" pitchFamily="34" charset="0"/>
              </a:rPr>
              <a:t>б</a:t>
            </a:r>
            <a:r>
              <a:rPr lang="en-US" sz="2400" u="sng" dirty="0" smtClean="0">
                <a:latin typeface="Trebuchet MS" panose="020B0603020202020204" pitchFamily="34" charset="0"/>
              </a:rPr>
              <a:t> </a:t>
            </a:r>
            <a:endParaRPr lang="be-BY" sz="2400" u="sng" dirty="0" smtClean="0"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839685"/>
            <a:ext cx="475252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С.- за 10 нед.- 6 т = 6 000 кг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99709" y="1569608"/>
            <a:ext cx="0" cy="7837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3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D:\Математика 4 класс\14\джунгли [преобразованный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r="134"/>
          <a:stretch>
            <a:fillRect/>
          </a:stretch>
        </p:blipFill>
        <p:spPr bwMode="auto">
          <a:xfrm>
            <a:off x="-1189038" y="-122766"/>
            <a:ext cx="10656888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D:\Математика 4 класс\14\гиппопотам [преобразованный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783417"/>
            <a:ext cx="2393950" cy="251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D:\Математика 4 класс\7\сл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85484"/>
            <a:ext cx="3348038" cy="291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D:\Математика 4 класс\14\растительност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570" y="-2042584"/>
            <a:ext cx="10521951" cy="99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94097" y="356081"/>
            <a:ext cx="5704821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rebuchet MS" panose="020B0603020202020204" pitchFamily="34" charset="0"/>
              </a:rPr>
              <a:t>1) 2 000:10 = 200 (кг) — съедает бегемот за </a:t>
            </a:r>
            <a:r>
              <a:rPr lang="ru-RU" dirty="0" smtClean="0">
                <a:latin typeface="Trebuchet MS" panose="020B0603020202020204" pitchFamily="34" charset="0"/>
              </a:rPr>
              <a:t>неделю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5796" y="948928"/>
            <a:ext cx="5356102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rebuchet MS" panose="020B0603020202020204" pitchFamily="34" charset="0"/>
              </a:rPr>
              <a:t>2) 6 000:10 = 600 (кг) — съедает слон за </a:t>
            </a:r>
            <a:r>
              <a:rPr lang="ru-RU" dirty="0" smtClean="0">
                <a:latin typeface="Trebuchet MS" panose="020B0603020202020204" pitchFamily="34" charset="0"/>
              </a:rPr>
              <a:t>неделю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15796" y="1501031"/>
            <a:ext cx="2501106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rebuchet MS" panose="020B0603020202020204" pitchFamily="34" charset="0"/>
              </a:rPr>
              <a:t>3) 600–200 = 400 (кг)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6595" y="5392882"/>
            <a:ext cx="7101420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rebuchet MS" panose="020B0603020202020204" pitchFamily="34" charset="0"/>
              </a:rPr>
              <a:t>Ответ: на 400 кг травы больше требуется слону на неделю.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8853" y="2006656"/>
            <a:ext cx="3347947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rebuchet MS" panose="020B0603020202020204" pitchFamily="34" charset="0"/>
              </a:rPr>
              <a:t>6 000:10 – 2 000:10 = 400 (кг)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78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Для внесения в почву требуется приготовить гашённую известь из расчёта 60 кг извести на каждые 10 м2 почвы. Сколько килограммов извести надо приготовить для участка квадратной формы со стороной 20 м?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118" y="1700808"/>
            <a:ext cx="1313688" cy="1301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 = </a:t>
            </a:r>
            <a:r>
              <a:rPr lang="ru-RU" sz="2000" b="1" dirty="0" smtClean="0"/>
              <a:t>10 м2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2646" y="3084294"/>
            <a:ext cx="3081242" cy="31364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20 м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1920" y="1550070"/>
            <a:ext cx="25922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60 кг – на 10 м2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2289090"/>
            <a:ext cx="151216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а – 20 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1920" y="3001904"/>
            <a:ext cx="187220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Trebuchet MS" panose="020B0603020202020204" pitchFamily="34" charset="0"/>
              </a:rPr>
              <a:t>S</a:t>
            </a:r>
            <a:r>
              <a:rPr lang="be-BY" sz="2400" dirty="0" smtClean="0">
                <a:latin typeface="Trebuchet MS" panose="020B0603020202020204" pitchFamily="34" charset="0"/>
              </a:rPr>
              <a:t> кв.– </a:t>
            </a:r>
            <a:r>
              <a:rPr lang="ru-RU" sz="2400" dirty="0" smtClean="0">
                <a:latin typeface="Trebuchet MS" panose="020B0603020202020204" pitchFamily="34" charset="0"/>
              </a:rPr>
              <a:t>? </a:t>
            </a:r>
            <a:r>
              <a:rPr lang="be-BY" sz="2400" dirty="0" smtClean="0">
                <a:latin typeface="Trebuchet MS" panose="020B0603020202020204" pitchFamily="34" charset="0"/>
              </a:rPr>
              <a:t>м2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0711" y="622076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 м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3672564"/>
            <a:ext cx="187220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rebuchet MS" panose="020B0603020202020204" pitchFamily="34" charset="0"/>
              </a:rPr>
              <a:t>? кг</a:t>
            </a:r>
            <a:r>
              <a:rPr lang="be-BY" sz="2400" dirty="0" smtClean="0">
                <a:latin typeface="Trebuchet MS" panose="020B0603020202020204" pitchFamily="34" charset="0"/>
              </a:rPr>
              <a:t> – </a:t>
            </a:r>
            <a:r>
              <a:rPr lang="en-US" sz="2400" dirty="0" smtClean="0">
                <a:latin typeface="Trebuchet MS" panose="020B0603020202020204" pitchFamily="34" charset="0"/>
              </a:rPr>
              <a:t>S</a:t>
            </a:r>
            <a:r>
              <a:rPr lang="ru-RU" sz="2400" dirty="0" smtClean="0">
                <a:latin typeface="Trebuchet MS" panose="020B0603020202020204" pitchFamily="34" charset="0"/>
              </a:rPr>
              <a:t> кв.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endParaRPr lang="be-BY" sz="2400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021795"/>
            <a:ext cx="1781922" cy="362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внесения в почву требуется приготовить гашенную известь из расчёта 60 кг извести на каждые 10 м2 почвы. Сколько килограммов извести надо приготовить для участка квадратной формы со стороной 20 м?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00" y="1719212"/>
            <a:ext cx="1313688" cy="1229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 = </a:t>
            </a:r>
            <a:r>
              <a:rPr lang="ru-RU" sz="2000" b="1" dirty="0" smtClean="0"/>
              <a:t>10 м2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084294"/>
            <a:ext cx="3081242" cy="31364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20 м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5090" y="1447084"/>
            <a:ext cx="3897710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 </a:t>
            </a:r>
            <a:r>
              <a:rPr lang="ru-RU" sz="24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способ:   </a:t>
            </a:r>
          </a:p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1) 20 * 20 = 400 (м2)– </a:t>
            </a:r>
            <a:r>
              <a:rPr lang="en-US" sz="2000" dirty="0" smtClean="0">
                <a:latin typeface="Trebuchet MS" panose="020B0603020202020204" pitchFamily="34" charset="0"/>
              </a:rPr>
              <a:t>S </a:t>
            </a:r>
            <a:r>
              <a:rPr lang="ru-RU" sz="2000" dirty="0" err="1" smtClean="0">
                <a:latin typeface="Trebuchet MS" panose="020B0603020202020204" pitchFamily="34" charset="0"/>
              </a:rPr>
              <a:t>кв</a:t>
            </a:r>
            <a:r>
              <a:rPr lang="be-BY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90968" y="2437600"/>
            <a:ext cx="4885488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2) 400 : 10 = 40 (раз)- </a:t>
            </a:r>
            <a:r>
              <a:rPr lang="be-BY" sz="2000" dirty="0" smtClean="0">
                <a:latin typeface="Trebuchet MS" panose="020B0603020202020204" pitchFamily="34" charset="0"/>
              </a:rPr>
              <a:t>больше</a:t>
            </a:r>
            <a:r>
              <a:rPr lang="en-US" sz="2000" dirty="0" smtClean="0">
                <a:latin typeface="Trebuchet MS" panose="020B0603020202020204" pitchFamily="34" charset="0"/>
              </a:rPr>
              <a:t> S </a:t>
            </a:r>
            <a:r>
              <a:rPr lang="ru-RU" sz="2000" dirty="0" smtClean="0">
                <a:latin typeface="Trebuchet MS" panose="020B0603020202020204" pitchFamily="34" charset="0"/>
              </a:rPr>
              <a:t>кв.</a:t>
            </a:r>
            <a:endParaRPr lang="be-BY" sz="2000" dirty="0" smtClean="0"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0968" y="3025133"/>
            <a:ext cx="3240361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rebuchet MS" panose="020B0603020202020204" pitchFamily="34" charset="0"/>
              </a:rPr>
              <a:t>3) 60 * 40 = 2400 (кг)</a:t>
            </a:r>
            <a:endParaRPr lang="be-BY" sz="2400" dirty="0" smtClean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2054" y="61460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 м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42" y="3280522"/>
            <a:ext cx="1632544" cy="332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1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внесения в почву требуется приготовить гашённую известь из расчёта 60 кг извести на каждые 10 м2 почвы. Сколько килограммов извести надо приготовить для участка квадратной формы со стороной 20 м?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844" y="1719212"/>
            <a:ext cx="1313688" cy="12291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 = </a:t>
            </a:r>
            <a:r>
              <a:rPr lang="ru-RU" sz="2000" b="1" dirty="0" smtClean="0"/>
              <a:t>10 м2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103" y="3099071"/>
            <a:ext cx="3081242" cy="31364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20 м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14650" y="1447084"/>
            <a:ext cx="3897709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II </a:t>
            </a:r>
            <a:r>
              <a:rPr lang="ru-RU" sz="24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способ:   </a:t>
            </a:r>
          </a:p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1) 20 * 20 = 400(м2)– </a:t>
            </a:r>
            <a:r>
              <a:rPr lang="en-US" sz="2000" dirty="0" smtClean="0">
                <a:latin typeface="Trebuchet MS" panose="020B0603020202020204" pitchFamily="34" charset="0"/>
              </a:rPr>
              <a:t>S </a:t>
            </a:r>
            <a:r>
              <a:rPr lang="ru-RU" sz="2000" dirty="0" err="1" smtClean="0">
                <a:latin typeface="Trebuchet MS" panose="020B0603020202020204" pitchFamily="34" charset="0"/>
              </a:rPr>
              <a:t>кв</a:t>
            </a:r>
            <a:r>
              <a:rPr lang="be-BY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34986" y="2437600"/>
            <a:ext cx="3877374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e-BY" sz="2400" dirty="0" smtClean="0">
                <a:latin typeface="Trebuchet MS" panose="020B0603020202020204" pitchFamily="34" charset="0"/>
              </a:rPr>
              <a:t>2) </a:t>
            </a:r>
            <a:r>
              <a:rPr lang="en-US" sz="2400" dirty="0">
                <a:latin typeface="Trebuchet MS" panose="020B0603020202020204" pitchFamily="34" charset="0"/>
              </a:rPr>
              <a:t>6</a:t>
            </a:r>
            <a:r>
              <a:rPr lang="be-BY" sz="2400" dirty="0" smtClean="0">
                <a:latin typeface="Trebuchet MS" panose="020B0603020202020204" pitchFamily="34" charset="0"/>
              </a:rPr>
              <a:t>0 :10 = </a:t>
            </a:r>
            <a:r>
              <a:rPr lang="en-US" sz="2400" dirty="0" smtClean="0">
                <a:latin typeface="Trebuchet MS" panose="020B0603020202020204" pitchFamily="34" charset="0"/>
              </a:rPr>
              <a:t>6(</a:t>
            </a:r>
            <a:r>
              <a:rPr lang="ru-RU" sz="2400" dirty="0" smtClean="0">
                <a:latin typeface="Trebuchet MS" panose="020B0603020202020204" pitchFamily="34" charset="0"/>
              </a:rPr>
              <a:t>кг</a:t>
            </a:r>
            <a:r>
              <a:rPr lang="be-BY" sz="2400" dirty="0" smtClean="0">
                <a:latin typeface="Trebuchet MS" panose="020B0603020202020204" pitchFamily="34" charset="0"/>
              </a:rPr>
              <a:t>)– на 1 </a:t>
            </a:r>
            <a:r>
              <a:rPr lang="ru-RU" sz="2000" dirty="0" smtClean="0">
                <a:latin typeface="Trebuchet MS" panose="020B0603020202020204" pitchFamily="34" charset="0"/>
              </a:rPr>
              <a:t>кв2.</a:t>
            </a:r>
            <a:endParaRPr lang="be-BY" sz="2000" dirty="0" smtClean="0">
              <a:latin typeface="Trebuchet MS" panose="020B0603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111" y="3025133"/>
            <a:ext cx="3240361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rebuchet MS" panose="020B0603020202020204" pitchFamily="34" charset="0"/>
              </a:rPr>
              <a:t>3) 60 * 40 = 2400 (кг)</a:t>
            </a:r>
            <a:endParaRPr lang="be-BY" sz="2400" dirty="0" smtClean="0"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437" y="619873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20 м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75090" y="5788645"/>
            <a:ext cx="3600401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rebuchet MS" panose="020B0603020202020204" pitchFamily="34" charset="0"/>
              </a:rPr>
              <a:t>Ответ: 2400 кг извести.</a:t>
            </a:r>
            <a:endParaRPr lang="be-BY" sz="2400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491" y="3163621"/>
            <a:ext cx="1654148" cy="336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5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D:\Математика 4 класс\13\математика дети урок учитель учиться знания [преобразованный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0570" cy="684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0285" y="188640"/>
            <a:ext cx="37064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Segoe Print" panose="02000600000000000000" pitchFamily="2" charset="0"/>
              </a:rPr>
              <a:t>Сегодня я узнал …</a:t>
            </a:r>
          </a:p>
          <a:p>
            <a:r>
              <a:rPr lang="ru-RU" sz="2800" dirty="0" smtClean="0">
                <a:latin typeface="Segoe Print" panose="02000600000000000000" pitchFamily="2" charset="0"/>
              </a:rPr>
              <a:t>Было интересно …</a:t>
            </a:r>
          </a:p>
          <a:p>
            <a:r>
              <a:rPr lang="ru-RU" sz="2800" dirty="0" smtClean="0">
                <a:latin typeface="Segoe Print" panose="02000600000000000000" pitchFamily="2" charset="0"/>
              </a:rPr>
              <a:t>Было трудно …</a:t>
            </a:r>
            <a:endParaRPr lang="ru-RU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697"/>
            <a:ext cx="6624736" cy="647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475879" y="3137507"/>
            <a:ext cx="4464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Благодарю всех 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ребят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з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а</a:t>
            </a:r>
          </a:p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совместную работу.</a:t>
            </a:r>
            <a:r>
              <a:rPr lang="ru-RU" altLang="ru-RU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63218"/>
            <a:ext cx="2259305" cy="397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4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Василий\Математика\3 класс\24\img\математика фон цифр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0" y="69851"/>
            <a:ext cx="8062912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107505" y="162147"/>
            <a:ext cx="7200799" cy="50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17179"/>
            <a:ext cx="2485537" cy="437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020" y="162147"/>
            <a:ext cx="70982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C00"/>
                </a:solidFill>
                <a:latin typeface="Monotype Corsiva" panose="03010101010201010101" pitchFamily="66" charset="0"/>
              </a:rPr>
              <a:t>Тема: </a:t>
            </a:r>
            <a:r>
              <a:rPr lang="ru-RU" sz="40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Решение задач.</a:t>
            </a:r>
          </a:p>
          <a:p>
            <a:r>
              <a:rPr lang="ru-RU" sz="4000" b="1" dirty="0" smtClean="0">
                <a:solidFill>
                  <a:srgbClr val="FFCC00"/>
                </a:solidFill>
                <a:latin typeface="Monotype Corsiva" panose="03010101010201010101" pitchFamily="66" charset="0"/>
              </a:rPr>
              <a:t>Цели: </a:t>
            </a:r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закрепить умение решать задачи </a:t>
            </a:r>
          </a:p>
          <a:p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 разного  вида, совершенствовать </a:t>
            </a:r>
          </a:p>
          <a:p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 вычислительные навыки и умения  </a:t>
            </a:r>
          </a:p>
          <a:p>
            <a:r>
              <a:rPr lang="ru-RU" sz="3200" b="1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преобразовывать величины,</a:t>
            </a:r>
          </a:p>
          <a:p>
            <a:r>
              <a:rPr lang="ru-RU" sz="3200" b="1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развивать логическое мышление, </a:t>
            </a:r>
          </a:p>
          <a:p>
            <a:r>
              <a:rPr lang="ru-RU" sz="3200" b="1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воспитывать аккуратность и          </a:t>
            </a:r>
          </a:p>
          <a:p>
            <a:r>
              <a:rPr lang="ru-RU" sz="3200" b="1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взаимоуважение.</a:t>
            </a:r>
            <a:endParaRPr lang="ru-RU" sz="32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28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__Василий\Математика\3 класс\24\img\математика фон цифр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0" y="69851"/>
            <a:ext cx="8062912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31976" r="17123" b="25539"/>
          <a:stretch>
            <a:fillRect/>
          </a:stretch>
        </p:blipFill>
        <p:spPr bwMode="auto">
          <a:xfrm>
            <a:off x="107504" y="162147"/>
            <a:ext cx="7344816" cy="55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71363"/>
            <a:ext cx="2341521" cy="411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2147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latin typeface="Monotype Corsiva" panose="03010101010201010101" pitchFamily="66" charset="0"/>
              </a:rPr>
              <a:t>Планируемые результаты: </a:t>
            </a:r>
          </a:p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у</a:t>
            </a:r>
            <a:r>
              <a:rPr lang="ru-RU" sz="32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чащиеся закрепляют умения решать задачи разного вида с помощью схематических чертежей и  таблиц, объяснять и </a:t>
            </a:r>
            <a:r>
              <a:rPr lang="ru-RU" sz="3200" dirty="0" err="1" smtClean="0">
                <a:solidFill>
                  <a:srgbClr val="FF00FF"/>
                </a:solidFill>
                <a:latin typeface="Monotype Corsiva" panose="03010101010201010101" pitchFamily="66" charset="0"/>
              </a:rPr>
              <a:t>обосновыва</a:t>
            </a:r>
            <a:r>
              <a:rPr lang="ru-RU" sz="32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solidFill>
                  <a:srgbClr val="FF00FF"/>
                </a:solidFill>
                <a:latin typeface="Monotype Corsiva" panose="03010101010201010101" pitchFamily="66" charset="0"/>
              </a:rPr>
              <a:t>ть</a:t>
            </a:r>
            <a:r>
              <a:rPr lang="ru-RU" sz="32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действия, выбранные для решения задач, ориентироваться в разнообразии способов решения задач; работать в парах, выполнять задания творческого и   </a:t>
            </a:r>
          </a:p>
          <a:p>
            <a:pPr algn="ctr"/>
            <a:r>
              <a:rPr lang="ru-RU" sz="3200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            поискового характера.</a:t>
            </a:r>
          </a:p>
          <a:p>
            <a:r>
              <a:rPr lang="ru-RU" sz="32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endParaRPr lang="ru-RU" sz="4000" dirty="0" smtClean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11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87867"/>
            <a:ext cx="9505950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__Василий\Математика\3 класс\24\img\математика фон цифр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94177"/>
            <a:ext cx="935304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411" y="1849150"/>
            <a:ext cx="5269331" cy="524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506195"/>
            <a:ext cx="2376265" cy="33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2801938" y="3471334"/>
            <a:ext cx="7873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4000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0"/>
            <a:ext cx="2564496" cy="3611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/>
              <a:t>Устный  счёт</a:t>
            </a:r>
            <a:endParaRPr lang="ru-RU" sz="3200" b="1" dirty="0"/>
          </a:p>
        </p:txBody>
      </p:sp>
      <p:sp>
        <p:nvSpPr>
          <p:cNvPr id="4" name="Облако 3"/>
          <p:cNvSpPr/>
          <p:nvPr/>
        </p:nvSpPr>
        <p:spPr>
          <a:xfrm>
            <a:off x="-44824" y="180577"/>
            <a:ext cx="4126958" cy="26188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        </a:t>
            </a:r>
            <a:r>
              <a:rPr lang="ru-RU" sz="2000" b="1" dirty="0" smtClean="0">
                <a:solidFill>
                  <a:srgbClr val="7030A0"/>
                </a:solidFill>
              </a:rPr>
              <a:t>Вывод: </a:t>
            </a:r>
            <a:r>
              <a:rPr lang="ru-RU" sz="1600" b="1" i="1" u="sng" dirty="0" smtClean="0">
                <a:solidFill>
                  <a:srgbClr val="7030A0"/>
                </a:solidFill>
              </a:rPr>
              <a:t>умножить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 10, 100</a:t>
            </a:r>
            <a:r>
              <a:rPr lang="ru-RU" sz="2000" b="1" dirty="0" smtClean="0">
                <a:solidFill>
                  <a:srgbClr val="7030A0"/>
                </a:solidFill>
              </a:rPr>
              <a:t>, 1000 – </a:t>
            </a:r>
            <a:r>
              <a:rPr lang="ru-RU" sz="2000" b="1" dirty="0" smtClean="0">
                <a:solidFill>
                  <a:srgbClr val="FF00FF"/>
                </a:solidFill>
              </a:rPr>
              <a:t>приписать нули</a:t>
            </a:r>
          </a:p>
          <a:p>
            <a:pPr algn="ctr"/>
            <a:r>
              <a:rPr lang="ru-RU" sz="1600" b="1" i="1" u="sng" dirty="0">
                <a:solidFill>
                  <a:srgbClr val="7030A0"/>
                </a:solidFill>
              </a:rPr>
              <a:t>р</a:t>
            </a:r>
            <a:r>
              <a:rPr lang="ru-RU" sz="1600" b="1" i="1" u="sng" dirty="0" smtClean="0">
                <a:solidFill>
                  <a:srgbClr val="7030A0"/>
                </a:solidFill>
              </a:rPr>
              <a:t>азделить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на 10, </a:t>
            </a:r>
            <a:r>
              <a:rPr lang="ru-RU" sz="2000" b="1" dirty="0" smtClean="0">
                <a:solidFill>
                  <a:srgbClr val="7030A0"/>
                </a:solidFill>
              </a:rPr>
              <a:t>100, 100 </a:t>
            </a:r>
            <a:r>
              <a:rPr lang="ru-RU" sz="2000" b="1" dirty="0" smtClean="0">
                <a:solidFill>
                  <a:srgbClr val="7030A0"/>
                </a:solidFill>
              </a:rPr>
              <a:t>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зачеркнуть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нули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2134" y="2065567"/>
            <a:ext cx="2650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1 000 000 :</a:t>
            </a:r>
            <a:r>
              <a:rPr lang="en-US" sz="2000" b="1" dirty="0"/>
              <a:t> </a:t>
            </a:r>
            <a:r>
              <a:rPr lang="ru-RU" sz="2000" b="1" dirty="0"/>
              <a:t>100</a:t>
            </a:r>
          </a:p>
          <a:p>
            <a:r>
              <a:rPr lang="en-US" sz="2000" b="1" dirty="0"/>
              <a:t>   </a:t>
            </a:r>
            <a:r>
              <a:rPr lang="ru-RU" sz="2000" b="1" dirty="0"/>
              <a:t>100 000 : 1000</a:t>
            </a:r>
          </a:p>
          <a:p>
            <a:r>
              <a:rPr lang="en-US" sz="2000" b="1" dirty="0"/>
              <a:t>     </a:t>
            </a:r>
            <a:r>
              <a:rPr lang="ru-RU" sz="2000" b="1" dirty="0" smtClean="0"/>
              <a:t>14 </a:t>
            </a:r>
            <a:r>
              <a:rPr lang="ru-RU" sz="2000" b="1" dirty="0"/>
              <a:t>000 </a:t>
            </a:r>
            <a:r>
              <a:rPr lang="en-US" sz="2000" b="1" dirty="0"/>
              <a:t>* 10</a:t>
            </a:r>
          </a:p>
          <a:p>
            <a:r>
              <a:rPr lang="en-US" sz="2000" b="1" dirty="0"/>
              <a:t>     </a:t>
            </a:r>
            <a:r>
              <a:rPr lang="ru-RU" sz="2000" b="1" dirty="0" smtClean="0"/>
              <a:t>  </a:t>
            </a:r>
            <a:r>
              <a:rPr lang="en-US" sz="2000" b="1" dirty="0" smtClean="0"/>
              <a:t>5 </a:t>
            </a:r>
            <a:r>
              <a:rPr lang="en-US" sz="2000" b="1" dirty="0"/>
              <a:t>697 * 1000 </a:t>
            </a:r>
          </a:p>
        </p:txBody>
      </p:sp>
    </p:spTree>
    <p:extLst>
      <p:ext uri="{BB962C8B-B14F-4D97-AF65-F5344CB8AC3E}">
        <p14:creationId xmlns:p14="http://schemas.microsoft.com/office/powerpoint/2010/main" val="3226560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576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Исправь ошибки в равенствах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1 650 см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8592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 м 65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772655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16 м 50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01349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4 ч 15 мин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271462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415 мин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701349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255 мин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78619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7 дм 5 см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3772919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75 см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48729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 т = 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4487299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300 кг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4487299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3 000 кг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Рисунок 16" descr="58313037_veseluye_cifruy.png"/>
          <p:cNvPicPr>
            <a:picLocks noChangeAspect="1"/>
          </p:cNvPicPr>
          <p:nvPr/>
        </p:nvPicPr>
        <p:blipFill>
          <a:blip r:embed="rId2" cstate="print"/>
          <a:srcRect l="25388" r="52779"/>
          <a:stretch>
            <a:fillRect/>
          </a:stretch>
        </p:blipFill>
        <p:spPr>
          <a:xfrm>
            <a:off x="899592" y="3717032"/>
            <a:ext cx="2257406" cy="24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9E9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7517"/>
            <a:ext cx="8532812" cy="68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543" y="332656"/>
            <a:ext cx="4248473" cy="63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2411760" y="1620876"/>
            <a:ext cx="6429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3600" dirty="0"/>
              <a:t>100 лет живи, 100 лет учись.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824" y="2359336"/>
            <a:ext cx="4738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3600" dirty="0">
                <a:solidFill>
                  <a:srgbClr val="C00000"/>
                </a:solidFill>
              </a:rPr>
              <a:t>Век</a:t>
            </a:r>
            <a:r>
              <a:rPr lang="ru-RU" altLang="ru-RU" sz="3600" dirty="0"/>
              <a:t> живи, </a:t>
            </a:r>
            <a:r>
              <a:rPr lang="ru-RU" altLang="ru-RU" sz="3600" dirty="0">
                <a:solidFill>
                  <a:srgbClr val="C00000"/>
                </a:solidFill>
              </a:rPr>
              <a:t>век</a:t>
            </a:r>
            <a:r>
              <a:rPr lang="ru-RU" altLang="ru-RU" sz="3600" dirty="0"/>
              <a:t> учись.</a:t>
            </a:r>
          </a:p>
        </p:txBody>
      </p:sp>
    </p:spTree>
    <p:extLst>
      <p:ext uri="{BB962C8B-B14F-4D97-AF65-F5344CB8AC3E}">
        <p14:creationId xmlns:p14="http://schemas.microsoft.com/office/powerpoint/2010/main" val="1166989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51" y="764704"/>
            <a:ext cx="6975097" cy="557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82218"/>
            <a:ext cx="3864384" cy="56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081537" y="1628800"/>
            <a:ext cx="51125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3600" dirty="0"/>
              <a:t>Делу время, </a:t>
            </a:r>
            <a:endParaRPr lang="ru-RU" altLang="ru-RU" sz="3600" dirty="0" smtClean="0"/>
          </a:p>
          <a:p>
            <a:pPr algn="ctr"/>
            <a:r>
              <a:rPr lang="ru-RU" altLang="ru-RU" sz="3600" dirty="0" smtClean="0"/>
              <a:t>а </a:t>
            </a:r>
            <a:r>
              <a:rPr lang="ru-RU" altLang="ru-RU" sz="3600" dirty="0"/>
              <a:t>потехе 60 минут.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43251" y="3228116"/>
            <a:ext cx="5989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3600" dirty="0"/>
              <a:t>Делу время, а потехе </a:t>
            </a:r>
            <a:r>
              <a:rPr lang="ru-RU" altLang="ru-RU" sz="3600" dirty="0">
                <a:solidFill>
                  <a:srgbClr val="C00000"/>
                </a:solidFill>
              </a:rPr>
              <a:t>час</a:t>
            </a:r>
            <a:r>
              <a:rPr lang="ru-RU" alt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312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3" y="260648"/>
            <a:ext cx="8082203" cy="645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1" y="1268760"/>
            <a:ext cx="3666733" cy="573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491880" y="1133752"/>
            <a:ext cx="3950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be-BY" altLang="ru-RU" sz="3600" dirty="0"/>
              <a:t>Обещанного </a:t>
            </a:r>
            <a:endParaRPr lang="be-BY" altLang="ru-RU" sz="3600" dirty="0" smtClean="0"/>
          </a:p>
          <a:p>
            <a:pPr algn="ctr"/>
            <a:r>
              <a:rPr lang="ru-RU" altLang="ru-RU" sz="3600" dirty="0" smtClean="0"/>
              <a:t>36 </a:t>
            </a:r>
            <a:r>
              <a:rPr lang="ru-RU" altLang="ru-RU" sz="3600" dirty="0"/>
              <a:t>месяцев </a:t>
            </a:r>
            <a:r>
              <a:rPr lang="be-BY" altLang="ru-RU" sz="3600" dirty="0"/>
              <a:t>ждут</a:t>
            </a:r>
            <a:r>
              <a:rPr lang="be-BY" altLang="ru-RU" sz="3600" dirty="0" smtClean="0"/>
              <a:t>.</a:t>
            </a:r>
            <a:endParaRPr lang="ru-RU" altLang="ru-RU" sz="36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824" y="2571217"/>
            <a:ext cx="5641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be-BY" altLang="ru-RU" sz="3600" dirty="0"/>
              <a:t>Обещанного </a:t>
            </a:r>
            <a:r>
              <a:rPr lang="be-BY" altLang="ru-RU" sz="3600" dirty="0">
                <a:solidFill>
                  <a:srgbClr val="C00000"/>
                </a:solidFill>
              </a:rPr>
              <a:t>3 года</a:t>
            </a:r>
            <a:r>
              <a:rPr lang="ru-RU" altLang="ru-RU" sz="3600" dirty="0"/>
              <a:t> </a:t>
            </a:r>
            <a:r>
              <a:rPr lang="be-BY" altLang="ru-RU" sz="3600" dirty="0"/>
              <a:t>ждут.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976617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1112</Words>
  <Application>Microsoft Office PowerPoint</Application>
  <PresentationFormat>Экран (4:3)</PresentationFormat>
  <Paragraphs>173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Исправь ошибки в равенствах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75</cp:revision>
  <dcterms:modified xsi:type="dcterms:W3CDTF">2017-06-10T11:14:52Z</dcterms:modified>
</cp:coreProperties>
</file>