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3" r:id="rId4"/>
    <p:sldId id="264" r:id="rId5"/>
    <p:sldId id="265" r:id="rId6"/>
    <p:sldId id="266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DDDDDD"/>
    <a:srgbClr val="B2B2B2"/>
    <a:srgbClr val="292929"/>
    <a:srgbClr val="969696"/>
    <a:srgbClr val="777777"/>
    <a:srgbClr val="333333"/>
    <a:srgbClr val="8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6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E2478-70FE-4B5F-BA35-C6E64B956D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277F1-3927-44C7-A852-62329959B7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BE528-5656-405F-9EFC-6B97CC5DCC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C62DD-9690-4CF6-94B8-4305F1A2B9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ABC26-B038-42B4-8E4C-0F09C08303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6B9F6-7A0B-4D43-80A5-7F6BAA9AB4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3A3C8-7F88-46A2-ACC3-FF92195B9B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81105-B2B5-4CEE-953E-B79A4298AE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69182-50E6-4AF8-B15F-7F020438E0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00D85-E6D7-4EC6-B942-1B343F4B50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4AA10-2696-4C4A-A0E7-80E9214E39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999091-0D11-41A5-B44B-C4479741182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63888" y="1988840"/>
            <a:ext cx="5122862" cy="1944216"/>
          </a:xfrm>
        </p:spPr>
        <p:txBody>
          <a:bodyPr/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Решение задач с именованными числами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8064" y="4221088"/>
            <a:ext cx="3097213" cy="56606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5 класс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836712"/>
            <a:ext cx="5688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Государственное казенное общеобразовательное учреждение Краснодарского края специальная (коррекционная) школа-интернат г. Темрюка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5661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b="1" i="1" dirty="0" err="1" smtClean="0"/>
              <a:t>Кивва</a:t>
            </a:r>
            <a:r>
              <a:rPr lang="ru-RU" b="1" i="1" dirty="0" smtClean="0"/>
              <a:t> Валентина Евгеньевна </a:t>
            </a:r>
          </a:p>
          <a:p>
            <a:r>
              <a:rPr lang="ru-RU" b="1" i="1" dirty="0" smtClean="0"/>
              <a:t>учитель математики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9712" y="980728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Проверка домашнего задания</a:t>
            </a:r>
            <a:endParaRPr lang="ru-RU" sz="3200" b="1" dirty="0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907704" y="2276872"/>
            <a:ext cx="662473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48 м 19 см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 29 м =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19 м 19 см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32 м 41 см + 58 м =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90 м 41 см;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61 р. 10 к.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 34 р. =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27 р. 10 к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40466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Устный счет</a:t>
            </a:r>
            <a:endParaRPr lang="ru-RU" sz="3200" b="1" dirty="0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2411760" y="692696"/>
            <a:ext cx="8640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К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М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2483768" y="1268760"/>
            <a:ext cx="3600400" cy="2808312"/>
            <a:chOff x="3131840" y="1988840"/>
            <a:chExt cx="3600400" cy="2808312"/>
          </a:xfrm>
        </p:grpSpPr>
        <p:sp>
          <p:nvSpPr>
            <p:cNvPr id="13316" name="AutoShape 4"/>
            <p:cNvSpPr>
              <a:spLocks noChangeShapeType="1"/>
            </p:cNvSpPr>
            <p:nvPr/>
          </p:nvSpPr>
          <p:spPr bwMode="auto">
            <a:xfrm>
              <a:off x="3131840" y="1988840"/>
              <a:ext cx="1440160" cy="720080"/>
            </a:xfrm>
            <a:prstGeom prst="bentConnector3">
              <a:avLst>
                <a:gd name="adj1" fmla="val 50000"/>
              </a:avLst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15" name="AutoShape 3"/>
            <p:cNvSpPr>
              <a:spLocks noChangeShapeType="1"/>
            </p:cNvSpPr>
            <p:nvPr/>
          </p:nvSpPr>
          <p:spPr bwMode="auto">
            <a:xfrm>
              <a:off x="4572000" y="3429000"/>
              <a:ext cx="1440160" cy="648072"/>
            </a:xfrm>
            <a:prstGeom prst="bentConnector3">
              <a:avLst>
                <a:gd name="adj1" fmla="val 50000"/>
              </a:avLst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4572000" y="2708920"/>
              <a:ext cx="0" cy="7200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012160" y="4077072"/>
              <a:ext cx="0" cy="7200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012160" y="4797152"/>
              <a:ext cx="7200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5220072" y="3501008"/>
            <a:ext cx="10801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ММ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3203848" y="1412776"/>
            <a:ext cx="8640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М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3851920" y="2132856"/>
            <a:ext cx="10801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ДМ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4572000" y="2780928"/>
            <a:ext cx="10801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СМ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323528" y="4149080"/>
            <a:ext cx="84969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Если число записано двумя единицами измерения, то какая мера пишется на первом месте: более крупная или более мелкая?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683568" y="5229200"/>
            <a:ext cx="82089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14 см 5 м;               6 дм 1 мм;            1 м 5 дм; 7 м 5 кг;                 16 к. 15 р.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899592" y="5373216"/>
            <a:ext cx="1440160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827584" y="5805264"/>
            <a:ext cx="1440160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4067944" y="5877272"/>
            <a:ext cx="1440160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395536" y="4797152"/>
            <a:ext cx="28747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Какая запись ошибочна?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Овал 30"/>
          <p:cNvSpPr/>
          <p:nvPr/>
        </p:nvSpPr>
        <p:spPr>
          <a:xfrm rot="2511698">
            <a:off x="2244921" y="952990"/>
            <a:ext cx="1762980" cy="8684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 rot="2511698">
            <a:off x="3124609" y="1674170"/>
            <a:ext cx="1762980" cy="8684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 rot="2511698">
            <a:off x="3772680" y="2322240"/>
            <a:ext cx="1762980" cy="8684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 rot="2511698">
            <a:off x="4492760" y="3042321"/>
            <a:ext cx="1762980" cy="8684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13321" grpId="0"/>
      <p:bldP spid="13322" grpId="0"/>
      <p:bldP spid="30" grpId="0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40466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Решите примеры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556792"/>
            <a:ext cx="50369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50 м 43 см – 16 м 24 см </a:t>
            </a:r>
            <a:r>
              <a:rPr lang="ru-RU" sz="3200" dirty="0" smtClean="0"/>
              <a:t>=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60232" y="1556792"/>
            <a:ext cx="22701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34 м 19 см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573016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34 м – 15 см = </a:t>
            </a:r>
            <a:endParaRPr lang="ru-RU" sz="3200" dirty="0" smtClean="0"/>
          </a:p>
          <a:p>
            <a:r>
              <a:rPr lang="ru-RU" sz="3200" dirty="0" smtClean="0"/>
              <a:t>33 </a:t>
            </a:r>
            <a:r>
              <a:rPr lang="ru-RU" sz="3200" dirty="0"/>
              <a:t>м 100 см – 15 см </a:t>
            </a:r>
            <a:r>
              <a:rPr lang="ru-RU" sz="2800" dirty="0" smtClean="0"/>
              <a:t>=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4077072"/>
            <a:ext cx="2555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33 м 85 см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763688" y="2492896"/>
            <a:ext cx="41764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15 р. 16 к. + 74 к. 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8104" y="2492896"/>
            <a:ext cx="21194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>
                <a:solidFill>
                  <a:srgbClr val="FFFF00"/>
                </a:solidFill>
                <a:ea typeface="Calibri" pitchFamily="34" charset="0"/>
                <a:cs typeface="Arial" pitchFamily="34" charset="0"/>
              </a:rPr>
              <a:t>15 р. 90 к.</a:t>
            </a:r>
            <a:endParaRPr lang="ru-RU" sz="4400" b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4869160"/>
            <a:ext cx="3879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53 м 21 см + 17 м </a:t>
            </a:r>
            <a:r>
              <a:rPr lang="ru-RU" sz="3200" dirty="0" smtClean="0"/>
              <a:t>=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55976" y="4869160"/>
            <a:ext cx="23839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70 м 21 см 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2289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907704" y="980728"/>
            <a:ext cx="691276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1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) Движение человека, как правило, измеряют метрами, движение черепахи – дециметрами и сантиметрами. А чем измеряют путь, проделанный мотоциклистом? Самолетом?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6" y="40466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Решаем задачи</a:t>
            </a:r>
            <a:endParaRPr lang="ru-RU" sz="3200" b="1" dirty="0"/>
          </a:p>
        </p:txBody>
      </p:sp>
      <p:sp>
        <p:nvSpPr>
          <p:cNvPr id="11269" name="AutoShape 5" descr="http://stat18.privet.ru/lr/0a13d8d69460586d979651c03f982e9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1" name="AutoShape 7" descr="http://stat18.privet.ru/lr/0a13d8d69460586d979651c03f982e9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3" name="Picture 9" descr="http://stat18.privet.ru/lr/0a13d8d69460586d979651c03f982e9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0" y="3068960"/>
            <a:ext cx="2555776" cy="2863418"/>
          </a:xfrm>
          <a:prstGeom prst="rect">
            <a:avLst/>
          </a:prstGeom>
          <a:noFill/>
        </p:spPr>
      </p:pic>
      <p:pic>
        <p:nvPicPr>
          <p:cNvPr id="11275" name="Picture 11" descr="http://mtdata.ru/u28/photoF030/20122114662-0/big.jpeg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724150" y="3284984"/>
            <a:ext cx="2724150" cy="2333626"/>
          </a:xfrm>
          <a:prstGeom prst="rect">
            <a:avLst/>
          </a:prstGeom>
          <a:noFill/>
        </p:spPr>
      </p:pic>
      <p:sp>
        <p:nvSpPr>
          <p:cNvPr id="11279" name="AutoShape 15" descr="http://www.actiweb.es/boticafarmavid/imagen5.gif?130125205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81" name="Picture 17" descr="http://www.actiweb.es/boticafarmavid/imagen5.gif?1301252058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729880" y="2780928"/>
            <a:ext cx="2729880" cy="2729880"/>
          </a:xfrm>
          <a:prstGeom prst="rect">
            <a:avLst/>
          </a:prstGeom>
          <a:noFill/>
        </p:spPr>
      </p:pic>
      <p:sp>
        <p:nvSpPr>
          <p:cNvPr id="11283" name="AutoShape 19" descr="http://www.grc.nasa.gov/WWW/K-12/airplane/Animation/airpar/Images/aflap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85" name="Picture 21" descr="http://www.grc.nasa.gov/WWW/K-12/airplane/Animation/airpar/Images/aflap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76456" y="0"/>
            <a:ext cx="3902596" cy="3088276"/>
          </a:xfrm>
          <a:prstGeom prst="rect">
            <a:avLst/>
          </a:prstGeom>
          <a:noFill/>
        </p:spPr>
      </p:pic>
      <p:sp>
        <p:nvSpPr>
          <p:cNvPr id="14" name="Двойная стрелка влево/вправо 13"/>
          <p:cNvSpPr/>
          <p:nvPr/>
        </p:nvSpPr>
        <p:spPr>
          <a:xfrm>
            <a:off x="683568" y="5301208"/>
            <a:ext cx="7920880" cy="1152128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259632" y="5589240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 Е Т РЫ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5616" y="5589240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ДЕЦИМЕТРЫ, САНТИМЕТРЫ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23928" y="4642009"/>
            <a:ext cx="10081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13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3608" y="5589240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КИЛОМЕТРЫ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76328" y="4794409"/>
            <a:ext cx="10081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13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9632" y="5589240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КИЛОМЕТРЫ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-1.04132 -0.0090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51 -0.00208 L 1.00799 0.01042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0.98004 0.0006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C -0.39531 0.17245 -0.79063 0.34514 -0.95278 0.4162 C -1.11493 0.48727 -0.96858 0.4243 -0.97309 0.42708 C -0.97761 0.42986 -0.97865 0.43102 -0.97969 0.43241 " pathEditMode="relative" ptsTypes="aaaA">
                                      <p:cBhvr>
                                        <p:cTn id="65" dur="2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http://2-maktab.uz/templates/default/images/fs/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0" name="Picture 4" descr="http://2-maktab.uz/templates/default/images/fs/4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CBB7B"/>
              </a:clrFrom>
              <a:clrTo>
                <a:srgbClr val="CCBB7B">
                  <a:alpha val="0"/>
                </a:srgbClr>
              </a:clrTo>
            </a:clrChange>
          </a:blip>
          <a:srcRect t="10635"/>
          <a:stretch>
            <a:fillRect/>
          </a:stretch>
        </p:blipFill>
        <p:spPr bwMode="auto">
          <a:xfrm>
            <a:off x="4932040" y="1628800"/>
            <a:ext cx="4579716" cy="42356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07704" y="476672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2) У </a:t>
            </a:r>
            <a:r>
              <a:rPr lang="ru-RU" sz="2400" dirty="0"/>
              <a:t>Пети было 860 р. Для урока ИЗО он истратил на краски 120 р., на альбом – 40 р. Сколько денег у него осталось?</a:t>
            </a:r>
            <a:endParaRPr lang="ru-RU" dirty="0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23528" y="2924944"/>
            <a:ext cx="40324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Было -860 р.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Истратил на краски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 120 р.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Истратил на альбом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 40 р.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Осталось?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467544" y="4509120"/>
            <a:ext cx="4968552" cy="18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Решение: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1) 860 р. – 120 р. = 740 р.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Arial" pitchFamily="34" charset="0"/>
              </a:rPr>
              <a:t>       2)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740 р. – 40 р. = 700 р.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Ответ: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у Пети осталось 700 р.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/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</a:b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http://bestanimationgif.com/gallery/files/full/priroda/45698484_1305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4" name="Picture 4" descr="http://bestanimationgif.com/gallery/files/full/priroda/45698484_130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3756293" cy="3312368"/>
          </a:xfrm>
          <a:prstGeom prst="round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31032" y="3284984"/>
          <a:ext cx="8712968" cy="2987040"/>
        </p:xfrm>
        <a:graphic>
          <a:graphicData uri="http://schemas.openxmlformats.org/drawingml/2006/table">
            <a:tbl>
              <a:tblPr/>
              <a:tblGrid>
                <a:gridCol w="4357343"/>
                <a:gridCol w="4355625"/>
              </a:tblGrid>
              <a:tr h="266429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latin typeface="Calibri"/>
                        <a:ea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Calibri"/>
                          <a:ea typeface="Times New Roman"/>
                        </a:rPr>
                        <a:t>К </a:t>
                      </a:r>
                      <a:r>
                        <a:rPr lang="ru-RU" sz="2800" dirty="0">
                          <a:latin typeface="Calibri"/>
                          <a:ea typeface="Times New Roman"/>
                        </a:rPr>
                        <a:t>речке быстро мы спустились,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Calibri"/>
                          <a:ea typeface="Times New Roman"/>
                        </a:rPr>
                        <a:t>Наклонились и умылись.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Calibri"/>
                          <a:ea typeface="Times New Roman"/>
                        </a:rPr>
                        <a:t>Раз, два, три, четыре,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Calibri"/>
                          <a:ea typeface="Times New Roman"/>
                        </a:rPr>
                        <a:t>Вот так словно освежились,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Calibri"/>
                          <a:ea typeface="Times New Roman"/>
                        </a:rPr>
                        <a:t>А теперь поплыли дружно</a:t>
                      </a:r>
                      <a:r>
                        <a:rPr lang="ru-RU" sz="2800" dirty="0" smtClean="0">
                          <a:latin typeface="Calibri"/>
                          <a:ea typeface="Times New Roman"/>
                        </a:rPr>
                        <a:t>,</a:t>
                      </a:r>
                      <a:endParaRPr lang="ru-RU" sz="2800" dirty="0">
                        <a:latin typeface="Calibri"/>
                        <a:ea typeface="Times New Roman"/>
                      </a:endParaRPr>
                    </a:p>
                  </a:txBody>
                  <a:tcPr marL="64941" marR="6494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Calibri"/>
                          <a:ea typeface="Times New Roman"/>
                        </a:rPr>
                        <a:t>Делать так руками нужно: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Calibri"/>
                          <a:ea typeface="Times New Roman"/>
                        </a:rPr>
                        <a:t>Вместе </a:t>
                      </a:r>
                      <a:r>
                        <a:rPr lang="ru-RU" sz="2800" dirty="0">
                          <a:latin typeface="Calibri"/>
                          <a:ea typeface="Times New Roman"/>
                        </a:rPr>
                        <a:t>– раз, это брасс,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Calibri"/>
                          <a:ea typeface="Times New Roman"/>
                        </a:rPr>
                        <a:t>Одной, другой – это кроль.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Calibri"/>
                          <a:ea typeface="Times New Roman"/>
                        </a:rPr>
                        <a:t>Все как один плывем, как дельфин.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Calibri"/>
                          <a:ea typeface="Times New Roman"/>
                        </a:rPr>
                        <a:t>Вышли на берег крутой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Calibri"/>
                          <a:ea typeface="Times New Roman"/>
                        </a:rPr>
                        <a:t>И отправились домой.</a:t>
                      </a:r>
                    </a:p>
                  </a:txBody>
                  <a:tcPr marL="64941" marR="6494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081396" y="1196752"/>
            <a:ext cx="50626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ФИЗМИНУТКА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AutoShape 6" descr="http://www.artsides.ru/big/item_37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6" name="Picture 8" descr="http://www.artsides.ru/big/item_370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383094"/>
            <a:ext cx="1440160" cy="3978342"/>
          </a:xfrm>
          <a:prstGeom prst="rect">
            <a:avLst/>
          </a:prstGeom>
          <a:noFill/>
        </p:spPr>
      </p:pic>
      <p:pic>
        <p:nvPicPr>
          <p:cNvPr id="32778" name="Picture 10" descr="http://go2.imgsmail.ru/imgpreview?key=1b7d266ab7f9d8c1&amp;mb=imgdb_preview_36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680" r="24401" b="9281"/>
          <a:stretch>
            <a:fillRect/>
          </a:stretch>
        </p:blipFill>
        <p:spPr bwMode="auto">
          <a:xfrm>
            <a:off x="7308304" y="3090405"/>
            <a:ext cx="1835696" cy="314690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907704" y="476672"/>
            <a:ext cx="64807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3) </a:t>
            </a:r>
            <a:r>
              <a:rPr lang="ru-RU" sz="2800" dirty="0" smtClean="0"/>
              <a:t>Рост </a:t>
            </a:r>
            <a:r>
              <a:rPr lang="ru-RU" sz="2800" dirty="0"/>
              <a:t>Игоря – 80 см, а Дениса – 100 см. На сколько сантиметров Денис выше Игоря?</a:t>
            </a:r>
            <a:endParaRPr lang="ru-RU" dirty="0"/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1763688" y="2348880"/>
            <a:ext cx="432048" cy="396044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Левая фигурная скобка 8"/>
          <p:cNvSpPr/>
          <p:nvPr/>
        </p:nvSpPr>
        <p:spPr>
          <a:xfrm>
            <a:off x="7308304" y="3212976"/>
            <a:ext cx="288032" cy="3096344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051720" y="3861048"/>
            <a:ext cx="864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100 СМ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660232" y="4293096"/>
            <a:ext cx="79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8</a:t>
            </a:r>
            <a:r>
              <a:rPr lang="ru-RU" sz="2800" b="1" dirty="0" smtClean="0"/>
              <a:t>0 СМ</a:t>
            </a:r>
            <a:endParaRPr lang="ru-RU" sz="2800" b="1" dirty="0"/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2195736" y="2543998"/>
            <a:ext cx="532859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Решение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100 см – 80 см = 20 см.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Ответ: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Денис выше Игоря на 20 см. </a:t>
            </a: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327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63888" y="2060848"/>
            <a:ext cx="5122862" cy="1944216"/>
          </a:xfrm>
        </p:spPr>
        <p:txBody>
          <a:bodyPr/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Домашнее задание:</a:t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</a:b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/>
            </a: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</a:b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с. 53,</a:t>
            </a:r>
            <a:b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</a:b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№ 105 (3)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387</Words>
  <Application>Microsoft Office PowerPoint</Application>
  <PresentationFormat>Экран (4:3)</PresentationFormat>
  <Paragraphs>63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Оформление по умолчанию</vt:lpstr>
      <vt:lpstr>Решение задач с именованными числами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Домашнее задание:  с. 53, № 105 (3)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27</cp:revision>
  <dcterms:created xsi:type="dcterms:W3CDTF">2011-12-15T17:54:48Z</dcterms:created>
  <dcterms:modified xsi:type="dcterms:W3CDTF">2017-06-01T16:22:23Z</dcterms:modified>
</cp:coreProperties>
</file>