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69" r:id="rId2"/>
    <p:sldId id="256" r:id="rId3"/>
    <p:sldId id="275" r:id="rId4"/>
    <p:sldId id="257" r:id="rId5"/>
    <p:sldId id="276" r:id="rId6"/>
    <p:sldId id="258" r:id="rId7"/>
    <p:sldId id="274" r:id="rId8"/>
    <p:sldId id="259" r:id="rId9"/>
    <p:sldId id="270" r:id="rId10"/>
    <p:sldId id="273" r:id="rId11"/>
    <p:sldId id="260" r:id="rId12"/>
    <p:sldId id="296" r:id="rId13"/>
    <p:sldId id="271" r:id="rId14"/>
    <p:sldId id="277" r:id="rId15"/>
    <p:sldId id="261" r:id="rId16"/>
    <p:sldId id="278" r:id="rId17"/>
    <p:sldId id="272" r:id="rId18"/>
    <p:sldId id="279" r:id="rId19"/>
    <p:sldId id="280" r:id="rId20"/>
    <p:sldId id="281" r:id="rId21"/>
    <p:sldId id="282" r:id="rId22"/>
    <p:sldId id="262" r:id="rId23"/>
    <p:sldId id="283" r:id="rId24"/>
    <p:sldId id="284" r:id="rId25"/>
    <p:sldId id="263" r:id="rId26"/>
    <p:sldId id="285" r:id="rId27"/>
    <p:sldId id="286" r:id="rId28"/>
    <p:sldId id="287" r:id="rId29"/>
    <p:sldId id="264" r:id="rId30"/>
    <p:sldId id="288" r:id="rId31"/>
    <p:sldId id="289" r:id="rId32"/>
    <p:sldId id="265" r:id="rId33"/>
    <p:sldId id="290" r:id="rId34"/>
    <p:sldId id="291" r:id="rId35"/>
    <p:sldId id="266" r:id="rId36"/>
    <p:sldId id="292" r:id="rId37"/>
    <p:sldId id="293" r:id="rId38"/>
    <p:sldId id="294" r:id="rId39"/>
    <p:sldId id="267" r:id="rId40"/>
    <p:sldId id="295" r:id="rId4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994722-9179-407A-A250-8298944CA81B}" type="datetimeFigureOut">
              <a:rPr lang="ru-RU" smtClean="0"/>
              <a:pPr/>
              <a:t>29.05.2017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3DB6B5-4260-4B54-96CC-F7DF03895B09}"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43DB6B5-4260-4B54-96CC-F7DF03895B09}" type="slidenum">
              <a:rPr lang="ru-RU" smtClean="0"/>
              <a:pPr/>
              <a:t>28</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75ACDB7-398C-4CDB-8E1A-2854A1C6C043}" type="datetimeFigureOut">
              <a:rPr lang="ru-RU" smtClean="0"/>
              <a:pPr/>
              <a:t>29.05.2017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921672C-1A73-4DC8-B9AD-4B06013B6EF3}"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75ACDB7-398C-4CDB-8E1A-2854A1C6C043}" type="datetimeFigureOut">
              <a:rPr lang="ru-RU" smtClean="0"/>
              <a:pPr/>
              <a:t>29.05.2017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921672C-1A73-4DC8-B9AD-4B06013B6EF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75ACDB7-398C-4CDB-8E1A-2854A1C6C043}" type="datetimeFigureOut">
              <a:rPr lang="ru-RU" smtClean="0"/>
              <a:pPr/>
              <a:t>29.05.2017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921672C-1A73-4DC8-B9AD-4B06013B6EF3}"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75ACDB7-398C-4CDB-8E1A-2854A1C6C043}" type="datetimeFigureOut">
              <a:rPr lang="ru-RU" smtClean="0"/>
              <a:pPr/>
              <a:t>29.05.2017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921672C-1A73-4DC8-B9AD-4B06013B6EF3}"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75ACDB7-398C-4CDB-8E1A-2854A1C6C043}" type="datetimeFigureOut">
              <a:rPr lang="ru-RU" smtClean="0"/>
              <a:pPr/>
              <a:t>29.05.2017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921672C-1A73-4DC8-B9AD-4B06013B6EF3}"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75ACDB7-398C-4CDB-8E1A-2854A1C6C043}" type="datetimeFigureOut">
              <a:rPr lang="ru-RU" smtClean="0"/>
              <a:pPr/>
              <a:t>29.05.2017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921672C-1A73-4DC8-B9AD-4B06013B6EF3}"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75ACDB7-398C-4CDB-8E1A-2854A1C6C043}" type="datetimeFigureOut">
              <a:rPr lang="ru-RU" smtClean="0"/>
              <a:pPr/>
              <a:t>29.05.2017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921672C-1A73-4DC8-B9AD-4B06013B6EF3}"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75ACDB7-398C-4CDB-8E1A-2854A1C6C043}" type="datetimeFigureOut">
              <a:rPr lang="ru-RU" smtClean="0"/>
              <a:pPr/>
              <a:t>29.05.2017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921672C-1A73-4DC8-B9AD-4B06013B6EF3}"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75ACDB7-398C-4CDB-8E1A-2854A1C6C043}" type="datetimeFigureOut">
              <a:rPr lang="ru-RU" smtClean="0"/>
              <a:pPr/>
              <a:t>29.05.2017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921672C-1A73-4DC8-B9AD-4B06013B6EF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75ACDB7-398C-4CDB-8E1A-2854A1C6C043}" type="datetimeFigureOut">
              <a:rPr lang="ru-RU" smtClean="0"/>
              <a:pPr/>
              <a:t>29.05.2017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921672C-1A73-4DC8-B9AD-4B06013B6EF3}"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75ACDB7-398C-4CDB-8E1A-2854A1C6C043}" type="datetimeFigureOut">
              <a:rPr lang="ru-RU" smtClean="0"/>
              <a:pPr/>
              <a:t>29.05.2017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921672C-1A73-4DC8-B9AD-4B06013B6EF3}"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5ACDB7-398C-4CDB-8E1A-2854A1C6C043}" type="datetimeFigureOut">
              <a:rPr lang="ru-RU" smtClean="0"/>
              <a:pPr/>
              <a:t>29.05.2017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21672C-1A73-4DC8-B9AD-4B06013B6EF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gif"/><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3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3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268760"/>
            <a:ext cx="8229600" cy="1143000"/>
          </a:xfrm>
        </p:spPr>
        <p:txBody>
          <a:bodyPr>
            <a:normAutofit fontScale="90000"/>
          </a:bodyPr>
          <a:lstStyle/>
          <a:p>
            <a:r>
              <a:rPr lang="ru-RU" sz="1600" b="1" i="1" dirty="0" smtClean="0">
                <a:solidFill>
                  <a:srgbClr val="C00000"/>
                </a:solidFill>
              </a:rPr>
              <a:t>МБУ ДО города Ростова-на-Дону</a:t>
            </a:r>
            <a:br>
              <a:rPr lang="ru-RU" sz="1600" b="1" i="1" dirty="0" smtClean="0">
                <a:solidFill>
                  <a:srgbClr val="C00000"/>
                </a:solidFill>
              </a:rPr>
            </a:br>
            <a:r>
              <a:rPr lang="ru-RU" sz="1600" b="1" i="1" dirty="0" smtClean="0">
                <a:solidFill>
                  <a:srgbClr val="C00000"/>
                </a:solidFill>
              </a:rPr>
              <a:t> «Дворец творчества детей и молодежи» </a:t>
            </a:r>
            <a:br>
              <a:rPr lang="ru-RU" sz="1600" b="1" i="1" dirty="0" smtClean="0">
                <a:solidFill>
                  <a:srgbClr val="C00000"/>
                </a:solidFill>
              </a:rPr>
            </a:br>
            <a:r>
              <a:rPr lang="ru-RU" sz="1600" b="1" i="1" dirty="0" smtClean="0">
                <a:solidFill>
                  <a:schemeClr val="tx2">
                    <a:lumMod val="60000"/>
                    <a:lumOff val="40000"/>
                  </a:schemeClr>
                </a:solidFill>
              </a:rPr>
              <a:t/>
            </a:r>
            <a:br>
              <a:rPr lang="ru-RU" sz="1600" b="1" i="1" dirty="0" smtClean="0">
                <a:solidFill>
                  <a:schemeClr val="tx2">
                    <a:lumMod val="60000"/>
                    <a:lumOff val="40000"/>
                  </a:schemeClr>
                </a:solidFill>
              </a:rPr>
            </a:br>
            <a:r>
              <a:rPr lang="ru-RU" sz="1600" dirty="0" smtClean="0"/>
              <a:t/>
            </a:r>
            <a:br>
              <a:rPr lang="ru-RU" sz="1600" dirty="0" smtClean="0"/>
            </a:br>
            <a:r>
              <a:rPr lang="ru-RU" sz="1600" dirty="0" smtClean="0"/>
              <a:t/>
            </a:r>
            <a:br>
              <a:rPr lang="ru-RU" sz="1600" dirty="0" smtClean="0"/>
            </a:br>
            <a:endParaRPr lang="ru-RU" sz="1600" dirty="0"/>
          </a:p>
        </p:txBody>
      </p:sp>
      <p:sp>
        <p:nvSpPr>
          <p:cNvPr id="3" name="Содержимое 2"/>
          <p:cNvSpPr>
            <a:spLocks noGrp="1"/>
          </p:cNvSpPr>
          <p:nvPr>
            <p:ph idx="1"/>
          </p:nvPr>
        </p:nvSpPr>
        <p:spPr>
          <a:xfrm>
            <a:off x="3275856" y="4653136"/>
            <a:ext cx="4320480" cy="648072"/>
          </a:xfrm>
        </p:spPr>
        <p:txBody>
          <a:bodyPr>
            <a:normAutofit/>
          </a:bodyPr>
          <a:lstStyle/>
          <a:p>
            <a:pPr algn="r">
              <a:buNone/>
            </a:pPr>
            <a:r>
              <a:rPr lang="ru-RU" sz="1400" b="1" dirty="0" smtClean="0">
                <a:solidFill>
                  <a:srgbClr val="C00000"/>
                </a:solidFill>
              </a:rPr>
              <a:t>Автор: Педагог дополнительного  образования Татьяна Сергеевна Фокина</a:t>
            </a:r>
          </a:p>
          <a:p>
            <a:pPr>
              <a:buNone/>
            </a:pPr>
            <a:endParaRPr lang="ru-RU" sz="1200" b="1" dirty="0" smtClean="0">
              <a:solidFill>
                <a:srgbClr val="C00000"/>
              </a:solidFill>
            </a:endParaRPr>
          </a:p>
        </p:txBody>
      </p:sp>
      <p:sp>
        <p:nvSpPr>
          <p:cNvPr id="4" name="Прямоугольник 3"/>
          <p:cNvSpPr/>
          <p:nvPr/>
        </p:nvSpPr>
        <p:spPr>
          <a:xfrm>
            <a:off x="1763688" y="2132856"/>
            <a:ext cx="5832648" cy="1292662"/>
          </a:xfrm>
          <a:prstGeom prst="rect">
            <a:avLst/>
          </a:prstGeom>
          <a:effectLst>
            <a:outerShdw blurRad="50800" dist="38100" dir="13500000" algn="br" rotWithShape="0">
              <a:prstClr val="black">
                <a:alpha val="40000"/>
              </a:prstClr>
            </a:outerShdw>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6000" b="1" i="1" dirty="0" smtClean="0">
                <a:ln w="11430">
                  <a:solidFill>
                    <a:srgbClr val="CC33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no Pro Caption" pitchFamily="18" charset="0"/>
              </a:rPr>
              <a:t>Русь мастеровая </a:t>
            </a:r>
          </a:p>
          <a:p>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Прямоугольник 4"/>
          <p:cNvSpPr/>
          <p:nvPr/>
        </p:nvSpPr>
        <p:spPr>
          <a:xfrm>
            <a:off x="2483768" y="3140968"/>
            <a:ext cx="4572000" cy="923330"/>
          </a:xfrm>
          <a:prstGeom prst="rect">
            <a:avLst/>
          </a:prstGeom>
        </p:spPr>
        <p:txBody>
          <a:bodyPr>
            <a:spAutoFit/>
          </a:bodyPr>
          <a:lstStyle/>
          <a:p>
            <a:pPr algn="ctr"/>
            <a:r>
              <a:rPr lang="ru-RU" dirty="0" smtClean="0">
                <a:solidFill>
                  <a:srgbClr val="C00000"/>
                </a:solidFill>
              </a:rPr>
              <a:t>развивающее занятие для дошкольников </a:t>
            </a:r>
            <a:r>
              <a:rPr lang="ru-RU" b="1" dirty="0" smtClean="0">
                <a:solidFill>
                  <a:srgbClr val="C00000"/>
                </a:solidFill>
              </a:rPr>
              <a:t/>
            </a:r>
            <a:br>
              <a:rPr lang="ru-RU" b="1" dirty="0" smtClean="0">
                <a:solidFill>
                  <a:srgbClr val="C00000"/>
                </a:solidFill>
              </a:rPr>
            </a:br>
            <a:r>
              <a:rPr lang="ru-RU" dirty="0" smtClean="0">
                <a:solidFill>
                  <a:srgbClr val="C00000"/>
                </a:solidFill>
              </a:rPr>
              <a:t>в рамках проекта</a:t>
            </a:r>
          </a:p>
          <a:p>
            <a:pPr algn="ctr"/>
            <a:r>
              <a:rPr lang="ru-RU" dirty="0" smtClean="0">
                <a:solidFill>
                  <a:srgbClr val="C00000"/>
                </a:solidFill>
              </a:rPr>
              <a:t> «Волшебный калейдоскоп»</a:t>
            </a:r>
          </a:p>
        </p:txBody>
      </p:sp>
      <p:sp>
        <p:nvSpPr>
          <p:cNvPr id="7" name="Прямоугольник 6"/>
          <p:cNvSpPr/>
          <p:nvPr/>
        </p:nvSpPr>
        <p:spPr>
          <a:xfrm>
            <a:off x="4092627" y="5301208"/>
            <a:ext cx="838371" cy="369332"/>
          </a:xfrm>
          <a:prstGeom prst="rect">
            <a:avLst/>
          </a:prstGeom>
        </p:spPr>
        <p:txBody>
          <a:bodyPr wrap="none">
            <a:spAutoFit/>
          </a:bodyPr>
          <a:lstStyle/>
          <a:p>
            <a:pPr algn="ctr">
              <a:buNone/>
            </a:pPr>
            <a:r>
              <a:rPr lang="ru-RU" b="1" dirty="0" smtClean="0">
                <a:solidFill>
                  <a:srgbClr val="C00000"/>
                </a:solidFill>
              </a:rPr>
              <a:t>2017 г.</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55776" y="2492896"/>
            <a:ext cx="4896544" cy="1107996"/>
          </a:xfrm>
          <a:prstGeom prst="rect">
            <a:avLst/>
          </a:prstGeom>
        </p:spPr>
        <p:txBody>
          <a:bodyPr wrap="square">
            <a:spAutoFit/>
          </a:bodyPr>
          <a:lstStyle/>
          <a:p>
            <a:r>
              <a:rPr lang="ru-RU" sz="6600" b="1" i="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Жестово</a:t>
            </a:r>
            <a:endParaRPr lang="ru-RU" sz="66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026" name="Picture 2" descr="http://img-fotki.yandex.ru/get/5602/mike-1957.2f/0_4354a_3a070a14_XL"/>
          <p:cNvPicPr>
            <a:picLocks noChangeAspect="1" noChangeArrowheads="1"/>
          </p:cNvPicPr>
          <p:nvPr/>
        </p:nvPicPr>
        <p:blipFill>
          <a:blip r:embed="rId2" cstate="print"/>
          <a:srcRect/>
          <a:stretch>
            <a:fillRect/>
          </a:stretch>
        </p:blipFill>
        <p:spPr bwMode="auto">
          <a:xfrm>
            <a:off x="1475656" y="980728"/>
            <a:ext cx="6240694" cy="4680520"/>
          </a:xfrm>
          <a:prstGeom prst="round2DiagRect">
            <a:avLst/>
          </a:prstGeom>
          <a:noFill/>
          <a:ln w="28575">
            <a:solidFill>
              <a:srgbClr val="CC3300"/>
            </a:solidFill>
          </a:ln>
          <a:effectLst>
            <a:reflection blurRad="6350" stA="52000" endA="300" endPos="3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116632"/>
            <a:ext cx="1522512" cy="1143000"/>
          </a:xfrm>
        </p:spPr>
        <p:txBody>
          <a:bodyPr>
            <a:normAutofit/>
          </a:bodyPr>
          <a:lstStyle/>
          <a:p>
            <a:r>
              <a:rPr lang="ru-RU" sz="1600" dirty="0" smtClean="0"/>
              <a:t>Жестов</a:t>
            </a:r>
            <a:endParaRPr lang="ru-RU" sz="1600" dirty="0"/>
          </a:p>
        </p:txBody>
      </p:sp>
      <p:sp>
        <p:nvSpPr>
          <p:cNvPr id="3" name="Содержимое 2"/>
          <p:cNvSpPr>
            <a:spLocks noGrp="1"/>
          </p:cNvSpPr>
          <p:nvPr>
            <p:ph idx="1"/>
          </p:nvPr>
        </p:nvSpPr>
        <p:spPr>
          <a:xfrm>
            <a:off x="2195736" y="2132856"/>
            <a:ext cx="4968552" cy="2304256"/>
          </a:xfrm>
        </p:spPr>
        <p:txBody>
          <a:bodyPr>
            <a:noAutofit/>
          </a:bodyPr>
          <a:lstStyle/>
          <a:p>
            <a:pPr>
              <a:buNone/>
            </a:pPr>
            <a:r>
              <a:rPr lang="ru-RU" sz="1800" b="1" dirty="0" smtClean="0">
                <a:solidFill>
                  <a:schemeClr val="accent2">
                    <a:lumMod val="50000"/>
                  </a:schemeClr>
                </a:solidFill>
                <a:latin typeface="Arno Pro Caption" pitchFamily="18" charset="0"/>
              </a:rPr>
              <a:t>		</a:t>
            </a:r>
            <a:r>
              <a:rPr lang="ru-RU" sz="2400" b="1" dirty="0" smtClean="0">
                <a:solidFill>
                  <a:schemeClr val="accent2">
                    <a:lumMod val="50000"/>
                  </a:schemeClr>
                </a:solidFill>
                <a:latin typeface="Arno Pro Caption" pitchFamily="18" charset="0"/>
              </a:rPr>
              <a:t>История </a:t>
            </a:r>
            <a:r>
              <a:rPr lang="ru-RU" sz="2400" b="1" dirty="0" err="1" smtClean="0">
                <a:solidFill>
                  <a:schemeClr val="accent2">
                    <a:lumMod val="50000"/>
                  </a:schemeClr>
                </a:solidFill>
                <a:latin typeface="Arno Pro Caption" pitchFamily="18" charset="0"/>
              </a:rPr>
              <a:t>Жостово</a:t>
            </a:r>
            <a:r>
              <a:rPr lang="ru-RU" sz="2400" b="1" dirty="0" smtClean="0">
                <a:solidFill>
                  <a:schemeClr val="accent2">
                    <a:lumMod val="50000"/>
                  </a:schemeClr>
                </a:solidFill>
                <a:latin typeface="Arno Pro Caption" pitchFamily="18" charset="0"/>
              </a:rPr>
              <a:t> и </a:t>
            </a:r>
            <a:r>
              <a:rPr lang="ru-RU" sz="2400" b="1" dirty="0" err="1" smtClean="0">
                <a:solidFill>
                  <a:schemeClr val="accent2">
                    <a:lumMod val="50000"/>
                  </a:schemeClr>
                </a:solidFill>
                <a:latin typeface="Arno Pro Caption" pitchFamily="18" charset="0"/>
              </a:rPr>
              <a:t>жостовского</a:t>
            </a:r>
            <a:r>
              <a:rPr lang="ru-RU" sz="2400" b="1" dirty="0" smtClean="0">
                <a:solidFill>
                  <a:schemeClr val="accent2">
                    <a:lumMod val="50000"/>
                  </a:schemeClr>
                </a:solidFill>
                <a:latin typeface="Arno Pro Caption" pitchFamily="18" charset="0"/>
              </a:rPr>
              <a:t> промысла восходит к началу XIX века, когда в ряде подмосковных сел и деревень бывшей Троицкой волости.</a:t>
            </a:r>
          </a:p>
          <a:p>
            <a:pPr>
              <a:buNone/>
            </a:pPr>
            <a:r>
              <a:rPr lang="ru-RU" sz="2400" b="1" dirty="0" smtClean="0">
                <a:solidFill>
                  <a:schemeClr val="accent2">
                    <a:lumMod val="50000"/>
                  </a:schemeClr>
                </a:solidFill>
                <a:latin typeface="Arno Pro Caption" pitchFamily="18" charset="0"/>
              </a:rPr>
              <a:t>		</a:t>
            </a:r>
            <a:endParaRPr lang="ru-RU" sz="2400" b="1" dirty="0">
              <a:solidFill>
                <a:schemeClr val="accent2">
                  <a:lumMod val="50000"/>
                </a:schemeClr>
              </a:solidFill>
              <a:latin typeface="Arno Pro Caption" pitchFamily="18" charset="0"/>
            </a:endParaRPr>
          </a:p>
        </p:txBody>
      </p:sp>
      <p:pic>
        <p:nvPicPr>
          <p:cNvPr id="30724" name="Picture 4" descr="http://vedmama.ru/wp-content/uploads/2014/11/007.jpg"/>
          <p:cNvPicPr>
            <a:picLocks noChangeAspect="1" noChangeArrowheads="1"/>
          </p:cNvPicPr>
          <p:nvPr/>
        </p:nvPicPr>
        <p:blipFill>
          <a:blip r:embed="rId2" cstate="print"/>
          <a:srcRect/>
          <a:stretch>
            <a:fillRect/>
          </a:stretch>
        </p:blipFill>
        <p:spPr bwMode="auto">
          <a:xfrm>
            <a:off x="1403648" y="1052736"/>
            <a:ext cx="6408712" cy="4806534"/>
          </a:xfrm>
          <a:prstGeom prst="ellipse">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3"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0724"/>
                                        </p:tgtEl>
                                        <p:attrNameLst>
                                          <p:attrName>style.visibility</p:attrName>
                                        </p:attrNameLst>
                                      </p:cBhvr>
                                      <p:to>
                                        <p:strVal val="visible"/>
                                      </p:to>
                                    </p:set>
                                    <p:animEffect transition="in" filter="fade">
                                      <p:cBhvr>
                                        <p:cTn id="19" dur="2000"/>
                                        <p:tgtEl>
                                          <p:spTgt spid="30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286000" y="1997839"/>
            <a:ext cx="4572000" cy="2862322"/>
          </a:xfrm>
          <a:prstGeom prst="rect">
            <a:avLst/>
          </a:prstGeom>
        </p:spPr>
        <p:txBody>
          <a:bodyPr>
            <a:spAutoFit/>
          </a:bodyPr>
          <a:lstStyle/>
          <a:p>
            <a:r>
              <a:rPr lang="ru-RU" b="1" dirty="0" smtClean="0">
                <a:solidFill>
                  <a:schemeClr val="accent2">
                    <a:lumMod val="50000"/>
                  </a:schemeClr>
                </a:solidFill>
                <a:latin typeface="Arno Pro Caption" pitchFamily="18" charset="0"/>
              </a:rPr>
              <a:t>	В искусстве </a:t>
            </a:r>
            <a:r>
              <a:rPr lang="ru-RU" b="1" dirty="0" err="1" smtClean="0">
                <a:solidFill>
                  <a:schemeClr val="accent2">
                    <a:lumMod val="50000"/>
                  </a:schemeClr>
                </a:solidFill>
                <a:latin typeface="Arno Pro Caption" pitchFamily="18" charset="0"/>
              </a:rPr>
              <a:t>жостовских</a:t>
            </a:r>
            <a:r>
              <a:rPr lang="ru-RU" b="1" dirty="0" smtClean="0">
                <a:solidFill>
                  <a:schemeClr val="accent2">
                    <a:lumMod val="50000"/>
                  </a:schemeClr>
                </a:solidFill>
                <a:latin typeface="Arno Pro Caption" pitchFamily="18" charset="0"/>
              </a:rPr>
              <a:t> мастеров реалистическое ощущение живой формы цветов и плодов сочетается с декоративностью. родственной русской народной кистевой росписи на сундуках, берестяных туесах, прялках и т. п. 	Основной мотив росписи — цветочный букет простой композиции, в котором чередуются крупные садовые и мелкие полевые </a:t>
            </a:r>
            <a:endParaRPr lang="ru-RU" dirty="0"/>
          </a:p>
        </p:txBody>
      </p:sp>
      <p:pic>
        <p:nvPicPr>
          <p:cNvPr id="1026" name="Picture 2" descr="http://www.rusvelikaia.ru/upload/medialibrary/5a6/1.jpg"/>
          <p:cNvPicPr>
            <a:picLocks noChangeAspect="1" noChangeArrowheads="1"/>
          </p:cNvPicPr>
          <p:nvPr/>
        </p:nvPicPr>
        <p:blipFill>
          <a:blip r:embed="rId2" cstate="print"/>
          <a:srcRect/>
          <a:stretch>
            <a:fillRect/>
          </a:stretch>
        </p:blipFill>
        <p:spPr bwMode="auto">
          <a:xfrm>
            <a:off x="1619672" y="1052736"/>
            <a:ext cx="6120680" cy="4859820"/>
          </a:xfrm>
          <a:prstGeom prst="ellipse">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mp;Mcy;.&amp;Mcy;&amp;icy;&amp;tcy;&amp;rcy;&amp;ocy;&amp;fcy;&amp;acy;&amp;ncy;&amp;ocy;&amp;vcy;. &quot;&amp;Rcy;&amp;ocy;&amp;zcy;&amp;ycy;&quot;"/>
          <p:cNvPicPr>
            <a:picLocks noChangeAspect="1" noChangeArrowheads="1"/>
          </p:cNvPicPr>
          <p:nvPr/>
        </p:nvPicPr>
        <p:blipFill>
          <a:blip r:embed="rId2" cstate="print"/>
          <a:srcRect/>
          <a:stretch>
            <a:fillRect/>
          </a:stretch>
        </p:blipFill>
        <p:spPr bwMode="auto">
          <a:xfrm>
            <a:off x="1115616" y="1196752"/>
            <a:ext cx="2466962" cy="1963292"/>
          </a:xfrm>
          <a:prstGeom prst="roundRect">
            <a:avLst/>
          </a:prstGeom>
          <a:noFill/>
        </p:spPr>
      </p:pic>
      <p:pic>
        <p:nvPicPr>
          <p:cNvPr id="5" name="Picture 4" descr=" &amp;Bcy;.&amp;Bcy;&amp;iecy;&amp;lcy;&amp;yacy;&amp;iecy;&amp;vcy;. &amp;Pcy;&amp;ocy;&amp;dcy;&amp;ncy;&amp;ocy;&amp;scy; &amp;ocy;&amp;vcy;&amp;acy;&amp;lcy;&amp;softcy;&amp;ncy;&amp;ycy;&amp;jcy; &amp;kcy;&amp;rcy;&amp;ycy;&amp;lcy;&amp;acy;&amp;tcy;&amp;ycy;&amp;jcy;"/>
          <p:cNvPicPr>
            <a:picLocks noChangeAspect="1" noChangeArrowheads="1"/>
          </p:cNvPicPr>
          <p:nvPr/>
        </p:nvPicPr>
        <p:blipFill>
          <a:blip r:embed="rId3" cstate="print"/>
          <a:srcRect/>
          <a:stretch>
            <a:fillRect/>
          </a:stretch>
        </p:blipFill>
        <p:spPr bwMode="auto">
          <a:xfrm>
            <a:off x="5796136" y="4437112"/>
            <a:ext cx="1728192" cy="1389754"/>
          </a:xfrm>
          <a:prstGeom prst="roundRect">
            <a:avLst/>
          </a:prstGeom>
          <a:noFill/>
        </p:spPr>
      </p:pic>
      <p:pic>
        <p:nvPicPr>
          <p:cNvPr id="7" name="Picture 10" descr=" M.Savelyev. &quot;&amp;TScy;&amp;vcy;&amp;iecy;&amp;tcy;&amp;ycy; &amp;icy; &amp;fcy;&amp;rcy;&amp;ucy;&amp;kcy;&amp;tcy;&amp;ycy;&quot;"/>
          <p:cNvPicPr>
            <a:picLocks noChangeAspect="1" noChangeArrowheads="1"/>
          </p:cNvPicPr>
          <p:nvPr/>
        </p:nvPicPr>
        <p:blipFill>
          <a:blip r:embed="rId4" cstate="print"/>
          <a:srcRect/>
          <a:stretch>
            <a:fillRect/>
          </a:stretch>
        </p:blipFill>
        <p:spPr bwMode="auto">
          <a:xfrm>
            <a:off x="3707904" y="4437112"/>
            <a:ext cx="1747763" cy="1412776"/>
          </a:xfrm>
          <a:prstGeom prst="roundRect">
            <a:avLst/>
          </a:prstGeom>
          <a:noFill/>
        </p:spPr>
      </p:pic>
      <p:pic>
        <p:nvPicPr>
          <p:cNvPr id="8" name="Picture 12" descr="&amp;Ncy;.&amp;Acy;&amp;ncy;&amp;tcy;&amp;icy;&amp;pcy;&amp;ocy;&amp;vcy;. &quot;&amp;Rcy;&amp;ocy;&amp;zcy;&amp;ycy;&quot;"/>
          <p:cNvPicPr>
            <a:picLocks noChangeAspect="1" noChangeArrowheads="1"/>
          </p:cNvPicPr>
          <p:nvPr/>
        </p:nvPicPr>
        <p:blipFill>
          <a:blip r:embed="rId5" cstate="print"/>
          <a:srcRect/>
          <a:stretch>
            <a:fillRect/>
          </a:stretch>
        </p:blipFill>
        <p:spPr bwMode="auto">
          <a:xfrm>
            <a:off x="1403648" y="3284984"/>
            <a:ext cx="1928720" cy="2334766"/>
          </a:xfrm>
          <a:prstGeom prst="roundRect">
            <a:avLst/>
          </a:prstGeom>
          <a:noFill/>
        </p:spPr>
      </p:pic>
      <p:sp>
        <p:nvSpPr>
          <p:cNvPr id="9" name="Прямоугольник 8"/>
          <p:cNvSpPr/>
          <p:nvPr/>
        </p:nvSpPr>
        <p:spPr>
          <a:xfrm>
            <a:off x="3563888" y="1052736"/>
            <a:ext cx="4572000" cy="3416320"/>
          </a:xfrm>
          <a:prstGeom prst="rect">
            <a:avLst/>
          </a:prstGeom>
        </p:spPr>
        <p:txBody>
          <a:bodyPr>
            <a:spAutoFit/>
          </a:bodyPr>
          <a:lstStyle/>
          <a:p>
            <a:pPr>
              <a:buNone/>
            </a:pPr>
            <a:r>
              <a:rPr lang="ru-RU" b="1" dirty="0" smtClean="0">
                <a:solidFill>
                  <a:schemeClr val="accent2">
                    <a:lumMod val="50000"/>
                  </a:schemeClr>
                </a:solidFill>
                <a:latin typeface="Arno Pro Caption" pitchFamily="18" charset="0"/>
              </a:rPr>
              <a:t>	Роспись производится обычно </a:t>
            </a:r>
          </a:p>
          <a:p>
            <a:pPr>
              <a:buNone/>
            </a:pPr>
            <a:r>
              <a:rPr lang="ru-RU" b="1" dirty="0" smtClean="0">
                <a:solidFill>
                  <a:schemeClr val="accent2">
                    <a:lumMod val="50000"/>
                  </a:schemeClr>
                </a:solidFill>
                <a:latin typeface="Arno Pro Caption" pitchFamily="18" charset="0"/>
              </a:rPr>
              <a:t>по чёрному фону (иногда по красному, синему, зелёному, серебряному), причём мастер работает сразу над несколькими подносами.</a:t>
            </a:r>
          </a:p>
          <a:p>
            <a:r>
              <a:rPr lang="ru-RU" b="1" dirty="0" smtClean="0">
                <a:solidFill>
                  <a:schemeClr val="accent2">
                    <a:lumMod val="50000"/>
                  </a:schemeClr>
                </a:solidFill>
                <a:latin typeface="Arno Pro Caption" pitchFamily="18" charset="0"/>
              </a:rPr>
              <a:t>	По назначению подносы делятся на две группы: для бытовых целей (под самовары, для подачи пищи) и как украшение.</a:t>
            </a:r>
          </a:p>
          <a:p>
            <a:r>
              <a:rPr lang="ru-RU" b="1" dirty="0" smtClean="0">
                <a:solidFill>
                  <a:schemeClr val="accent2">
                    <a:lumMod val="50000"/>
                  </a:schemeClr>
                </a:solidFill>
                <a:latin typeface="Arno Pro Caption" pitchFamily="18" charset="0"/>
              </a:rPr>
              <a:t>По форме подносы бывают круглые, восьмиугольные, комбинированные, прямоугольные, овальные и другие.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2"/>
                                          </p:val>
                                        </p:tav>
                                        <p:tav tm="100000">
                                          <p:val>
                                            <p:strVal val="#ppt_x"/>
                                          </p:val>
                                        </p:tav>
                                      </p:tavLst>
                                    </p:anim>
                                    <p:anim calcmode="lin" valueType="num">
                                      <p:cBhvr>
                                        <p:cTn id="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1000"/>
                                        <p:tgtEl>
                                          <p:spTgt spid="9"/>
                                        </p:tgtEl>
                                      </p:cBhvr>
                                    </p:animEffect>
                                  </p:childTnLst>
                                </p:cTn>
                              </p:par>
                              <p:par>
                                <p:cTn id="10" presetID="10"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2000"/>
                                        <p:tgtEl>
                                          <p:spTgt spid="7"/>
                                        </p:tgtEl>
                                      </p:cBhvr>
                                    </p:animEffect>
                                  </p:childTnLst>
                                </p:cTn>
                              </p:par>
                              <p:par>
                                <p:cTn id="21" presetID="10"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75856" y="2780928"/>
            <a:ext cx="2469137" cy="1107996"/>
          </a:xfrm>
          <a:prstGeom prst="rect">
            <a:avLst/>
          </a:prstGeom>
        </p:spPr>
        <p:txBody>
          <a:bodyPr wrap="none">
            <a:spAutoFit/>
          </a:bodyPr>
          <a:lstStyle/>
          <a:p>
            <a:r>
              <a:rPr lang="ru-RU" sz="66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Гжель</a:t>
            </a:r>
          </a:p>
        </p:txBody>
      </p:sp>
      <p:pic>
        <p:nvPicPr>
          <p:cNvPr id="33794" name="Picture 2" descr="http://fony-kartinki.ru/_ph/114/2/789469072.jpg"/>
          <p:cNvPicPr>
            <a:picLocks noChangeAspect="1" noChangeArrowheads="1"/>
          </p:cNvPicPr>
          <p:nvPr/>
        </p:nvPicPr>
        <p:blipFill>
          <a:blip r:embed="rId2" cstate="print"/>
          <a:srcRect/>
          <a:stretch>
            <a:fillRect/>
          </a:stretch>
        </p:blipFill>
        <p:spPr bwMode="auto">
          <a:xfrm>
            <a:off x="1619672" y="1052736"/>
            <a:ext cx="5904656" cy="4547264"/>
          </a:xfrm>
          <a:prstGeom prst="round2DiagRect">
            <a:avLst/>
          </a:prstGeom>
          <a:noFill/>
          <a:ln w="28575">
            <a:solidFill>
              <a:srgbClr val="0070C0"/>
            </a:solidFill>
          </a:ln>
          <a:effectLst>
            <a:reflection blurRad="6350" stA="52000" endA="300" endPos="3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3794"/>
                                        </p:tgtEl>
                                        <p:attrNameLst>
                                          <p:attrName>style.visibility</p:attrName>
                                        </p:attrNameLst>
                                      </p:cBhvr>
                                      <p:to>
                                        <p:strVal val="visible"/>
                                      </p:to>
                                    </p:set>
                                    <p:animEffect transition="in" filter="fade">
                                      <p:cBhvr>
                                        <p:cTn id="14" dur="20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52" name="Picture 20" descr="http://aktalant.ru/uploads/image/Promysly_Kult_12_06.jpg"/>
          <p:cNvPicPr>
            <a:picLocks noChangeAspect="1" noChangeArrowheads="1"/>
          </p:cNvPicPr>
          <p:nvPr/>
        </p:nvPicPr>
        <p:blipFill>
          <a:blip r:embed="rId2" cstate="print"/>
          <a:srcRect/>
          <a:stretch>
            <a:fillRect/>
          </a:stretch>
        </p:blipFill>
        <p:spPr bwMode="auto">
          <a:xfrm>
            <a:off x="5436096" y="3284984"/>
            <a:ext cx="1800200" cy="2316259"/>
          </a:xfrm>
          <a:prstGeom prst="roundRect">
            <a:avLst/>
          </a:prstGeom>
          <a:noFill/>
        </p:spPr>
      </p:pic>
      <p:sp>
        <p:nvSpPr>
          <p:cNvPr id="3" name="Содержимое 2"/>
          <p:cNvSpPr>
            <a:spLocks noGrp="1"/>
          </p:cNvSpPr>
          <p:nvPr>
            <p:ph idx="1"/>
          </p:nvPr>
        </p:nvSpPr>
        <p:spPr>
          <a:xfrm>
            <a:off x="611560" y="1268760"/>
            <a:ext cx="7416824" cy="2548880"/>
          </a:xfrm>
        </p:spPr>
        <p:txBody>
          <a:bodyPr>
            <a:normAutofit/>
          </a:bodyPr>
          <a:lstStyle/>
          <a:p>
            <a:pPr lvl="1">
              <a:buNone/>
            </a:pPr>
            <a:r>
              <a:rPr lang="ru-RU" sz="1800" b="1" dirty="0" smtClean="0">
                <a:solidFill>
                  <a:schemeClr val="accent2">
                    <a:lumMod val="50000"/>
                  </a:schemeClr>
                </a:solidFill>
                <a:latin typeface="Arno Pro Caption" pitchFamily="18" charset="0"/>
              </a:rPr>
              <a:t>		Гжель - старинное село на берегу реки </a:t>
            </a:r>
            <a:r>
              <a:rPr lang="ru-RU" sz="1800" b="1" dirty="0" err="1" smtClean="0">
                <a:solidFill>
                  <a:schemeClr val="accent2">
                    <a:lumMod val="50000"/>
                  </a:schemeClr>
                </a:solidFill>
                <a:latin typeface="Arno Pro Caption" pitchFamily="18" charset="0"/>
              </a:rPr>
              <a:t>Гжелки</a:t>
            </a:r>
            <a:r>
              <a:rPr lang="ru-RU" sz="1800" b="1" dirty="0" smtClean="0">
                <a:solidFill>
                  <a:schemeClr val="accent2">
                    <a:lumMod val="50000"/>
                  </a:schemeClr>
                </a:solidFill>
                <a:latin typeface="Arno Pro Caption" pitchFamily="18" charset="0"/>
              </a:rPr>
              <a:t>, расположенное в Раменском районе Московской области, 60 км от Москвы. Здесь располагаются богатейшие залежи глин и издавна жили гончары. Своё название деревня получила от слова «гжель», т.е. «жечь» или «обжечь».Промысел очень древний. Археологи накопали в этой местности черепков и удивились – мало того, что краски не поблёкли.</a:t>
            </a:r>
          </a:p>
          <a:p>
            <a:endParaRPr lang="ru-RU" sz="1200" dirty="0"/>
          </a:p>
        </p:txBody>
      </p:sp>
      <p:pic>
        <p:nvPicPr>
          <p:cNvPr id="18450" name="Picture 18" descr="http://mypresentation.ru/documents/6d6f270f1e7e70d7404f52bee168dfaf/img33.jpg"/>
          <p:cNvPicPr>
            <a:picLocks noChangeAspect="1" noChangeArrowheads="1"/>
          </p:cNvPicPr>
          <p:nvPr/>
        </p:nvPicPr>
        <p:blipFill>
          <a:blip r:embed="rId3" cstate="print"/>
          <a:srcRect/>
          <a:stretch>
            <a:fillRect/>
          </a:stretch>
        </p:blipFill>
        <p:spPr bwMode="auto">
          <a:xfrm>
            <a:off x="1835696" y="3429000"/>
            <a:ext cx="2952328" cy="2214247"/>
          </a:xfrm>
          <a:prstGeom prst="round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par>
                                <p:cTn id="10" presetID="10" presetClass="entr" presetSubtype="0" fill="hold" nodeType="withEffect">
                                  <p:stCondLst>
                                    <p:cond delay="0"/>
                                  </p:stCondLst>
                                  <p:childTnLst>
                                    <p:set>
                                      <p:cBhvr>
                                        <p:cTn id="11" dur="1" fill="hold">
                                          <p:stCondLst>
                                            <p:cond delay="0"/>
                                          </p:stCondLst>
                                        </p:cTn>
                                        <p:tgtEl>
                                          <p:spTgt spid="18450"/>
                                        </p:tgtEl>
                                        <p:attrNameLst>
                                          <p:attrName>style.visibility</p:attrName>
                                        </p:attrNameLst>
                                      </p:cBhvr>
                                      <p:to>
                                        <p:strVal val="visible"/>
                                      </p:to>
                                    </p:set>
                                    <p:animEffect transition="in" filter="fade">
                                      <p:cBhvr>
                                        <p:cTn id="12" dur="2000"/>
                                        <p:tgtEl>
                                          <p:spTgt spid="18450"/>
                                        </p:tgtEl>
                                      </p:cBhvr>
                                    </p:animEffect>
                                  </p:childTnLst>
                                </p:cTn>
                              </p:par>
                              <p:par>
                                <p:cTn id="13" presetID="10" presetClass="entr" presetSubtype="0" fill="hold" nodeType="withEffect">
                                  <p:stCondLst>
                                    <p:cond delay="0"/>
                                  </p:stCondLst>
                                  <p:childTnLst>
                                    <p:set>
                                      <p:cBhvr>
                                        <p:cTn id="14" dur="1" fill="hold">
                                          <p:stCondLst>
                                            <p:cond delay="0"/>
                                          </p:stCondLst>
                                        </p:cTn>
                                        <p:tgtEl>
                                          <p:spTgt spid="18452"/>
                                        </p:tgtEl>
                                        <p:attrNameLst>
                                          <p:attrName>style.visibility</p:attrName>
                                        </p:attrNameLst>
                                      </p:cBhvr>
                                      <p:to>
                                        <p:strVal val="visible"/>
                                      </p:to>
                                    </p:set>
                                    <p:animEffect transition="in" filter="fade">
                                      <p:cBhvr>
                                        <p:cTn id="15" dur="2000"/>
                                        <p:tgtEl>
                                          <p:spTgt spid="18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amp;Gcy;. &amp;icy; &amp;Vcy;. &amp;Mcy;&amp;ocy;&amp;scy;&amp;kcy;&amp;ocy;&amp;vcy;&amp;scy;&amp;kcy;&amp;icy;&amp;iecy;.  &amp;Ncy;&amp;acy;&amp;bcy;&amp;ocy;&amp;rcy; &amp;dcy;&amp;lcy;&amp;yacy; &amp;scy;&amp;pcy;&amp;iecy;&amp;tscy;&amp;icy;&amp;jcy;"/>
          <p:cNvPicPr>
            <a:picLocks noChangeAspect="1" noChangeArrowheads="1"/>
          </p:cNvPicPr>
          <p:nvPr/>
        </p:nvPicPr>
        <p:blipFill>
          <a:blip r:embed="rId2" cstate="print"/>
          <a:srcRect/>
          <a:stretch>
            <a:fillRect/>
          </a:stretch>
        </p:blipFill>
        <p:spPr bwMode="auto">
          <a:xfrm>
            <a:off x="1835696" y="3861048"/>
            <a:ext cx="1661328" cy="1691535"/>
          </a:xfrm>
          <a:prstGeom prst="roundRect">
            <a:avLst/>
          </a:prstGeom>
          <a:noFill/>
        </p:spPr>
      </p:pic>
      <p:pic>
        <p:nvPicPr>
          <p:cNvPr id="5" name="Picture 12" descr="&amp;Mcy;.&amp;Pcy;&amp;ocy;&amp;dcy;&amp;gcy;&amp;ocy;&amp;rcy;&amp;ncy;&amp;acy;&amp;yacy; &amp;icy; A.&amp;TScy;&amp;acy;&amp;rcy;&amp;iecy;&amp;gcy;&amp;ocy;&amp;rcy;&amp;ocy;&amp;dcy;&amp;tscy;&amp;iecy;&amp;vcy;.&amp;CHcy;&amp;acy;&amp;scy;&amp;ycy; &quot;&amp;Kcy;&amp;acy;&amp;rcy;&amp;ucy;&amp;scy;&amp;iecy;&amp;lcy;&amp;softcy;&quot;"/>
          <p:cNvPicPr>
            <a:picLocks noChangeAspect="1" noChangeArrowheads="1"/>
          </p:cNvPicPr>
          <p:nvPr/>
        </p:nvPicPr>
        <p:blipFill>
          <a:blip r:embed="rId3" cstate="print"/>
          <a:srcRect/>
          <a:stretch>
            <a:fillRect/>
          </a:stretch>
        </p:blipFill>
        <p:spPr bwMode="auto">
          <a:xfrm>
            <a:off x="1763688" y="1196752"/>
            <a:ext cx="1656184" cy="2396597"/>
          </a:xfrm>
          <a:prstGeom prst="roundRect">
            <a:avLst/>
          </a:prstGeom>
          <a:noFill/>
        </p:spPr>
      </p:pic>
      <p:pic>
        <p:nvPicPr>
          <p:cNvPr id="6" name="Picture 14" descr="&amp;YUcy;.&amp;Gcy;&amp;acy;&amp;rcy;&amp;acy;&amp;ncy;&amp;icy;&amp;ncy;. &amp;SHcy;&amp;acy;&amp;khcy;&amp;mcy;&amp;acy;&amp;tcy;&amp;ycy;"/>
          <p:cNvPicPr>
            <a:picLocks noChangeAspect="1" noChangeArrowheads="1"/>
          </p:cNvPicPr>
          <p:nvPr/>
        </p:nvPicPr>
        <p:blipFill>
          <a:blip r:embed="rId4" cstate="print"/>
          <a:srcRect/>
          <a:stretch>
            <a:fillRect/>
          </a:stretch>
        </p:blipFill>
        <p:spPr bwMode="auto">
          <a:xfrm>
            <a:off x="3995936" y="1268760"/>
            <a:ext cx="3479579" cy="2160240"/>
          </a:xfrm>
          <a:prstGeom prst="roundRect">
            <a:avLst/>
          </a:prstGeom>
          <a:noFill/>
        </p:spPr>
      </p:pic>
      <p:pic>
        <p:nvPicPr>
          <p:cNvPr id="8" name="Picture 10" descr="C.&amp;Icy;&amp;scy;&amp;acy;&amp;iecy;&amp;vcy;. &quot;&amp;CHcy;&amp;ucy;&amp;dcy;&amp;ocy;-&amp;YUcy;&amp;dcy;&amp;ocy; &amp;Rcy;&amp;vcy;&amp;bcy;&amp;acy;-&amp;Kcy;&amp;icy;&amp;tcy;&quot;"/>
          <p:cNvPicPr>
            <a:picLocks noChangeAspect="1" noChangeArrowheads="1"/>
          </p:cNvPicPr>
          <p:nvPr/>
        </p:nvPicPr>
        <p:blipFill>
          <a:blip r:embed="rId5" cstate="print"/>
          <a:srcRect/>
          <a:stretch>
            <a:fillRect/>
          </a:stretch>
        </p:blipFill>
        <p:spPr bwMode="auto">
          <a:xfrm>
            <a:off x="4572000" y="3717032"/>
            <a:ext cx="2304256" cy="1813349"/>
          </a:xfrm>
          <a:prstGeom prst="round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979712" y="1556792"/>
            <a:ext cx="5598368" cy="3139321"/>
          </a:xfrm>
          <a:prstGeom prst="rect">
            <a:avLst/>
          </a:prstGeom>
        </p:spPr>
        <p:txBody>
          <a:bodyPr wrap="square">
            <a:spAutoFit/>
          </a:bodyPr>
          <a:lstStyle/>
          <a:p>
            <a:r>
              <a:rPr lang="ru-RU" b="1" dirty="0" smtClean="0">
                <a:solidFill>
                  <a:schemeClr val="accent2">
                    <a:lumMod val="50000"/>
                  </a:schemeClr>
                </a:solidFill>
                <a:latin typeface="Arno Pro Caption" pitchFamily="18" charset="0"/>
              </a:rPr>
              <a:t>	Современное искусство гжели сложно и многообразно. Эта керамика — наиболее яркая, поэтичная и запоминающаяся среди русских промыслов. Популярны в России и во все мире традиционные фарфоровые изделия с кобальтовыми (синими и </a:t>
            </a:r>
            <a:r>
              <a:rPr lang="ru-RU" b="1" dirty="0" err="1" smtClean="0">
                <a:solidFill>
                  <a:schemeClr val="accent2">
                    <a:lumMod val="50000"/>
                  </a:schemeClr>
                </a:solidFill>
                <a:latin typeface="Arno Pro Caption" pitchFamily="18" charset="0"/>
              </a:rPr>
              <a:t>голубыми</a:t>
            </a:r>
            <a:r>
              <a:rPr lang="ru-RU" b="1" dirty="0" smtClean="0">
                <a:solidFill>
                  <a:schemeClr val="accent2">
                    <a:lumMod val="50000"/>
                  </a:schemeClr>
                </a:solidFill>
                <a:latin typeface="Arno Pro Caption" pitchFamily="18" charset="0"/>
              </a:rPr>
              <a:t>) узорами. Казалось бы одноцветная роспись должна сделать изделие монотонным, однако все получилось совсем наоборот — благодаря характерному синему цвету с его различными оттенками, фарфор смотрится неповторимо и оригинально. </a:t>
            </a:r>
          </a:p>
        </p:txBody>
      </p:sp>
      <p:pic>
        <p:nvPicPr>
          <p:cNvPr id="2050" name="Picture 2" descr="http://blog.euun.studioview.org.ua/blog_img/2015-01-16/13,12,2015/01.jpg"/>
          <p:cNvPicPr>
            <a:picLocks noChangeAspect="1" noChangeArrowheads="1"/>
          </p:cNvPicPr>
          <p:nvPr/>
        </p:nvPicPr>
        <p:blipFill>
          <a:blip r:embed="rId2" cstate="print"/>
          <a:srcRect/>
          <a:stretch>
            <a:fillRect/>
          </a:stretch>
        </p:blipFill>
        <p:spPr bwMode="auto">
          <a:xfrm>
            <a:off x="1691680" y="1268760"/>
            <a:ext cx="5712635" cy="4284476"/>
          </a:xfrm>
          <a:prstGeom prst="roundRect">
            <a:avLst/>
          </a:prstGeom>
          <a:noFill/>
          <a:ln w="19050">
            <a:solidFill>
              <a:srgbClr val="0070C0"/>
            </a:solidFill>
          </a:ln>
          <a:effectLst>
            <a:reflection blurRad="6350" stA="52000" endA="300" endPos="3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411760" y="2060848"/>
            <a:ext cx="4572000" cy="2554545"/>
          </a:xfrm>
          <a:prstGeom prst="rect">
            <a:avLst/>
          </a:prstGeom>
        </p:spPr>
        <p:txBody>
          <a:bodyPr>
            <a:spAutoFit/>
          </a:bodyPr>
          <a:lstStyle/>
          <a:p>
            <a:r>
              <a:rPr lang="ru-RU" b="1" dirty="0" smtClean="0">
                <a:solidFill>
                  <a:schemeClr val="accent2">
                    <a:lumMod val="50000"/>
                  </a:schemeClr>
                </a:solidFill>
                <a:latin typeface="Arno Pro Caption" pitchFamily="18" charset="0"/>
              </a:rPr>
              <a:t>	</a:t>
            </a:r>
            <a:r>
              <a:rPr lang="ru-RU" sz="2000" b="1" dirty="0" smtClean="0">
                <a:solidFill>
                  <a:schemeClr val="accent2">
                    <a:lumMod val="50000"/>
                  </a:schemeClr>
                </a:solidFill>
                <a:latin typeface="Arno Pro Caption" pitchFamily="18" charset="0"/>
              </a:rPr>
              <a:t>Рисунки гжель — это сюжеты из народной жизни прошлого — катание на санях, масленица, жанровые сценки, сказочные персонажи, растительные орнаменты. Узоры неповторимы, ведь каждую чашку или поднос мастер расписывает вручную, в единственном экземпляре.</a:t>
            </a:r>
            <a:endParaRPr lang="ru-RU" sz="2000" dirty="0"/>
          </a:p>
        </p:txBody>
      </p:sp>
      <p:pic>
        <p:nvPicPr>
          <p:cNvPr id="35842" name="Picture 2" descr="http://www.stupeny.com/wp-content/uploads/2014/03/%D0%94%D0%A3%D0%A8%D0%90-%D0%9D%D0%90%D0%A0%D0%9E%D0%94%D0%90.jpg"/>
          <p:cNvPicPr>
            <a:picLocks noChangeAspect="1" noChangeArrowheads="1"/>
          </p:cNvPicPr>
          <p:nvPr/>
        </p:nvPicPr>
        <p:blipFill>
          <a:blip r:embed="rId2" cstate="print"/>
          <a:srcRect/>
          <a:stretch>
            <a:fillRect/>
          </a:stretch>
        </p:blipFill>
        <p:spPr bwMode="auto">
          <a:xfrm>
            <a:off x="1547664" y="1268760"/>
            <a:ext cx="6240693" cy="3744416"/>
          </a:xfrm>
          <a:prstGeom prst="roundRect">
            <a:avLst/>
          </a:prstGeom>
          <a:noFill/>
          <a:ln w="19050">
            <a:solidFill>
              <a:srgbClr val="0070C0"/>
            </a:solidFill>
          </a:ln>
          <a:effectLst>
            <a:reflection blurRad="6350" stA="52000" endA="300" endPos="3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5842"/>
                                        </p:tgtEl>
                                        <p:attrNameLst>
                                          <p:attrName>style.visibility</p:attrName>
                                        </p:attrNameLst>
                                      </p:cBhvr>
                                      <p:to>
                                        <p:strVal val="visible"/>
                                      </p:to>
                                    </p:set>
                                    <p:animEffect transition="in" filter="fade">
                                      <p:cBhvr>
                                        <p:cTn id="14" dur="2000"/>
                                        <p:tgtEl>
                                          <p:spTgt spid="35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55776" y="2420888"/>
            <a:ext cx="4402832" cy="1143000"/>
          </a:xfrm>
        </p:spPr>
        <p:txBody>
          <a:bodyPr>
            <a:normAutofit/>
          </a:bodyPr>
          <a:lstStyle/>
          <a:p>
            <a:r>
              <a:rPr lang="ru-RU" sz="66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a typeface="+mn-ea"/>
                <a:cs typeface="+mn-cs"/>
              </a:rPr>
              <a:t>Дымково</a:t>
            </a:r>
          </a:p>
        </p:txBody>
      </p:sp>
      <p:pic>
        <p:nvPicPr>
          <p:cNvPr id="37890" name="Picture 2" descr="http://to-world-travel.ru/img/2015/042600/2252342"/>
          <p:cNvPicPr>
            <a:picLocks noChangeAspect="1" noChangeArrowheads="1"/>
          </p:cNvPicPr>
          <p:nvPr/>
        </p:nvPicPr>
        <p:blipFill>
          <a:blip r:embed="rId2" cstate="print"/>
          <a:srcRect/>
          <a:stretch>
            <a:fillRect/>
          </a:stretch>
        </p:blipFill>
        <p:spPr bwMode="auto">
          <a:xfrm>
            <a:off x="1669689" y="1052736"/>
            <a:ext cx="5746119" cy="4401815"/>
          </a:xfrm>
          <a:prstGeom prst="roundRect">
            <a:avLst/>
          </a:prstGeom>
          <a:noFill/>
          <a:ln w="19050">
            <a:solidFill>
              <a:srgbClr val="CC3300"/>
            </a:solidFill>
          </a:ln>
          <a:effectLst>
            <a:reflection blurRad="6350" stA="52000" endA="300" endPos="3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7890"/>
                                        </p:tgtEl>
                                        <p:attrNameLst>
                                          <p:attrName>style.visibility</p:attrName>
                                        </p:attrNameLst>
                                      </p:cBhvr>
                                      <p:to>
                                        <p:strVal val="visible"/>
                                      </p:to>
                                    </p:set>
                                    <p:animEffect transition="in" filter="fade">
                                      <p:cBhvr>
                                        <p:cTn id="14" dur="2000"/>
                                        <p:tgtEl>
                                          <p:spTgt spid="37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4"/>
          <p:cNvSpPr>
            <a:spLocks noGrp="1"/>
          </p:cNvSpPr>
          <p:nvPr>
            <p:ph type="subTitle" idx="1"/>
          </p:nvPr>
        </p:nvSpPr>
        <p:spPr>
          <a:xfrm>
            <a:off x="2699792" y="1988840"/>
            <a:ext cx="3816424" cy="3456384"/>
          </a:xfrm>
        </p:spPr>
        <p:txBody>
          <a:bodyPr>
            <a:normAutofit/>
          </a:bodyPr>
          <a:lstStyle/>
          <a:p>
            <a:r>
              <a:rPr lang="ru-RU" sz="1400" b="1" dirty="0" smtClean="0">
                <a:solidFill>
                  <a:schemeClr val="accent2">
                    <a:lumMod val="50000"/>
                  </a:schemeClr>
                </a:solidFill>
              </a:rPr>
              <a:t> </a:t>
            </a:r>
            <a:r>
              <a:rPr lang="ru-RU" sz="1800" b="1" dirty="0" smtClean="0">
                <a:solidFill>
                  <a:schemeClr val="accent2">
                    <a:lumMod val="50000"/>
                  </a:schemeClr>
                </a:solidFill>
                <a:latin typeface="Arno Pro Caption" pitchFamily="18" charset="0"/>
              </a:rPr>
              <a:t>Русская (славянская) культура невероятно глубока, интересна и загадочна. Большинство народных промыслов ведёт своё существование ещё оттуда, из той далёкой глубины веков, когда люди поклонялись природным силам – Солнцу, Луне, Земле, Ветру, Воде и вкладывали смысл в любое творение своих рук, выполняли росписи языком узоров. </a:t>
            </a:r>
          </a:p>
          <a:p>
            <a:endParaRPr lang="ru-RU" sz="1400" dirty="0">
              <a:solidFill>
                <a:schemeClr val="tx1"/>
              </a:solidFill>
            </a:endParaRPr>
          </a:p>
          <a:p>
            <a:endParaRPr lang="ru-RU" sz="1400" dirty="0" smtClean="0">
              <a:solidFill>
                <a:schemeClr val="tx1"/>
              </a:solidFill>
            </a:endParaRPr>
          </a:p>
        </p:txBody>
      </p:sp>
      <p:sp>
        <p:nvSpPr>
          <p:cNvPr id="6" name="Прямоугольник 5"/>
          <p:cNvSpPr/>
          <p:nvPr/>
        </p:nvSpPr>
        <p:spPr>
          <a:xfrm>
            <a:off x="2051720" y="1196752"/>
            <a:ext cx="5454955" cy="584775"/>
          </a:xfrm>
          <a:prstGeom prst="rect">
            <a:avLst/>
          </a:prstGeom>
          <a:ln>
            <a:solidFill>
              <a:schemeClr val="bg1"/>
            </a:solidFill>
          </a:ln>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32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Русские народные промыслы</a:t>
            </a:r>
            <a:endParaRPr lang="ru-RU" sz="32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4338" name="Picture 2" descr="http://wwww.worldis.me/uploads_user/244000/243112/166033_full.jpg"/>
          <p:cNvPicPr>
            <a:picLocks noChangeAspect="1" noChangeArrowheads="1"/>
          </p:cNvPicPr>
          <p:nvPr/>
        </p:nvPicPr>
        <p:blipFill>
          <a:blip r:embed="rId2" cstate="print"/>
          <a:srcRect/>
          <a:stretch>
            <a:fillRect/>
          </a:stretch>
        </p:blipFill>
        <p:spPr bwMode="auto">
          <a:xfrm>
            <a:off x="2195736" y="1844824"/>
            <a:ext cx="5022901" cy="3600400"/>
          </a:xfrm>
          <a:prstGeom prst="round2DiagRect">
            <a:avLst/>
          </a:prstGeom>
          <a:noFill/>
          <a:ln w="28575">
            <a:solidFill>
              <a:srgbClr val="C00000"/>
            </a:solidFill>
          </a:ln>
          <a:effectLst>
            <a:reflection blurRad="6350" stA="52000" endA="300" endPos="3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4338"/>
                                        </p:tgtEl>
                                        <p:attrNameLst>
                                          <p:attrName>style.visibility</p:attrName>
                                        </p:attrNameLst>
                                      </p:cBhvr>
                                      <p:to>
                                        <p:strVal val="visible"/>
                                      </p:to>
                                    </p:set>
                                    <p:animEffect transition="in" filter="fade">
                                      <p:cBhvr>
                                        <p:cTn id="21" dur="2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331640" y="980728"/>
            <a:ext cx="3528392" cy="5016758"/>
          </a:xfrm>
          <a:prstGeom prst="rect">
            <a:avLst/>
          </a:prstGeom>
        </p:spPr>
        <p:txBody>
          <a:bodyPr wrap="square">
            <a:spAutoFit/>
          </a:bodyPr>
          <a:lstStyle/>
          <a:p>
            <a:r>
              <a:rPr lang="ru-RU" sz="2000" b="1" dirty="0" smtClean="0">
                <a:solidFill>
                  <a:schemeClr val="accent2">
                    <a:lumMod val="50000"/>
                  </a:schemeClr>
                </a:solidFill>
                <a:latin typeface="Arno Pro Caption" pitchFamily="18" charset="0"/>
              </a:rPr>
              <a:t>	Дымковская игрушка, пожалуй, один  из самых старинных промыслов России. Он возник из любви к гончарной традиции вятских земель в глубокой древности. Дымковская игрушка (вятская, кировская игрушки), русский народный художественный промысел издавна существует в слободе</a:t>
            </a:r>
          </a:p>
          <a:p>
            <a:r>
              <a:rPr lang="ru-RU" sz="2000" b="1" dirty="0" smtClean="0">
                <a:solidFill>
                  <a:schemeClr val="accent2">
                    <a:lumMod val="50000"/>
                  </a:schemeClr>
                </a:solidFill>
                <a:latin typeface="Arno Pro Caption" pitchFamily="18" charset="0"/>
              </a:rPr>
              <a:t>, когда праздник потерял своё значение, промысел не только сохранился, но и получил дальнейшее развитие.</a:t>
            </a:r>
          </a:p>
        </p:txBody>
      </p:sp>
      <p:pic>
        <p:nvPicPr>
          <p:cNvPr id="5" name="Picture 4" descr=" &amp;Zcy;.&amp;Pcy;&amp;iecy;&amp;ncy;&amp;kcy;&amp;icy;&amp;ncy;&amp;acy;. &quot;&amp;CHcy;&amp;ucy;&amp;dcy;&amp;ocy;-&amp;Kcy;&amp;ocy;&amp;ncy;&amp;softcy;&quot;"/>
          <p:cNvPicPr>
            <a:picLocks noChangeAspect="1" noChangeArrowheads="1"/>
          </p:cNvPicPr>
          <p:nvPr/>
        </p:nvPicPr>
        <p:blipFill>
          <a:blip r:embed="rId2" cstate="print"/>
          <a:srcRect/>
          <a:stretch>
            <a:fillRect/>
          </a:stretch>
        </p:blipFill>
        <p:spPr bwMode="auto">
          <a:xfrm>
            <a:off x="4860032" y="1268760"/>
            <a:ext cx="2937926" cy="3672408"/>
          </a:xfrm>
          <a:prstGeom prst="roundRect">
            <a:avLst/>
          </a:prstGeom>
          <a:noFill/>
          <a:ln w="19050">
            <a:solidFill>
              <a:srgbClr val="CC3300"/>
            </a:solidFill>
          </a:ln>
          <a:effectLst>
            <a:reflection blurRad="6350" stA="52000" endA="300" endPos="3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par>
                                <p:cTn id="10" presetID="10"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331640" y="1124744"/>
            <a:ext cx="3888432" cy="4401205"/>
          </a:xfrm>
          <a:prstGeom prst="rect">
            <a:avLst/>
          </a:prstGeom>
        </p:spPr>
        <p:txBody>
          <a:bodyPr wrap="square">
            <a:spAutoFit/>
          </a:bodyPr>
          <a:lstStyle/>
          <a:p>
            <a:r>
              <a:rPr lang="ru-RU" sz="2000" b="1" dirty="0" smtClean="0">
                <a:solidFill>
                  <a:schemeClr val="accent2">
                    <a:lumMod val="50000"/>
                  </a:schemeClr>
                </a:solidFill>
                <a:latin typeface="Arno Pro Caption" pitchFamily="18" charset="0"/>
              </a:rPr>
              <a:t>	Дымково, что на окраине старинного русского города Хлынов (позже г. Вятка, ныне г. Киров).</a:t>
            </a:r>
          </a:p>
          <a:p>
            <a:r>
              <a:rPr lang="ru-RU" sz="2000" b="1" dirty="0" smtClean="0">
                <a:solidFill>
                  <a:schemeClr val="accent2">
                    <a:lumMod val="50000"/>
                  </a:schemeClr>
                </a:solidFill>
                <a:latin typeface="Arno Pro Caption" pitchFamily="18" charset="0"/>
              </a:rPr>
              <a:t>Дымковская игрушка существует на вятской земле более четырёхсот лет. Её возникновение связывают с весенним праздником Свистунья («свистопляска»), к которому женское население слободы Дымково лепило глиняные свистульки в виде коней, баранов, козлов, уточек. </a:t>
            </a:r>
            <a:endParaRPr lang="ru-RU" sz="2000" dirty="0"/>
          </a:p>
        </p:txBody>
      </p:sp>
      <p:pic>
        <p:nvPicPr>
          <p:cNvPr id="5" name="Picture 2" descr=" &amp;Scy;.&amp;Kcy;&amp;ocy;&amp;shcy;&amp;kcy;&amp;icy;&amp;ncy;&amp;acy;. &quot;&amp;Pcy;&amp;ocy;&amp;dcy;&amp;rcy;&amp;ucy;&amp;zhcy;&amp;kcy;&amp;icy;&quot;"/>
          <p:cNvPicPr>
            <a:picLocks noChangeAspect="1" noChangeArrowheads="1"/>
          </p:cNvPicPr>
          <p:nvPr/>
        </p:nvPicPr>
        <p:blipFill>
          <a:blip r:embed="rId2" cstate="print"/>
          <a:srcRect/>
          <a:stretch>
            <a:fillRect/>
          </a:stretch>
        </p:blipFill>
        <p:spPr bwMode="auto">
          <a:xfrm>
            <a:off x="5148064" y="1196752"/>
            <a:ext cx="2770592" cy="3456384"/>
          </a:xfrm>
          <a:prstGeom prst="roundRect">
            <a:avLst/>
          </a:prstGeom>
          <a:noFill/>
          <a:ln w="19050">
            <a:solidFill>
              <a:srgbClr val="CC3300"/>
            </a:solidFill>
          </a:ln>
          <a:effectLst>
            <a:reflection blurRad="6350" stA="52000" endA="300" endPos="3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par>
                                <p:cTn id="10" presetID="10"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cdn.imgbb.ru/user/119/1191445/201502/466ed5c07d71a440588879208bb94e0d.jpg"/>
          <p:cNvPicPr>
            <a:picLocks noChangeAspect="1" noChangeArrowheads="1"/>
          </p:cNvPicPr>
          <p:nvPr/>
        </p:nvPicPr>
        <p:blipFill>
          <a:blip r:embed="rId2" cstate="print"/>
          <a:srcRect/>
          <a:stretch>
            <a:fillRect/>
          </a:stretch>
        </p:blipFill>
        <p:spPr bwMode="auto">
          <a:xfrm>
            <a:off x="5220072" y="1196752"/>
            <a:ext cx="2917616" cy="3177077"/>
          </a:xfrm>
          <a:prstGeom prst="roundRect">
            <a:avLst/>
          </a:prstGeom>
          <a:noFill/>
          <a:ln w="19050">
            <a:solidFill>
              <a:srgbClr val="CC3300"/>
            </a:solidFill>
          </a:ln>
          <a:effectLst>
            <a:reflection blurRad="6350" stA="52000" endA="300" endPos="35000" dir="5400000" sy="-100000" algn="bl" rotWithShape="0"/>
          </a:effectLst>
        </p:spPr>
      </p:pic>
      <p:sp>
        <p:nvSpPr>
          <p:cNvPr id="3" name="Содержимое 2"/>
          <p:cNvSpPr>
            <a:spLocks noGrp="1"/>
          </p:cNvSpPr>
          <p:nvPr>
            <p:ph idx="1"/>
          </p:nvPr>
        </p:nvSpPr>
        <p:spPr>
          <a:xfrm>
            <a:off x="899592" y="1052736"/>
            <a:ext cx="4536504" cy="5040560"/>
          </a:xfrm>
        </p:spPr>
        <p:txBody>
          <a:bodyPr>
            <a:normAutofit fontScale="85000" lnSpcReduction="10000"/>
          </a:bodyPr>
          <a:lstStyle/>
          <a:p>
            <a:pPr>
              <a:buNone/>
            </a:pPr>
            <a:r>
              <a:rPr lang="ru-RU" sz="1200" dirty="0" smtClean="0"/>
              <a:t>		  </a:t>
            </a:r>
            <a:r>
              <a:rPr lang="ru-RU" sz="2000" b="1" dirty="0" smtClean="0">
                <a:solidFill>
                  <a:schemeClr val="accent2">
                    <a:lumMod val="50000"/>
                  </a:schemeClr>
                </a:solidFill>
                <a:latin typeface="Arno Pro Caption" pitchFamily="18" charset="0"/>
              </a:rPr>
              <a:t>Для производства Дымковской игрушки используется местная глина. Её собирают весной после половодья на реке Вятке и смешивают с чистым речным песком, чтобы при обжиге не трескалась.</a:t>
            </a:r>
          </a:p>
          <a:p>
            <a:pPr>
              <a:buNone/>
            </a:pPr>
            <a:r>
              <a:rPr lang="ru-RU" sz="2000" b="1" dirty="0" smtClean="0">
                <a:solidFill>
                  <a:schemeClr val="accent2">
                    <a:lumMod val="50000"/>
                  </a:schemeClr>
                </a:solidFill>
                <a:latin typeface="Arno Pro Caption" pitchFamily="18" charset="0"/>
              </a:rPr>
              <a:t>		Фигурки лепят по частям. После просушки игрушку обжигают затем отбеливают (это характерно только для </a:t>
            </a:r>
            <a:r>
              <a:rPr lang="ru-RU" sz="2000" b="1" dirty="0" err="1" smtClean="0">
                <a:solidFill>
                  <a:schemeClr val="accent2">
                    <a:lumMod val="50000"/>
                  </a:schemeClr>
                </a:solidFill>
                <a:latin typeface="Arno Pro Caption" pitchFamily="18" charset="0"/>
              </a:rPr>
              <a:t>Дымкова</a:t>
            </a:r>
            <a:r>
              <a:rPr lang="ru-RU" sz="2000" b="1" dirty="0" smtClean="0">
                <a:solidFill>
                  <a:schemeClr val="accent2">
                    <a:lumMod val="50000"/>
                  </a:schemeClr>
                </a:solidFill>
                <a:latin typeface="Arno Pro Caption" pitchFamily="18" charset="0"/>
              </a:rPr>
              <a:t>, -    «</a:t>
            </a:r>
            <a:r>
              <a:rPr lang="ru-RU" sz="2000" b="1" dirty="0" err="1" smtClean="0">
                <a:solidFill>
                  <a:schemeClr val="accent2">
                    <a:lumMod val="50000"/>
                  </a:schemeClr>
                </a:solidFill>
                <a:latin typeface="Arno Pro Caption" pitchFamily="18" charset="0"/>
              </a:rPr>
              <a:t>обеливание</a:t>
            </a:r>
            <a:r>
              <a:rPr lang="ru-RU" sz="2000" b="1" dirty="0" smtClean="0">
                <a:solidFill>
                  <a:schemeClr val="accent2">
                    <a:lumMod val="50000"/>
                  </a:schemeClr>
                </a:solidFill>
                <a:latin typeface="Arno Pro Caption" pitchFamily="18" charset="0"/>
              </a:rPr>
              <a:t>»).       Игрушки погружали в раствор молотового мела, разведенного на молоке, и ставили на сквозняк. Молоко скисало, и на поверхности образовывалась пленка, красная глина превращалась в белоснежную.</a:t>
            </a:r>
          </a:p>
          <a:p>
            <a:pPr>
              <a:buNone/>
            </a:pPr>
            <a:r>
              <a:rPr lang="ru-RU" sz="2000" b="1" dirty="0" smtClean="0">
                <a:solidFill>
                  <a:schemeClr val="accent2">
                    <a:lumMod val="50000"/>
                  </a:schemeClr>
                </a:solidFill>
                <a:latin typeface="Arno Pro Caption" pitchFamily="18" charset="0"/>
              </a:rPr>
              <a:t>		Раскрашивали игрушки, составляя краски на яйце с квасом, и не две-три краски, как в других промыслах, а добрый десяток.</a:t>
            </a:r>
            <a:endParaRPr lang="ru-RU" sz="2000" b="1" dirty="0">
              <a:solidFill>
                <a:schemeClr val="accent2">
                  <a:lumMod val="50000"/>
                </a:schemeClr>
              </a:solidFill>
              <a:latin typeface="Arno Pro Captio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3"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
                                            <p:txEl>
                                              <p:pRg st="1" end="1"/>
                                            </p:txEl>
                                          </p:spTgt>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18"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3">
                                            <p:txEl>
                                              <p:pRg st="2" end="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1266"/>
                                        </p:tgtEl>
                                        <p:attrNameLst>
                                          <p:attrName>style.visibility</p:attrName>
                                        </p:attrNameLst>
                                      </p:cBhvr>
                                      <p:to>
                                        <p:strVal val="visible"/>
                                      </p:to>
                                    </p:set>
                                    <p:animEffect transition="in" filter="fade">
                                      <p:cBhvr>
                                        <p:cTn id="22" dur="2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704" y="2420888"/>
            <a:ext cx="5349280" cy="1143000"/>
          </a:xfrm>
        </p:spPr>
        <p:txBody>
          <a:bodyPr>
            <a:normAutofit/>
          </a:bodyPr>
          <a:lstStyle/>
          <a:p>
            <a:r>
              <a:rPr lang="ru-RU" sz="66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a typeface="+mn-ea"/>
                <a:cs typeface="+mn-cs"/>
              </a:rPr>
              <a:t>Хохлома</a:t>
            </a:r>
          </a:p>
        </p:txBody>
      </p:sp>
      <p:pic>
        <p:nvPicPr>
          <p:cNvPr id="40964" name="Picture 4" descr="http://ya.clan.su/_ph/20/444947476.jpg?1450353790"/>
          <p:cNvPicPr>
            <a:picLocks noChangeAspect="1" noChangeArrowheads="1"/>
          </p:cNvPicPr>
          <p:nvPr/>
        </p:nvPicPr>
        <p:blipFill>
          <a:blip r:embed="rId2" cstate="print"/>
          <a:srcRect/>
          <a:stretch>
            <a:fillRect/>
          </a:stretch>
        </p:blipFill>
        <p:spPr bwMode="auto">
          <a:xfrm>
            <a:off x="971600" y="1124744"/>
            <a:ext cx="7145016" cy="4464496"/>
          </a:xfrm>
          <a:prstGeom prst="round2DiagRect">
            <a:avLst/>
          </a:prstGeom>
          <a:noFill/>
          <a:ln w="19050">
            <a:solidFill>
              <a:srgbClr val="CC3300"/>
            </a:solidFill>
          </a:ln>
          <a:effectLst>
            <a:reflection blurRad="6350" stA="52000" endA="300" endPos="3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0964"/>
                                        </p:tgtEl>
                                        <p:attrNameLst>
                                          <p:attrName>style.visibility</p:attrName>
                                        </p:attrNameLst>
                                      </p:cBhvr>
                                      <p:to>
                                        <p:strVal val="visible"/>
                                      </p:to>
                                    </p:set>
                                    <p:animEffect transition="in" filter="fade">
                                      <p:cBhvr>
                                        <p:cTn id="14" dur="2000"/>
                                        <p:tgtEl>
                                          <p:spTgt spid="40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331640" y="980728"/>
            <a:ext cx="6480720" cy="5016758"/>
          </a:xfrm>
          <a:prstGeom prst="rect">
            <a:avLst/>
          </a:prstGeom>
        </p:spPr>
        <p:txBody>
          <a:bodyPr wrap="square">
            <a:spAutoFit/>
          </a:bodyPr>
          <a:lstStyle/>
          <a:p>
            <a:r>
              <a:rPr lang="ru-RU" dirty="0" smtClean="0"/>
              <a:t>	</a:t>
            </a:r>
            <a:r>
              <a:rPr lang="ru-RU" sz="2000" b="1" dirty="0" smtClean="0">
                <a:solidFill>
                  <a:schemeClr val="accent2">
                    <a:lumMod val="50000"/>
                  </a:schemeClr>
                </a:solidFill>
                <a:latin typeface="Arno Pro Caption" pitchFamily="18" charset="0"/>
              </a:rPr>
              <a:t>Хохлома — старинный русский народный промысел, родившийся в XVII веке в округе Нижнего Новгорода.</a:t>
            </a:r>
          </a:p>
          <a:p>
            <a:r>
              <a:rPr lang="ru-RU" sz="2000" b="1" dirty="0" smtClean="0">
                <a:solidFill>
                  <a:schemeClr val="accent2">
                    <a:lumMod val="50000"/>
                  </a:schemeClr>
                </a:solidFill>
                <a:latin typeface="Arno Pro Caption" pitchFamily="18" charset="0"/>
              </a:rPr>
              <a:t>По преданию  жил когда-то в нижегородских лесах, на берегу тихой реки, человек. Кто он и откуда пришел, нам не ведомо. Вырезал тот человек деревянные чаши да ложки и так их раскрашивал, что, казалось, сделаны они из чистого золота. Узнал об этом царь и рассердился: «Почему у меня во дворце нет такого мастера?  Ко мне его! Немедленно!» Стукнул посохом, топнул ногой и послал солдат, чтобы доставили умельца во дворец. Отправились солдаты выполнять царский приказ, но, сколько ни искали, не смогли найти чудо мастера. Ушел он неведомо куда, но прежде научил местных крестьян делать золотую посуду. В каждой избе сверкали золотом чашки да ложки.</a:t>
            </a:r>
          </a:p>
        </p:txBody>
      </p:sp>
      <p:pic>
        <p:nvPicPr>
          <p:cNvPr id="5" name="Picture 4" descr="http://www.playing-field.ru/img/2015/051817/0754392"/>
          <p:cNvPicPr>
            <a:picLocks noChangeAspect="1" noChangeArrowheads="1"/>
          </p:cNvPicPr>
          <p:nvPr/>
        </p:nvPicPr>
        <p:blipFill>
          <a:blip r:embed="rId2" cstate="print"/>
          <a:srcRect/>
          <a:stretch>
            <a:fillRect/>
          </a:stretch>
        </p:blipFill>
        <p:spPr bwMode="auto">
          <a:xfrm>
            <a:off x="1115616" y="1556792"/>
            <a:ext cx="6995593" cy="3600400"/>
          </a:xfrm>
          <a:prstGeom prst="round2DiagRect">
            <a:avLst/>
          </a:prstGeom>
          <a:noFill/>
          <a:ln w="19050">
            <a:solidFill>
              <a:srgbClr val="CC3300"/>
            </a:solidFill>
          </a:ln>
          <a:effectLst>
            <a:reflection blurRad="6350" stA="52000" endA="300" endPos="3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xit" presetSubtype="0" fill="hold" grpId="1" nodeType="clickEffect">
                                  <p:stCondLst>
                                    <p:cond delay="0"/>
                                  </p:stCondLst>
                                  <p:childTnLst>
                                    <p:animEffect transition="out" filter="dissolve">
                                      <p:cBhvr>
                                        <p:cTn id="13" dur="500"/>
                                        <p:tgtEl>
                                          <p:spTgt spid="4"/>
                                        </p:tgtEl>
                                      </p:cBhvr>
                                    </p:animEffect>
                                    <p:set>
                                      <p:cBhvr>
                                        <p:cTn id="14" dur="1" fill="hold">
                                          <p:stCondLst>
                                            <p:cond delay="499"/>
                                          </p:stCondLst>
                                        </p:cTn>
                                        <p:tgtEl>
                                          <p:spTgt spid="4"/>
                                        </p:tgtEl>
                                        <p:attrNameLst>
                                          <p:attrName>style.visibility</p:attrName>
                                        </p:attrNameLst>
                                      </p:cBhvr>
                                      <p:to>
                                        <p:strVal val="hidden"/>
                                      </p:to>
                                    </p:set>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59832" y="1268760"/>
            <a:ext cx="4752528" cy="4104456"/>
          </a:xfrm>
        </p:spPr>
        <p:txBody>
          <a:bodyPr>
            <a:normAutofit/>
          </a:bodyPr>
          <a:lstStyle/>
          <a:p>
            <a:pPr lvl="1">
              <a:buNone/>
            </a:pPr>
            <a:r>
              <a:rPr lang="ru-RU" sz="1600" b="1" dirty="0" smtClean="0">
                <a:solidFill>
                  <a:schemeClr val="accent2">
                    <a:lumMod val="50000"/>
                  </a:schemeClr>
                </a:solidFill>
                <a:latin typeface="Arno Pro Caption" pitchFamily="18" charset="0"/>
              </a:rPr>
              <a:t>		</a:t>
            </a:r>
            <a:r>
              <a:rPr lang="ru-RU" sz="2000" b="1" dirty="0" smtClean="0">
                <a:solidFill>
                  <a:schemeClr val="accent2">
                    <a:lumMod val="50000"/>
                  </a:schemeClr>
                </a:solidFill>
                <a:latin typeface="Arno Pro Caption" pitchFamily="18" charset="0"/>
              </a:rPr>
              <a:t>Посуду  точат из сырого дерева, поэтому, сначала ее сушат. Затем изделия грунтуют. Следующий этап — «лужение», то есть втирание в поверхность изделия алюминиевого порошка. После лужения предметы приобретают красивый бело-зеркальный блеск, и готовы для росписи. В росписи применяются масляные краски.</a:t>
            </a:r>
            <a:endParaRPr lang="ru-RU" sz="2000" b="1" dirty="0">
              <a:solidFill>
                <a:schemeClr val="accent2">
                  <a:lumMod val="50000"/>
                </a:schemeClr>
              </a:solidFill>
              <a:latin typeface="Arno Pro Caption" pitchFamily="18" charset="0"/>
            </a:endParaRPr>
          </a:p>
        </p:txBody>
      </p:sp>
      <p:pic>
        <p:nvPicPr>
          <p:cNvPr id="20488" name="Picture 8" descr="http://www.metod-kopilka.ru/images/doc/34/29078/hello_html_44705766.gif"/>
          <p:cNvPicPr>
            <a:picLocks noChangeAspect="1" noChangeArrowheads="1"/>
          </p:cNvPicPr>
          <p:nvPr/>
        </p:nvPicPr>
        <p:blipFill>
          <a:blip r:embed="rId2" cstate="print"/>
          <a:srcRect/>
          <a:stretch>
            <a:fillRect/>
          </a:stretch>
        </p:blipFill>
        <p:spPr bwMode="auto">
          <a:xfrm>
            <a:off x="1187624" y="1268760"/>
            <a:ext cx="2654176" cy="2744739"/>
          </a:xfrm>
          <a:prstGeom prst="rect">
            <a:avLst/>
          </a:prstGeom>
          <a:noFill/>
        </p:spPr>
      </p:pic>
      <p:pic>
        <p:nvPicPr>
          <p:cNvPr id="10244" name="Picture 4" descr="http://img-fotki.yandex.ru/get/5703/ladyo2004.101/0_52b96_688af9f8_L.jpg"/>
          <p:cNvPicPr>
            <a:picLocks noChangeAspect="1" noChangeArrowheads="1"/>
          </p:cNvPicPr>
          <p:nvPr/>
        </p:nvPicPr>
        <p:blipFill>
          <a:blip r:embed="rId3" cstate="print"/>
          <a:srcRect/>
          <a:stretch>
            <a:fillRect/>
          </a:stretch>
        </p:blipFill>
        <p:spPr bwMode="auto">
          <a:xfrm>
            <a:off x="1979712" y="4365104"/>
            <a:ext cx="3109437" cy="1368152"/>
          </a:xfrm>
          <a:prstGeom prst="roundRect">
            <a:avLst/>
          </a:prstGeom>
          <a:noFill/>
        </p:spPr>
      </p:pic>
      <p:pic>
        <p:nvPicPr>
          <p:cNvPr id="10246" name="Picture 6" descr="http://www.art-holding.ru/images/products_popup/popup_hoh_vasa03.jpg"/>
          <p:cNvPicPr>
            <a:picLocks noChangeAspect="1" noChangeArrowheads="1"/>
          </p:cNvPicPr>
          <p:nvPr/>
        </p:nvPicPr>
        <p:blipFill>
          <a:blip r:embed="rId4" cstate="print"/>
          <a:srcRect/>
          <a:stretch>
            <a:fillRect/>
          </a:stretch>
        </p:blipFill>
        <p:spPr bwMode="auto">
          <a:xfrm>
            <a:off x="5436096" y="4437112"/>
            <a:ext cx="1251467" cy="1305280"/>
          </a:xfrm>
          <a:prstGeom prst="round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par>
                                <p:cTn id="10" presetID="10" presetClass="entr" presetSubtype="0" fill="hold" nodeType="withEffect">
                                  <p:stCondLst>
                                    <p:cond delay="0"/>
                                  </p:stCondLst>
                                  <p:childTnLst>
                                    <p:set>
                                      <p:cBhvr>
                                        <p:cTn id="11" dur="1" fill="hold">
                                          <p:stCondLst>
                                            <p:cond delay="0"/>
                                          </p:stCondLst>
                                        </p:cTn>
                                        <p:tgtEl>
                                          <p:spTgt spid="20488"/>
                                        </p:tgtEl>
                                        <p:attrNameLst>
                                          <p:attrName>style.visibility</p:attrName>
                                        </p:attrNameLst>
                                      </p:cBhvr>
                                      <p:to>
                                        <p:strVal val="visible"/>
                                      </p:to>
                                    </p:set>
                                    <p:animEffect transition="in" filter="fade">
                                      <p:cBhvr>
                                        <p:cTn id="12" dur="2000"/>
                                        <p:tgtEl>
                                          <p:spTgt spid="20488"/>
                                        </p:tgtEl>
                                      </p:cBhvr>
                                    </p:animEffect>
                                  </p:childTnLst>
                                </p:cTn>
                              </p:par>
                              <p:par>
                                <p:cTn id="13" presetID="10" presetClass="entr" presetSubtype="0" fill="hold" nodeType="withEffect">
                                  <p:stCondLst>
                                    <p:cond delay="0"/>
                                  </p:stCondLst>
                                  <p:childTnLst>
                                    <p:set>
                                      <p:cBhvr>
                                        <p:cTn id="14" dur="1" fill="hold">
                                          <p:stCondLst>
                                            <p:cond delay="0"/>
                                          </p:stCondLst>
                                        </p:cTn>
                                        <p:tgtEl>
                                          <p:spTgt spid="10244"/>
                                        </p:tgtEl>
                                        <p:attrNameLst>
                                          <p:attrName>style.visibility</p:attrName>
                                        </p:attrNameLst>
                                      </p:cBhvr>
                                      <p:to>
                                        <p:strVal val="visible"/>
                                      </p:to>
                                    </p:set>
                                    <p:animEffect transition="in" filter="fade">
                                      <p:cBhvr>
                                        <p:cTn id="15" dur="2000"/>
                                        <p:tgtEl>
                                          <p:spTgt spid="10244"/>
                                        </p:tgtEl>
                                      </p:cBhvr>
                                    </p:animEffect>
                                  </p:childTnLst>
                                </p:cTn>
                              </p:par>
                              <p:par>
                                <p:cTn id="16" presetID="10" presetClass="entr" presetSubtype="0" fill="hold" nodeType="withEffect">
                                  <p:stCondLst>
                                    <p:cond delay="0"/>
                                  </p:stCondLst>
                                  <p:childTnLst>
                                    <p:set>
                                      <p:cBhvr>
                                        <p:cTn id="17" dur="1" fill="hold">
                                          <p:stCondLst>
                                            <p:cond delay="0"/>
                                          </p:stCondLst>
                                        </p:cTn>
                                        <p:tgtEl>
                                          <p:spTgt spid="10246"/>
                                        </p:tgtEl>
                                        <p:attrNameLst>
                                          <p:attrName>style.visibility</p:attrName>
                                        </p:attrNameLst>
                                      </p:cBhvr>
                                      <p:to>
                                        <p:strVal val="visible"/>
                                      </p:to>
                                    </p:set>
                                    <p:animEffect transition="in" filter="fade">
                                      <p:cBhvr>
                                        <p:cTn id="18" dur="20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goldmoscow.net/wa-data/public/shop/products/30/09/930/images/11593/11593.970.jpg"/>
          <p:cNvPicPr>
            <a:picLocks noChangeAspect="1" noChangeArrowheads="1"/>
          </p:cNvPicPr>
          <p:nvPr/>
        </p:nvPicPr>
        <p:blipFill>
          <a:blip r:embed="rId2" cstate="print"/>
          <a:srcRect/>
          <a:stretch>
            <a:fillRect/>
          </a:stretch>
        </p:blipFill>
        <p:spPr bwMode="auto">
          <a:xfrm>
            <a:off x="4716016" y="1268760"/>
            <a:ext cx="2984571" cy="4339441"/>
          </a:xfrm>
          <a:prstGeom prst="roundRect">
            <a:avLst/>
          </a:prstGeom>
          <a:noFill/>
        </p:spPr>
      </p:pic>
      <p:pic>
        <p:nvPicPr>
          <p:cNvPr id="5" name="Picture 12" descr="http://podelka-rukodelie.mybabbie.ru/pictures/80518-uzory-paetkami-i-biserom-dlya-kostyumov-dlya.jpg"/>
          <p:cNvPicPr>
            <a:picLocks noChangeAspect="1" noChangeArrowheads="1"/>
          </p:cNvPicPr>
          <p:nvPr/>
        </p:nvPicPr>
        <p:blipFill>
          <a:blip r:embed="rId3" cstate="print"/>
          <a:srcRect/>
          <a:stretch>
            <a:fillRect/>
          </a:stretch>
        </p:blipFill>
        <p:spPr bwMode="auto">
          <a:xfrm>
            <a:off x="1403648" y="1268760"/>
            <a:ext cx="3341620" cy="2376264"/>
          </a:xfrm>
          <a:prstGeom prst="roundRect">
            <a:avLst/>
          </a:prstGeom>
          <a:noFill/>
        </p:spPr>
      </p:pic>
      <p:pic>
        <p:nvPicPr>
          <p:cNvPr id="41986" name="Picture 2" descr="http://razvlecheniya.ufa.mnogonado.net/UserFiles/Image/1_4%2821%29.jpg"/>
          <p:cNvPicPr>
            <a:picLocks noChangeAspect="1" noChangeArrowheads="1"/>
          </p:cNvPicPr>
          <p:nvPr/>
        </p:nvPicPr>
        <p:blipFill>
          <a:blip r:embed="rId4" cstate="print"/>
          <a:srcRect/>
          <a:stretch>
            <a:fillRect/>
          </a:stretch>
        </p:blipFill>
        <p:spPr bwMode="auto">
          <a:xfrm>
            <a:off x="2123728" y="3717032"/>
            <a:ext cx="2003376" cy="2003376"/>
          </a:xfrm>
          <a:prstGeom prst="round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41986"/>
                                        </p:tgtEl>
                                        <p:attrNameLst>
                                          <p:attrName>style.visibility</p:attrName>
                                        </p:attrNameLst>
                                      </p:cBhvr>
                                      <p:to>
                                        <p:strVal val="visible"/>
                                      </p:to>
                                    </p:set>
                                    <p:animEffect transition="in" filter="fade">
                                      <p:cBhvr>
                                        <p:cTn id="13" dur="2000"/>
                                        <p:tgtEl>
                                          <p:spTgt spid="41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95736" y="2132856"/>
            <a:ext cx="4856779" cy="2123658"/>
          </a:xfrm>
          <a:prstGeom prst="rect">
            <a:avLst/>
          </a:prstGeom>
          <a:noFill/>
        </p:spPr>
        <p:txBody>
          <a:bodyPr wrap="none" rtlCol="0">
            <a:spAutoFit/>
          </a:bodyPr>
          <a:lstStyle/>
          <a:p>
            <a:pPr algn="ctr"/>
            <a:r>
              <a:rPr lang="ru-RU" sz="66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Вологодское</a:t>
            </a:r>
          </a:p>
          <a:p>
            <a:pPr algn="ctr"/>
            <a:r>
              <a:rPr lang="ru-RU" sz="66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кружево</a:t>
            </a:r>
          </a:p>
        </p:txBody>
      </p:sp>
      <p:pic>
        <p:nvPicPr>
          <p:cNvPr id="4" name="Picture 18" descr="http://lenplus.ru/_sh/13/1361.jpg"/>
          <p:cNvPicPr>
            <a:picLocks noChangeAspect="1" noChangeArrowheads="1"/>
          </p:cNvPicPr>
          <p:nvPr/>
        </p:nvPicPr>
        <p:blipFill>
          <a:blip r:embed="rId2" cstate="print"/>
          <a:srcRect/>
          <a:stretch>
            <a:fillRect/>
          </a:stretch>
        </p:blipFill>
        <p:spPr bwMode="auto">
          <a:xfrm>
            <a:off x="1547664" y="1124744"/>
            <a:ext cx="6192688" cy="4680520"/>
          </a:xfrm>
          <a:prstGeom prst="round2DiagRect">
            <a:avLst/>
          </a:prstGeom>
          <a:noFill/>
          <a:ln w="19050">
            <a:solidFill>
              <a:srgbClr val="0070C0"/>
            </a:solidFill>
          </a:ln>
          <a:effectLst>
            <a:reflection blurRad="6350" stA="52000" endA="300" endPos="3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59632" y="1412776"/>
            <a:ext cx="4572000" cy="4062651"/>
          </a:xfrm>
          <a:prstGeom prst="rect">
            <a:avLst/>
          </a:prstGeom>
        </p:spPr>
        <p:txBody>
          <a:bodyPr>
            <a:spAutoFit/>
          </a:bodyPr>
          <a:lstStyle/>
          <a:p>
            <a:r>
              <a:rPr lang="ru-RU" b="1" dirty="0" smtClean="0"/>
              <a:t>	</a:t>
            </a:r>
            <a:r>
              <a:rPr lang="ru-RU" sz="2000" b="1" dirty="0" smtClean="0">
                <a:solidFill>
                  <a:schemeClr val="accent2">
                    <a:lumMod val="50000"/>
                  </a:schemeClr>
                </a:solidFill>
                <a:latin typeface="Arno Pro Caption" pitchFamily="18" charset="0"/>
              </a:rPr>
              <a:t>Вологодское кружево — вид русского кружева, плетённого на коклюшках (деревянных палочках); распространённый в Вологодской области. Все основные изображения в сцепном вологодском кружеве выполняются плотной, непрерывной, одинаковой по ширине, плавно извивающейся полотняной тесьмой, «</a:t>
            </a:r>
            <a:r>
              <a:rPr lang="ru-RU" sz="2000" b="1" dirty="0" err="1" smtClean="0">
                <a:solidFill>
                  <a:schemeClr val="accent2">
                    <a:lumMod val="50000"/>
                  </a:schemeClr>
                </a:solidFill>
                <a:latin typeface="Arno Pro Caption" pitchFamily="18" charset="0"/>
              </a:rPr>
              <a:t>вилюшкой</a:t>
            </a:r>
            <a:r>
              <a:rPr lang="ru-RU" sz="2000" b="1" dirty="0" smtClean="0">
                <a:solidFill>
                  <a:schemeClr val="accent2">
                    <a:lumMod val="50000"/>
                  </a:schemeClr>
                </a:solidFill>
                <a:latin typeface="Arno Pro Caption" pitchFamily="18" charset="0"/>
              </a:rPr>
              <a:t>»; они чётко вырисовываются на фоне узорных решёток, украшенных звёздочками и розетками. </a:t>
            </a:r>
          </a:p>
        </p:txBody>
      </p:sp>
      <p:pic>
        <p:nvPicPr>
          <p:cNvPr id="5" name="Picture 6" descr="http://img-fotki.yandex.ru/get/6208/68546083.204/0_9b010_42edef5c_orig.jpg"/>
          <p:cNvPicPr>
            <a:picLocks noChangeAspect="1" noChangeArrowheads="1"/>
          </p:cNvPicPr>
          <p:nvPr/>
        </p:nvPicPr>
        <p:blipFill>
          <a:blip r:embed="rId3" cstate="print"/>
          <a:srcRect/>
          <a:stretch>
            <a:fillRect/>
          </a:stretch>
        </p:blipFill>
        <p:spPr bwMode="auto">
          <a:xfrm>
            <a:off x="5796136" y="3284984"/>
            <a:ext cx="2016224" cy="2264526"/>
          </a:xfrm>
          <a:prstGeom prst="round2DiagRect">
            <a:avLst/>
          </a:prstGeom>
          <a:noFill/>
          <a:ln w="19050">
            <a:solidFill>
              <a:srgbClr val="0070C0"/>
            </a:solidFill>
          </a:ln>
          <a:effectLst>
            <a:reflection blurRad="6350" stA="52000" endA="300" endPos="35000" dir="5400000" sy="-100000" algn="bl" rotWithShape="0"/>
          </a:effectLst>
        </p:spPr>
      </p:pic>
      <p:pic>
        <p:nvPicPr>
          <p:cNvPr id="6" name="Picture 10" descr="http://lenplus.ru/_sh/13/1382.jpg"/>
          <p:cNvPicPr>
            <a:picLocks noChangeAspect="1" noChangeArrowheads="1"/>
          </p:cNvPicPr>
          <p:nvPr/>
        </p:nvPicPr>
        <p:blipFill>
          <a:blip r:embed="rId4" cstate="print"/>
          <a:srcRect/>
          <a:stretch>
            <a:fillRect/>
          </a:stretch>
        </p:blipFill>
        <p:spPr bwMode="auto">
          <a:xfrm>
            <a:off x="5796136" y="1196752"/>
            <a:ext cx="1988840" cy="1988840"/>
          </a:xfrm>
          <a:prstGeom prst="round2DiagRect">
            <a:avLst/>
          </a:prstGeom>
          <a:noFill/>
          <a:ln w="19050">
            <a:solidFill>
              <a:srgbClr val="0070C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par>
                                <p:cTn id="10" presetID="10"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067944" y="1124744"/>
            <a:ext cx="4176464" cy="3096344"/>
          </a:xfrm>
        </p:spPr>
        <p:txBody>
          <a:bodyPr>
            <a:noAutofit/>
          </a:bodyPr>
          <a:lstStyle/>
          <a:p>
            <a:pPr>
              <a:buNone/>
            </a:pPr>
            <a:r>
              <a:rPr lang="ru-RU" sz="2000" b="1" dirty="0" smtClean="0">
                <a:solidFill>
                  <a:schemeClr val="accent2">
                    <a:lumMod val="50000"/>
                  </a:schemeClr>
                </a:solidFill>
                <a:latin typeface="Arno Pro Caption" pitchFamily="18" charset="0"/>
              </a:rPr>
              <a:t>		Для изготовления вологодского кружева требуется: подушка-валик; коклюшки; можжевеловые или березовые; булавки; узор. 	Типичный материал для вологодских кружев — лён, отбеленный или суровый. В XVII кружевницы осваивали методику плетения кружев с использованием серебряных и золотых нитей, изготовленных из </a:t>
            </a:r>
            <a:r>
              <a:rPr lang="ru-RU" sz="2000" b="1" dirty="0" err="1" smtClean="0">
                <a:solidFill>
                  <a:schemeClr val="accent2">
                    <a:lumMod val="50000"/>
                  </a:schemeClr>
                </a:solidFill>
                <a:latin typeface="Arno Pro Caption" pitchFamily="18" charset="0"/>
              </a:rPr>
              <a:t>волочёной</a:t>
            </a:r>
            <a:r>
              <a:rPr lang="ru-RU" sz="2000" b="1" dirty="0" smtClean="0">
                <a:solidFill>
                  <a:schemeClr val="accent2">
                    <a:lumMod val="50000"/>
                  </a:schemeClr>
                </a:solidFill>
                <a:latin typeface="Arno Pro Caption" pitchFamily="18" charset="0"/>
              </a:rPr>
              <a:t> проволоки или из шёлковой нити-сердечника, обвитой металлической нитью.</a:t>
            </a:r>
            <a:endParaRPr lang="ru-RU" sz="2000" b="1" dirty="0">
              <a:solidFill>
                <a:schemeClr val="accent2">
                  <a:lumMod val="50000"/>
                </a:schemeClr>
              </a:solidFill>
              <a:latin typeface="Arno Pro Caption" pitchFamily="18" charset="0"/>
            </a:endParaRPr>
          </a:p>
        </p:txBody>
      </p:sp>
      <p:pic>
        <p:nvPicPr>
          <p:cNvPr id="21512" name="Picture 8" descr="http://img10.proshkolu.ru/content/media/pic/std/4000000/3701000/3700867-ac874c6fb5f82c1e.jpg"/>
          <p:cNvPicPr>
            <a:picLocks noChangeAspect="1" noChangeArrowheads="1"/>
          </p:cNvPicPr>
          <p:nvPr/>
        </p:nvPicPr>
        <p:blipFill>
          <a:blip r:embed="rId2" cstate="print"/>
          <a:srcRect/>
          <a:stretch>
            <a:fillRect/>
          </a:stretch>
        </p:blipFill>
        <p:spPr bwMode="auto">
          <a:xfrm>
            <a:off x="1403648" y="3356992"/>
            <a:ext cx="2966299" cy="1656184"/>
          </a:xfrm>
          <a:prstGeom prst="round2DiagRect">
            <a:avLst/>
          </a:prstGeom>
          <a:noFill/>
          <a:ln w="19050">
            <a:solidFill>
              <a:srgbClr val="0070C0"/>
            </a:solidFill>
          </a:ln>
          <a:effectLst>
            <a:reflection blurRad="6350" stA="52000" endA="300" endPos="35000" dir="5400000" sy="-100000" algn="bl" rotWithShape="0"/>
          </a:effectLst>
        </p:spPr>
      </p:pic>
      <p:pic>
        <p:nvPicPr>
          <p:cNvPr id="21516" name="Picture 12" descr="http://www.sc86.okis.ru/img/sc86/15/019.jpg"/>
          <p:cNvPicPr>
            <a:picLocks noChangeAspect="1" noChangeArrowheads="1"/>
          </p:cNvPicPr>
          <p:nvPr/>
        </p:nvPicPr>
        <p:blipFill>
          <a:blip r:embed="rId3" cstate="print"/>
          <a:srcRect/>
          <a:stretch>
            <a:fillRect/>
          </a:stretch>
        </p:blipFill>
        <p:spPr bwMode="auto">
          <a:xfrm>
            <a:off x="1403648" y="1268760"/>
            <a:ext cx="2976790" cy="1944216"/>
          </a:xfrm>
          <a:prstGeom prst="round2DiagRect">
            <a:avLst/>
          </a:prstGeom>
          <a:noFill/>
          <a:ln w="19050">
            <a:solidFill>
              <a:srgbClr val="0070C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par>
                                <p:cTn id="10" presetID="10" presetClass="entr" presetSubtype="0" fill="hold" nodeType="withEffect">
                                  <p:stCondLst>
                                    <p:cond delay="0"/>
                                  </p:stCondLst>
                                  <p:childTnLst>
                                    <p:set>
                                      <p:cBhvr>
                                        <p:cTn id="11" dur="1" fill="hold">
                                          <p:stCondLst>
                                            <p:cond delay="0"/>
                                          </p:stCondLst>
                                        </p:cTn>
                                        <p:tgtEl>
                                          <p:spTgt spid="21516"/>
                                        </p:tgtEl>
                                        <p:attrNameLst>
                                          <p:attrName>style.visibility</p:attrName>
                                        </p:attrNameLst>
                                      </p:cBhvr>
                                      <p:to>
                                        <p:strVal val="visible"/>
                                      </p:to>
                                    </p:set>
                                    <p:animEffect transition="in" filter="fade">
                                      <p:cBhvr>
                                        <p:cTn id="12" dur="2000"/>
                                        <p:tgtEl>
                                          <p:spTgt spid="21516"/>
                                        </p:tgtEl>
                                      </p:cBhvr>
                                    </p:animEffect>
                                  </p:childTnLst>
                                </p:cTn>
                              </p:par>
                              <p:par>
                                <p:cTn id="13" presetID="10" presetClass="entr" presetSubtype="0" fill="hold" nodeType="withEffect">
                                  <p:stCondLst>
                                    <p:cond delay="0"/>
                                  </p:stCondLst>
                                  <p:childTnLst>
                                    <p:set>
                                      <p:cBhvr>
                                        <p:cTn id="14" dur="1" fill="hold">
                                          <p:stCondLst>
                                            <p:cond delay="0"/>
                                          </p:stCondLst>
                                        </p:cTn>
                                        <p:tgtEl>
                                          <p:spTgt spid="21512"/>
                                        </p:tgtEl>
                                        <p:attrNameLst>
                                          <p:attrName>style.visibility</p:attrName>
                                        </p:attrNameLst>
                                      </p:cBhvr>
                                      <p:to>
                                        <p:strVal val="visible"/>
                                      </p:to>
                                    </p:set>
                                    <p:animEffect transition="in" filter="fade">
                                      <p:cBhvr>
                                        <p:cTn id="15" dur="2000"/>
                                        <p:tgtEl>
                                          <p:spTgt spid="21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483768" y="2564904"/>
            <a:ext cx="4225837" cy="1107996"/>
          </a:xfrm>
          <a:prstGeom prst="rect">
            <a:avLst/>
          </a:prstGeom>
        </p:spPr>
        <p:txBody>
          <a:bodyPr wrap="none">
            <a:spAutoFit/>
          </a:bodyPr>
          <a:lstStyle/>
          <a:p>
            <a:r>
              <a:rPr lang="ru-RU" sz="66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Федоскино</a:t>
            </a:r>
            <a:endParaRPr lang="ru-RU" sz="6600" dirty="0"/>
          </a:p>
        </p:txBody>
      </p:sp>
      <p:pic>
        <p:nvPicPr>
          <p:cNvPr id="32770" name="Picture 2" descr="http://www.comgun.ru/uploads/posts/2014-01/1390386365_21.jpg"/>
          <p:cNvPicPr>
            <a:picLocks noChangeAspect="1" noChangeArrowheads="1"/>
          </p:cNvPicPr>
          <p:nvPr/>
        </p:nvPicPr>
        <p:blipFill>
          <a:blip r:embed="rId2" cstate="print"/>
          <a:srcRect/>
          <a:stretch>
            <a:fillRect/>
          </a:stretch>
        </p:blipFill>
        <p:spPr bwMode="auto">
          <a:xfrm>
            <a:off x="1259632" y="1052736"/>
            <a:ext cx="6631221" cy="4158165"/>
          </a:xfrm>
          <a:prstGeom prst="round2DiagRect">
            <a:avLst/>
          </a:prstGeom>
          <a:noFill/>
          <a:ln w="28575">
            <a:solidFill>
              <a:srgbClr val="CC3300"/>
            </a:solidFill>
          </a:ln>
          <a:effectLst>
            <a:reflection blurRad="6350" stA="52000" endA="300" endPos="3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2770"/>
                                        </p:tgtEl>
                                        <p:attrNameLst>
                                          <p:attrName>style.visibility</p:attrName>
                                        </p:attrNameLst>
                                      </p:cBhvr>
                                      <p:to>
                                        <p:strVal val="visible"/>
                                      </p:to>
                                    </p:set>
                                    <p:animEffect transition="in" filter="fade">
                                      <p:cBhvr>
                                        <p:cTn id="14" dur="2000"/>
                                        <p:tgtEl>
                                          <p:spTgt spid="3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664" y="2348880"/>
            <a:ext cx="6275040" cy="1728192"/>
          </a:xfrm>
        </p:spPr>
        <p:txBody>
          <a:bodyPr>
            <a:normAutofit fontScale="90000"/>
          </a:bodyPr>
          <a:lstStyle/>
          <a:p>
            <a:r>
              <a:rPr lang="ru-RU" sz="73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a typeface="+mn-ea"/>
                <a:cs typeface="+mn-cs"/>
              </a:rPr>
              <a:t>Городецкая</a:t>
            </a:r>
            <a:r>
              <a:rPr lang="ru-RU" sz="66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a typeface="+mn-ea"/>
                <a:cs typeface="+mn-cs"/>
              </a:rPr>
              <a:t> </a:t>
            </a:r>
            <a:br>
              <a:rPr lang="ru-RU" sz="66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a typeface="+mn-ea"/>
                <a:cs typeface="+mn-cs"/>
              </a:rPr>
            </a:br>
            <a:r>
              <a:rPr lang="ru-RU" sz="66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a typeface="+mn-ea"/>
                <a:cs typeface="+mn-cs"/>
              </a:rPr>
              <a:t>роспись</a:t>
            </a:r>
          </a:p>
        </p:txBody>
      </p:sp>
      <p:pic>
        <p:nvPicPr>
          <p:cNvPr id="46082" name="Picture 2" descr="http://wallpapers1920.ru/img/picture/Nov/08/3675c01b0e5e40202f0909218b72dfca/3.jpg"/>
          <p:cNvPicPr>
            <a:picLocks noChangeAspect="1" noChangeArrowheads="1"/>
          </p:cNvPicPr>
          <p:nvPr/>
        </p:nvPicPr>
        <p:blipFill>
          <a:blip r:embed="rId2" cstate="print"/>
          <a:srcRect/>
          <a:stretch>
            <a:fillRect/>
          </a:stretch>
        </p:blipFill>
        <p:spPr bwMode="auto">
          <a:xfrm>
            <a:off x="1547664" y="1124744"/>
            <a:ext cx="6000710" cy="4498524"/>
          </a:xfrm>
          <a:prstGeom prst="round2DiagRect">
            <a:avLst/>
          </a:prstGeom>
          <a:noFill/>
          <a:ln w="19050">
            <a:solidFill>
              <a:srgbClr val="0070C0"/>
            </a:solidFill>
          </a:ln>
          <a:effectLst>
            <a:reflection blurRad="6350" stA="52000" endA="300" endPos="3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6082"/>
                                        </p:tgtEl>
                                        <p:attrNameLst>
                                          <p:attrName>style.visibility</p:attrName>
                                        </p:attrNameLst>
                                      </p:cBhvr>
                                      <p:to>
                                        <p:strVal val="visible"/>
                                      </p:to>
                                    </p:set>
                                    <p:animEffect transition="in" filter="fade">
                                      <p:cBhvr>
                                        <p:cTn id="14" dur="2000"/>
                                        <p:tgtEl>
                                          <p:spTgt spid="46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03648" y="1124744"/>
            <a:ext cx="3672408" cy="4401205"/>
          </a:xfrm>
          <a:prstGeom prst="rect">
            <a:avLst/>
          </a:prstGeom>
        </p:spPr>
        <p:txBody>
          <a:bodyPr wrap="square">
            <a:spAutoFit/>
          </a:bodyPr>
          <a:lstStyle/>
          <a:p>
            <a:r>
              <a:rPr lang="ru-RU" b="1" dirty="0" smtClean="0"/>
              <a:t>	</a:t>
            </a:r>
            <a:r>
              <a:rPr lang="ru-RU" sz="2000" b="1" dirty="0" smtClean="0">
                <a:solidFill>
                  <a:schemeClr val="accent2">
                    <a:lumMod val="50000"/>
                  </a:schemeClr>
                </a:solidFill>
                <a:latin typeface="Arno Pro Caption" pitchFamily="18" charset="0"/>
              </a:rPr>
              <a:t>Городецкая роспись — русский народный художественный промысел. Существует с середины </a:t>
            </a:r>
            <a:r>
              <a:rPr lang="en-US" sz="2000" b="1" dirty="0" smtClean="0">
                <a:solidFill>
                  <a:schemeClr val="accent2">
                    <a:lumMod val="50000"/>
                  </a:schemeClr>
                </a:solidFill>
                <a:latin typeface="Arno Pro Caption" pitchFamily="18" charset="0"/>
              </a:rPr>
              <a:t>XIX </a:t>
            </a:r>
            <a:r>
              <a:rPr lang="ru-RU" sz="2000" b="1" dirty="0" smtClean="0">
                <a:solidFill>
                  <a:schemeClr val="accent2">
                    <a:lumMod val="50000"/>
                  </a:schemeClr>
                </a:solidFill>
                <a:latin typeface="Arno Pro Caption" pitchFamily="18" charset="0"/>
              </a:rPr>
              <a:t>века</a:t>
            </a:r>
            <a:r>
              <a:rPr lang="en-US" sz="2000" b="1" dirty="0" smtClean="0">
                <a:solidFill>
                  <a:schemeClr val="accent2">
                    <a:lumMod val="50000"/>
                  </a:schemeClr>
                </a:solidFill>
                <a:latin typeface="Arno Pro Caption" pitchFamily="18" charset="0"/>
              </a:rPr>
              <a:t> </a:t>
            </a:r>
            <a:r>
              <a:rPr lang="ru-RU" sz="2000" b="1" dirty="0" smtClean="0">
                <a:solidFill>
                  <a:schemeClr val="accent2">
                    <a:lumMod val="50000"/>
                  </a:schemeClr>
                </a:solidFill>
                <a:latin typeface="Arno Pro Caption" pitchFamily="18" charset="0"/>
              </a:rPr>
              <a:t>в районе города Городец. Яркая, лаконичная городецкая роспись (жанровые сцены, фигурки коней, петухов, цветочные узоры), выполненная свободным мазком с белой и черной графической обводкой, украшала прялки, мебель, ставни, двери. </a:t>
            </a:r>
          </a:p>
        </p:txBody>
      </p:sp>
      <p:pic>
        <p:nvPicPr>
          <p:cNvPr id="5" name="Picture 8" descr="http://img1.liveinternet.ru/images/attach/c/10/109/585/109585873_Ashampoo_Snap_20140129_19h57m55s_014_.jpg"/>
          <p:cNvPicPr>
            <a:picLocks noChangeAspect="1" noChangeArrowheads="1"/>
          </p:cNvPicPr>
          <p:nvPr/>
        </p:nvPicPr>
        <p:blipFill>
          <a:blip r:embed="rId2" cstate="print"/>
          <a:srcRect/>
          <a:stretch>
            <a:fillRect/>
          </a:stretch>
        </p:blipFill>
        <p:spPr bwMode="auto">
          <a:xfrm>
            <a:off x="5076056" y="3501008"/>
            <a:ext cx="2670454" cy="2196726"/>
          </a:xfrm>
          <a:prstGeom prst="round2DiagRect">
            <a:avLst/>
          </a:prstGeom>
          <a:noFill/>
          <a:ln w="19050">
            <a:solidFill>
              <a:schemeClr val="bg1"/>
            </a:solidFill>
          </a:ln>
          <a:effectLst>
            <a:reflection blurRad="6350" stA="52000" endA="300" endPos="35000" dir="5400000" sy="-100000" algn="bl" rotWithShape="0"/>
          </a:effectLst>
        </p:spPr>
      </p:pic>
      <p:pic>
        <p:nvPicPr>
          <p:cNvPr id="6" name="Picture 10" descr="http://www.playing-field.ru/img/2015/052022/2313965"/>
          <p:cNvPicPr>
            <a:picLocks noChangeAspect="1" noChangeArrowheads="1"/>
          </p:cNvPicPr>
          <p:nvPr/>
        </p:nvPicPr>
        <p:blipFill>
          <a:blip r:embed="rId3" cstate="print"/>
          <a:srcRect/>
          <a:stretch>
            <a:fillRect/>
          </a:stretch>
        </p:blipFill>
        <p:spPr bwMode="auto">
          <a:xfrm>
            <a:off x="5724128" y="1124744"/>
            <a:ext cx="1576904" cy="2251655"/>
          </a:xfrm>
          <a:prstGeom prst="round2DiagRect">
            <a:avLst/>
          </a:prstGeom>
          <a:noFill/>
          <a:ln w="19050">
            <a:solidFill>
              <a:schemeClr val="bg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par>
                                <p:cTn id="10" presetID="10"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43608" y="1052736"/>
            <a:ext cx="3888432" cy="4032448"/>
          </a:xfrm>
        </p:spPr>
        <p:txBody>
          <a:bodyPr>
            <a:normAutofit/>
          </a:bodyPr>
          <a:lstStyle/>
          <a:p>
            <a:pPr>
              <a:buNone/>
            </a:pPr>
            <a:r>
              <a:rPr lang="ru-RU" sz="2000" b="1" dirty="0" smtClean="0">
                <a:solidFill>
                  <a:schemeClr val="accent2">
                    <a:lumMod val="50000"/>
                  </a:schemeClr>
                </a:solidFill>
                <a:latin typeface="Arno Pro Caption" pitchFamily="18" charset="0"/>
              </a:rPr>
              <a:t>		В 1936 году основана артель (с 1960 фабрика «Городецкая роспись»).</a:t>
            </a:r>
          </a:p>
          <a:p>
            <a:pPr>
              <a:buNone/>
            </a:pPr>
            <a:r>
              <a:rPr lang="ru-RU" sz="2000" b="1" dirty="0" smtClean="0">
                <a:solidFill>
                  <a:schemeClr val="accent2">
                    <a:lumMod val="50000"/>
                  </a:schemeClr>
                </a:solidFill>
                <a:latin typeface="Arno Pro Caption" pitchFamily="18" charset="0"/>
              </a:rPr>
              <a:t>		Городецкий стиль отличается прежде всего содержательностью. Значительное место занимают цветочные мотивы — пышные «розаны», писанные широко и декоративно.</a:t>
            </a:r>
            <a:endParaRPr lang="ru-RU" sz="2000" b="1" dirty="0">
              <a:solidFill>
                <a:schemeClr val="accent2">
                  <a:lumMod val="50000"/>
                </a:schemeClr>
              </a:solidFill>
              <a:latin typeface="Arno Pro Caption" pitchFamily="18" charset="0"/>
            </a:endParaRPr>
          </a:p>
        </p:txBody>
      </p:sp>
      <p:pic>
        <p:nvPicPr>
          <p:cNvPr id="22530" name="Picture 2" descr="http://cs628529.vk.me/v628529843/1b1df/j7yAu0HZg-E.jpg"/>
          <p:cNvPicPr>
            <a:picLocks noChangeAspect="1" noChangeArrowheads="1"/>
          </p:cNvPicPr>
          <p:nvPr/>
        </p:nvPicPr>
        <p:blipFill>
          <a:blip r:embed="rId2" cstate="print"/>
          <a:srcRect/>
          <a:stretch>
            <a:fillRect/>
          </a:stretch>
        </p:blipFill>
        <p:spPr bwMode="auto">
          <a:xfrm>
            <a:off x="5220072" y="1124744"/>
            <a:ext cx="2175198" cy="2340513"/>
          </a:xfrm>
          <a:prstGeom prst="roundRect">
            <a:avLst/>
          </a:prstGeom>
          <a:noFill/>
        </p:spPr>
      </p:pic>
      <p:sp>
        <p:nvSpPr>
          <p:cNvPr id="22532" name="AutoShape 4" descr="https://im3-tub-ru.yandex.net/i?id=4ec809f527c1fb21bad49b7d9f2de19d&amp;n=33&amp;h=215&amp;w=26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2534" name="AutoShape 6" descr="https://im3-tub-ru.yandex.net/i?id=4ec809f527c1fb21bad49b7d9f2de19d&amp;n=33&amp;h=215&amp;w=26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2540" name="Picture 12" descr="http://cs3.livemaster.ru/zhurnalfoto/3/7/a/150517012505.jpeg"/>
          <p:cNvPicPr>
            <a:picLocks noChangeAspect="1" noChangeArrowheads="1"/>
          </p:cNvPicPr>
          <p:nvPr/>
        </p:nvPicPr>
        <p:blipFill>
          <a:blip r:embed="rId3" cstate="print"/>
          <a:srcRect/>
          <a:stretch>
            <a:fillRect/>
          </a:stretch>
        </p:blipFill>
        <p:spPr bwMode="auto">
          <a:xfrm>
            <a:off x="1907704" y="4581128"/>
            <a:ext cx="2040225" cy="1224136"/>
          </a:xfrm>
          <a:prstGeom prst="roundRect">
            <a:avLst/>
          </a:prstGeom>
          <a:noFill/>
        </p:spPr>
      </p:pic>
      <p:pic>
        <p:nvPicPr>
          <p:cNvPr id="22542" name="Picture 14" descr="http://img-fotki.yandex.ru/get/5314/126030467.4/0_5a232_155a0e2f_XL.jpg"/>
          <p:cNvPicPr>
            <a:picLocks noChangeAspect="1" noChangeArrowheads="1"/>
          </p:cNvPicPr>
          <p:nvPr/>
        </p:nvPicPr>
        <p:blipFill>
          <a:blip r:embed="rId4" cstate="print"/>
          <a:srcRect/>
          <a:stretch>
            <a:fillRect/>
          </a:stretch>
        </p:blipFill>
        <p:spPr bwMode="auto">
          <a:xfrm>
            <a:off x="5220072" y="3573016"/>
            <a:ext cx="2232248" cy="1904387"/>
          </a:xfrm>
          <a:prstGeom prst="roundRect">
            <a:avLst/>
          </a:prstGeom>
          <a:noFill/>
          <a:effectLst>
            <a:reflection blurRad="6350" stA="52000" endA="300" endPos="3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3"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
                                            <p:txEl>
                                              <p:pRg st="1" end="1"/>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22530"/>
                                        </p:tgtEl>
                                        <p:attrNameLst>
                                          <p:attrName>style.visibility</p:attrName>
                                        </p:attrNameLst>
                                      </p:cBhvr>
                                      <p:to>
                                        <p:strVal val="visible"/>
                                      </p:to>
                                    </p:set>
                                    <p:animEffect transition="in" filter="fade">
                                      <p:cBhvr>
                                        <p:cTn id="17" dur="2000"/>
                                        <p:tgtEl>
                                          <p:spTgt spid="22530"/>
                                        </p:tgtEl>
                                      </p:cBhvr>
                                    </p:animEffect>
                                  </p:childTnLst>
                                </p:cTn>
                              </p:par>
                              <p:par>
                                <p:cTn id="18" presetID="10" presetClass="entr" presetSubtype="0" fill="hold" nodeType="withEffect">
                                  <p:stCondLst>
                                    <p:cond delay="0"/>
                                  </p:stCondLst>
                                  <p:childTnLst>
                                    <p:set>
                                      <p:cBhvr>
                                        <p:cTn id="19" dur="1" fill="hold">
                                          <p:stCondLst>
                                            <p:cond delay="0"/>
                                          </p:stCondLst>
                                        </p:cTn>
                                        <p:tgtEl>
                                          <p:spTgt spid="22542"/>
                                        </p:tgtEl>
                                        <p:attrNameLst>
                                          <p:attrName>style.visibility</p:attrName>
                                        </p:attrNameLst>
                                      </p:cBhvr>
                                      <p:to>
                                        <p:strVal val="visible"/>
                                      </p:to>
                                    </p:set>
                                    <p:animEffect transition="in" filter="fade">
                                      <p:cBhvr>
                                        <p:cTn id="20" dur="2000"/>
                                        <p:tgtEl>
                                          <p:spTgt spid="22542"/>
                                        </p:tgtEl>
                                      </p:cBhvr>
                                    </p:animEffect>
                                  </p:childTnLst>
                                </p:cTn>
                              </p:par>
                              <p:par>
                                <p:cTn id="21" presetID="10" presetClass="entr" presetSubtype="0" fill="hold" nodeType="withEffect">
                                  <p:stCondLst>
                                    <p:cond delay="0"/>
                                  </p:stCondLst>
                                  <p:childTnLst>
                                    <p:set>
                                      <p:cBhvr>
                                        <p:cTn id="22" dur="1" fill="hold">
                                          <p:stCondLst>
                                            <p:cond delay="0"/>
                                          </p:stCondLst>
                                        </p:cTn>
                                        <p:tgtEl>
                                          <p:spTgt spid="22540"/>
                                        </p:tgtEl>
                                        <p:attrNameLst>
                                          <p:attrName>style.visibility</p:attrName>
                                        </p:attrNameLst>
                                      </p:cBhvr>
                                      <p:to>
                                        <p:strVal val="visible"/>
                                      </p:to>
                                    </p:set>
                                    <p:animEffect transition="in" filter="fade">
                                      <p:cBhvr>
                                        <p:cTn id="23" dur="2000"/>
                                        <p:tgtEl>
                                          <p:spTgt spid="225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31840" y="2420888"/>
            <a:ext cx="3406702" cy="1107996"/>
          </a:xfrm>
          <a:prstGeom prst="rect">
            <a:avLst/>
          </a:prstGeom>
          <a:noFill/>
        </p:spPr>
        <p:txBody>
          <a:bodyPr wrap="none" rtlCol="0">
            <a:spAutoFit/>
          </a:bodyPr>
          <a:lstStyle/>
          <a:p>
            <a:r>
              <a:rPr lang="ru-RU" sz="66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Береста</a:t>
            </a:r>
          </a:p>
        </p:txBody>
      </p:sp>
      <p:pic>
        <p:nvPicPr>
          <p:cNvPr id="47108" name="Picture 4" descr="http://www.zielonyogrodek.pl/images/media2/3678brzoza.jpg"/>
          <p:cNvPicPr>
            <a:picLocks noChangeAspect="1" noChangeArrowheads="1"/>
          </p:cNvPicPr>
          <p:nvPr/>
        </p:nvPicPr>
        <p:blipFill>
          <a:blip r:embed="rId2" cstate="print"/>
          <a:srcRect/>
          <a:stretch>
            <a:fillRect/>
          </a:stretch>
        </p:blipFill>
        <p:spPr bwMode="auto">
          <a:xfrm>
            <a:off x="1475656" y="908720"/>
            <a:ext cx="6192688" cy="4678920"/>
          </a:xfrm>
          <a:prstGeom prst="round2DiagRect">
            <a:avLst/>
          </a:prstGeom>
          <a:noFill/>
          <a:ln w="28575">
            <a:solidFill>
              <a:schemeClr val="tx1"/>
            </a:solidFill>
          </a:ln>
          <a:effectLst>
            <a:reflection blurRad="6350" stA="52000" endA="300" endPos="3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7108"/>
                                        </p:tgtEl>
                                        <p:attrNameLst>
                                          <p:attrName>style.visibility</p:attrName>
                                        </p:attrNameLst>
                                      </p:cBhvr>
                                      <p:to>
                                        <p:strVal val="visible"/>
                                      </p:to>
                                    </p:set>
                                    <p:animEffect transition="in" filter="fade">
                                      <p:cBhvr>
                                        <p:cTn id="14" dur="2000"/>
                                        <p:tgtEl>
                                          <p:spTgt spid="47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71600" y="1484784"/>
            <a:ext cx="3168352" cy="3785652"/>
          </a:xfrm>
          <a:prstGeom prst="rect">
            <a:avLst/>
          </a:prstGeom>
        </p:spPr>
        <p:txBody>
          <a:bodyPr wrap="square">
            <a:spAutoFit/>
          </a:bodyPr>
          <a:lstStyle/>
          <a:p>
            <a:pPr marL="342900" indent="-342900">
              <a:spcBef>
                <a:spcPct val="20000"/>
              </a:spcBef>
            </a:pPr>
            <a:r>
              <a:rPr lang="ru-RU" sz="2000" b="1" dirty="0" smtClean="0">
                <a:solidFill>
                  <a:schemeClr val="accent2">
                    <a:lumMod val="50000"/>
                  </a:schemeClr>
                </a:solidFill>
                <a:latin typeface="Arno Pro Caption" pitchFamily="18" charset="0"/>
              </a:rPr>
              <a:t>		Художественные изделия из бересты - оригинальный вид народного творчества. Береста привлекала внимание народных умельцев тем, что при обработке она сохраняла свои свойства - мягкость, гибкость и прочность.</a:t>
            </a:r>
            <a:br>
              <a:rPr lang="ru-RU" sz="2000" b="1" dirty="0" smtClean="0">
                <a:solidFill>
                  <a:schemeClr val="accent2">
                    <a:lumMod val="50000"/>
                  </a:schemeClr>
                </a:solidFill>
                <a:latin typeface="Arno Pro Caption" pitchFamily="18" charset="0"/>
              </a:rPr>
            </a:br>
            <a:endParaRPr lang="ru-RU" sz="2000" b="1" dirty="0" smtClean="0">
              <a:solidFill>
                <a:schemeClr val="accent2">
                  <a:lumMod val="50000"/>
                </a:schemeClr>
              </a:solidFill>
              <a:latin typeface="Arno Pro Caption" pitchFamily="18" charset="0"/>
            </a:endParaRPr>
          </a:p>
        </p:txBody>
      </p:sp>
      <p:pic>
        <p:nvPicPr>
          <p:cNvPr id="49154" name="Picture 2" descr="http://st.depositphotos.com/1039122/2315/i/950/depositphotos_23159490-birch-bark.jpg"/>
          <p:cNvPicPr>
            <a:picLocks noChangeAspect="1" noChangeArrowheads="1"/>
          </p:cNvPicPr>
          <p:nvPr/>
        </p:nvPicPr>
        <p:blipFill>
          <a:blip r:embed="rId2" cstate="print"/>
          <a:srcRect/>
          <a:stretch>
            <a:fillRect/>
          </a:stretch>
        </p:blipFill>
        <p:spPr bwMode="auto">
          <a:xfrm>
            <a:off x="4355976" y="1124744"/>
            <a:ext cx="3168352" cy="2121527"/>
          </a:xfrm>
          <a:prstGeom prst="round2DiagRect">
            <a:avLst/>
          </a:prstGeom>
          <a:noFill/>
          <a:ln w="19050">
            <a:solidFill>
              <a:srgbClr val="CC3300"/>
            </a:solidFill>
          </a:ln>
        </p:spPr>
      </p:pic>
      <p:pic>
        <p:nvPicPr>
          <p:cNvPr id="6" name="Picture 2" descr="http://static5.depositphotos.com/1006475/416/i/950/depositphotos_4167807-Fragment-products-from-birch-bark.-Background.jpg"/>
          <p:cNvPicPr>
            <a:picLocks noChangeAspect="1" noChangeArrowheads="1"/>
          </p:cNvPicPr>
          <p:nvPr/>
        </p:nvPicPr>
        <p:blipFill>
          <a:blip r:embed="rId3" cstate="print"/>
          <a:srcRect/>
          <a:stretch>
            <a:fillRect/>
          </a:stretch>
        </p:blipFill>
        <p:spPr bwMode="auto">
          <a:xfrm>
            <a:off x="4427984" y="3356992"/>
            <a:ext cx="3168352" cy="2376264"/>
          </a:xfrm>
          <a:prstGeom prst="round2DiagRect">
            <a:avLst/>
          </a:prstGeom>
          <a:noFill/>
          <a:ln w="19050">
            <a:solidFill>
              <a:srgbClr val="CC3300"/>
            </a:solidFill>
          </a:ln>
          <a:effectLst>
            <a:reflection blurRad="6350" stA="52000" endA="300" endPos="3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par>
                                <p:cTn id="10" presetID="10" presetClass="entr" presetSubtype="0" fill="hold" nodeType="withEffect">
                                  <p:stCondLst>
                                    <p:cond delay="0"/>
                                  </p:stCondLst>
                                  <p:childTnLst>
                                    <p:set>
                                      <p:cBhvr>
                                        <p:cTn id="11" dur="1" fill="hold">
                                          <p:stCondLst>
                                            <p:cond delay="0"/>
                                          </p:stCondLst>
                                        </p:cTn>
                                        <p:tgtEl>
                                          <p:spTgt spid="49154"/>
                                        </p:tgtEl>
                                        <p:attrNameLst>
                                          <p:attrName>style.visibility</p:attrName>
                                        </p:attrNameLst>
                                      </p:cBhvr>
                                      <p:to>
                                        <p:strVal val="visible"/>
                                      </p:to>
                                    </p:set>
                                    <p:animEffect transition="in" filter="fade">
                                      <p:cBhvr>
                                        <p:cTn id="12" dur="2000"/>
                                        <p:tgtEl>
                                          <p:spTgt spid="49154"/>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600" dirty="0" smtClean="0"/>
              <a:t>Береста</a:t>
            </a:r>
            <a:endParaRPr lang="ru-RU" sz="1600" dirty="0"/>
          </a:p>
        </p:txBody>
      </p:sp>
      <p:sp>
        <p:nvSpPr>
          <p:cNvPr id="3" name="Содержимое 2"/>
          <p:cNvSpPr>
            <a:spLocks noGrp="1"/>
          </p:cNvSpPr>
          <p:nvPr>
            <p:ph idx="1"/>
          </p:nvPr>
        </p:nvSpPr>
        <p:spPr>
          <a:xfrm>
            <a:off x="1043608" y="980728"/>
            <a:ext cx="4330824" cy="3816424"/>
          </a:xfrm>
        </p:spPr>
        <p:txBody>
          <a:bodyPr>
            <a:normAutofit/>
          </a:bodyPr>
          <a:lstStyle/>
          <a:p>
            <a:r>
              <a:rPr lang="ru-RU" sz="1200" dirty="0" smtClean="0"/>
              <a:t/>
            </a:r>
            <a:br>
              <a:rPr lang="ru-RU" sz="1200" dirty="0" smtClean="0"/>
            </a:br>
            <a:r>
              <a:rPr lang="ru-RU" sz="1200" dirty="0" smtClean="0"/>
              <a:t>	</a:t>
            </a:r>
            <a:r>
              <a:rPr lang="ru-RU" sz="2000" b="1" dirty="0" smtClean="0">
                <a:solidFill>
                  <a:schemeClr val="accent2">
                    <a:lumMod val="50000"/>
                  </a:schemeClr>
                </a:solidFill>
                <a:latin typeface="Arno Pro Caption" pitchFamily="18" charset="0"/>
              </a:rPr>
              <a:t>Береста - это верхний тонкий слой березовой коры нежного розовато-кремового цвета. Ее древнее название «</a:t>
            </a:r>
            <a:r>
              <a:rPr lang="ru-RU" sz="2000" b="1" dirty="0" err="1" smtClean="0">
                <a:solidFill>
                  <a:schemeClr val="accent2">
                    <a:lumMod val="50000"/>
                  </a:schemeClr>
                </a:solidFill>
                <a:latin typeface="Arno Pro Caption" pitchFamily="18" charset="0"/>
              </a:rPr>
              <a:t>бересто</a:t>
            </a:r>
            <a:r>
              <a:rPr lang="ru-RU" sz="2000" b="1" dirty="0" smtClean="0">
                <a:solidFill>
                  <a:schemeClr val="accent2">
                    <a:lumMod val="50000"/>
                  </a:schemeClr>
                </a:solidFill>
                <a:latin typeface="Arno Pro Caption" pitchFamily="18" charset="0"/>
              </a:rPr>
              <a:t>» известно с XV-XVI вв. Позднее появились «берёста» и «береста». Эти названия употребляются до сих пор.</a:t>
            </a:r>
            <a:br>
              <a:rPr lang="ru-RU" sz="2000" b="1" dirty="0" smtClean="0">
                <a:solidFill>
                  <a:schemeClr val="accent2">
                    <a:lumMod val="50000"/>
                  </a:schemeClr>
                </a:solidFill>
                <a:latin typeface="Arno Pro Caption" pitchFamily="18" charset="0"/>
              </a:rPr>
            </a:br>
            <a:r>
              <a:rPr lang="ru-RU" sz="1200" dirty="0" smtClean="0"/>
              <a:t/>
            </a:r>
            <a:br>
              <a:rPr lang="ru-RU" sz="1200" dirty="0" smtClean="0"/>
            </a:br>
            <a:r>
              <a:rPr lang="ru-RU" sz="1200" dirty="0" smtClean="0"/>
              <a:t/>
            </a:r>
            <a:br>
              <a:rPr lang="ru-RU" sz="1200" dirty="0" smtClean="0"/>
            </a:br>
            <a:endParaRPr lang="ru-RU" sz="1200" dirty="0"/>
          </a:p>
        </p:txBody>
      </p:sp>
      <p:pic>
        <p:nvPicPr>
          <p:cNvPr id="23556" name="Picture 4" descr="http://www.severpost.ru/docs/upload/1412493291.jpg"/>
          <p:cNvPicPr>
            <a:picLocks noChangeAspect="1" noChangeArrowheads="1"/>
          </p:cNvPicPr>
          <p:nvPr/>
        </p:nvPicPr>
        <p:blipFill>
          <a:blip r:embed="rId2" cstate="print"/>
          <a:srcRect/>
          <a:stretch>
            <a:fillRect/>
          </a:stretch>
        </p:blipFill>
        <p:spPr bwMode="auto">
          <a:xfrm>
            <a:off x="1763688" y="3717032"/>
            <a:ext cx="2520280" cy="1961618"/>
          </a:xfrm>
          <a:prstGeom prst="round2DiagRect">
            <a:avLst/>
          </a:prstGeom>
          <a:noFill/>
          <a:ln w="19050">
            <a:solidFill>
              <a:srgbClr val="CC3300"/>
            </a:solidFill>
          </a:ln>
        </p:spPr>
      </p:pic>
      <p:sp>
        <p:nvSpPr>
          <p:cNvPr id="23558" name="AutoShape 6" descr="https://otvet.imgsmail.ru/download/ebf5ccd52e20f674b000bcd52fba662d_i-48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3560" name="Picture 8" descr="http://joinfo.ua/images/news/2015/02/54e87f942e8c9_lapti%281%29.jpg"/>
          <p:cNvPicPr>
            <a:picLocks noChangeAspect="1" noChangeArrowheads="1"/>
          </p:cNvPicPr>
          <p:nvPr/>
        </p:nvPicPr>
        <p:blipFill>
          <a:blip r:embed="rId3" cstate="print"/>
          <a:srcRect/>
          <a:stretch>
            <a:fillRect/>
          </a:stretch>
        </p:blipFill>
        <p:spPr bwMode="auto">
          <a:xfrm>
            <a:off x="5364088" y="1196752"/>
            <a:ext cx="2016224" cy="2016224"/>
          </a:xfrm>
          <a:prstGeom prst="round2DiagRect">
            <a:avLst/>
          </a:prstGeom>
          <a:noFill/>
          <a:ln w="19050">
            <a:solidFill>
              <a:srgbClr val="CC3300"/>
            </a:solidFill>
          </a:ln>
        </p:spPr>
      </p:pic>
      <p:pic>
        <p:nvPicPr>
          <p:cNvPr id="9" name="Picture 2" descr="http://static4.depositphotos.com/1000356/382/i/950/depositphotos_3826782-Birch-Bark-Stack.jpg"/>
          <p:cNvPicPr>
            <a:picLocks noChangeAspect="1" noChangeArrowheads="1"/>
          </p:cNvPicPr>
          <p:nvPr/>
        </p:nvPicPr>
        <p:blipFill>
          <a:blip r:embed="rId4" cstate="print"/>
          <a:srcRect/>
          <a:stretch>
            <a:fillRect/>
          </a:stretch>
        </p:blipFill>
        <p:spPr bwMode="auto">
          <a:xfrm>
            <a:off x="4644008" y="3356992"/>
            <a:ext cx="3227352" cy="2151568"/>
          </a:xfrm>
          <a:prstGeom prst="round2DiagRect">
            <a:avLst/>
          </a:prstGeom>
          <a:noFill/>
          <a:ln w="19050">
            <a:solidFill>
              <a:srgbClr val="CC3300"/>
            </a:solidFill>
          </a:ln>
          <a:effectLst>
            <a:reflection blurRad="6350" stA="52000" endA="300" endPos="3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par>
                                <p:cTn id="10" presetID="10" presetClass="entr" presetSubtype="0" fill="hold" nodeType="withEffect">
                                  <p:stCondLst>
                                    <p:cond delay="0"/>
                                  </p:stCondLst>
                                  <p:childTnLst>
                                    <p:set>
                                      <p:cBhvr>
                                        <p:cTn id="11" dur="1" fill="hold">
                                          <p:stCondLst>
                                            <p:cond delay="0"/>
                                          </p:stCondLst>
                                        </p:cTn>
                                        <p:tgtEl>
                                          <p:spTgt spid="23560"/>
                                        </p:tgtEl>
                                        <p:attrNameLst>
                                          <p:attrName>style.visibility</p:attrName>
                                        </p:attrNameLst>
                                      </p:cBhvr>
                                      <p:to>
                                        <p:strVal val="visible"/>
                                      </p:to>
                                    </p:set>
                                    <p:animEffect transition="in" filter="fade">
                                      <p:cBhvr>
                                        <p:cTn id="12" dur="2000"/>
                                        <p:tgtEl>
                                          <p:spTgt spid="23560"/>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23556"/>
                                        </p:tgtEl>
                                        <p:attrNameLst>
                                          <p:attrName>style.visibility</p:attrName>
                                        </p:attrNameLst>
                                      </p:cBhvr>
                                      <p:to>
                                        <p:strVal val="visible"/>
                                      </p:to>
                                    </p:set>
                                    <p:animEffect transition="in" filter="fade">
                                      <p:cBhvr>
                                        <p:cTn id="18" dur="20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619672" y="1700808"/>
            <a:ext cx="6048672" cy="3477875"/>
          </a:xfrm>
          <a:prstGeom prst="rect">
            <a:avLst/>
          </a:prstGeom>
        </p:spPr>
        <p:txBody>
          <a:bodyPr wrap="square">
            <a:spAutoFit/>
          </a:bodyPr>
          <a:lstStyle/>
          <a:p>
            <a:r>
              <a:rPr lang="ru-RU" dirty="0" smtClean="0"/>
              <a:t>	</a:t>
            </a:r>
            <a:r>
              <a:rPr lang="ru-RU" sz="2000" b="1" dirty="0" smtClean="0">
                <a:solidFill>
                  <a:schemeClr val="accent2">
                    <a:lumMod val="50000"/>
                  </a:schemeClr>
                </a:solidFill>
                <a:latin typeface="Arno Pro Caption" pitchFamily="18" charset="0"/>
              </a:rPr>
              <a:t>Из бересты делались раньше и делаются сейчас туеса (бураки) - сосуды для хранения еды и питья. Уходя на работу в поле, крестьянин брал с собой туесок с водой или квасом, и в самый жаркий день питье в туеске оставалось холодным. За спиной он носил берестяной </a:t>
            </a:r>
            <a:r>
              <a:rPr lang="ru-RU" sz="2000" b="1" dirty="0" err="1" smtClean="0">
                <a:solidFill>
                  <a:schemeClr val="accent2">
                    <a:lumMod val="50000"/>
                  </a:schemeClr>
                </a:solidFill>
                <a:latin typeface="Arno Pro Caption" pitchFamily="18" charset="0"/>
              </a:rPr>
              <a:t>пестерь</a:t>
            </a:r>
            <a:r>
              <a:rPr lang="ru-RU" sz="2000" b="1" dirty="0" smtClean="0">
                <a:solidFill>
                  <a:schemeClr val="accent2">
                    <a:lumMod val="50000"/>
                  </a:schemeClr>
                </a:solidFill>
                <a:latin typeface="Arno Pro Caption" pitchFamily="18" charset="0"/>
              </a:rPr>
              <a:t> - плетеный заплечный мешок, на ногах лапти, часто сплетенные из бересты. Кузовки, </a:t>
            </a:r>
            <a:r>
              <a:rPr lang="ru-RU" sz="2000" b="1" dirty="0" err="1" smtClean="0">
                <a:solidFill>
                  <a:schemeClr val="accent2">
                    <a:lumMod val="50000"/>
                  </a:schemeClr>
                </a:solidFill>
                <a:latin typeface="Arno Pro Caption" pitchFamily="18" charset="0"/>
              </a:rPr>
              <a:t>берестянники</a:t>
            </a:r>
            <a:r>
              <a:rPr lang="ru-RU" sz="2000" b="1" dirty="0" smtClean="0">
                <a:solidFill>
                  <a:schemeClr val="accent2">
                    <a:lumMod val="50000"/>
                  </a:schemeClr>
                </a:solidFill>
                <a:latin typeface="Arno Pro Caption" pitchFamily="18" charset="0"/>
              </a:rPr>
              <a:t> - короба для муки и меда, лукошки, </a:t>
            </a:r>
            <a:r>
              <a:rPr lang="ru-RU" sz="2000" b="1" dirty="0" err="1" smtClean="0">
                <a:solidFill>
                  <a:schemeClr val="accent2">
                    <a:lumMod val="50000"/>
                  </a:schemeClr>
                </a:solidFill>
                <a:latin typeface="Arno Pro Caption" pitchFamily="18" charset="0"/>
              </a:rPr>
              <a:t>пастушечьи</a:t>
            </a:r>
            <a:r>
              <a:rPr lang="ru-RU" sz="2000" b="1" dirty="0" smtClean="0">
                <a:solidFill>
                  <a:schemeClr val="accent2">
                    <a:lumMod val="50000"/>
                  </a:schemeClr>
                </a:solidFill>
                <a:latin typeface="Arno Pro Caption" pitchFamily="18" charset="0"/>
              </a:rPr>
              <a:t> рожки, канаты для рыболовных снастей, - все это делалось из бересты.</a:t>
            </a:r>
          </a:p>
        </p:txBody>
      </p:sp>
      <p:pic>
        <p:nvPicPr>
          <p:cNvPr id="6" name="Picture 2" descr="&amp;Icy;&amp;scy;&amp;tcy;&amp;ocy;&amp;rcy;&amp;icy;&amp;yacy; &amp;bcy;&amp;iecy;&amp;rcy;&amp;iecy;&amp;scy;&amp;tcy;&amp;yacy;&amp;ncy;&amp;ocy;&amp;gcy;&amp;ocy; &amp;pcy;&amp;rcy;&amp;ocy;&amp;mcy;&amp;ycy;&amp;scy;&amp;lcy;&amp;acy;."/>
          <p:cNvPicPr>
            <a:picLocks noChangeAspect="1" noChangeArrowheads="1"/>
          </p:cNvPicPr>
          <p:nvPr/>
        </p:nvPicPr>
        <p:blipFill>
          <a:blip r:embed="rId2" cstate="print"/>
          <a:srcRect/>
          <a:stretch>
            <a:fillRect/>
          </a:stretch>
        </p:blipFill>
        <p:spPr bwMode="auto">
          <a:xfrm>
            <a:off x="1331640" y="1268760"/>
            <a:ext cx="6385826" cy="3744416"/>
          </a:xfrm>
          <a:prstGeom prst="round2DiagRect">
            <a:avLst/>
          </a:prstGeom>
          <a:noFill/>
          <a:ln w="19050">
            <a:solidFill>
              <a:srgbClr val="CC3300"/>
            </a:solidFill>
          </a:ln>
          <a:effectLst>
            <a:reflection blurRad="6350" stA="52000" endA="300" endPos="3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483768" y="2924944"/>
            <a:ext cx="4437818" cy="1107996"/>
          </a:xfrm>
          <a:prstGeom prst="rect">
            <a:avLst/>
          </a:prstGeom>
          <a:noFill/>
        </p:spPr>
        <p:txBody>
          <a:bodyPr wrap="none" rtlCol="0">
            <a:spAutoFit/>
          </a:bodyPr>
          <a:lstStyle/>
          <a:p>
            <a:r>
              <a:rPr lang="ru-RU" sz="66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Матрешка</a:t>
            </a:r>
          </a:p>
        </p:txBody>
      </p:sp>
      <p:pic>
        <p:nvPicPr>
          <p:cNvPr id="51202" name="Picture 2" descr="http://img-fotki.yandex.ru/get/6803/16969765.234/0_904cf_98931a33_orig.png"/>
          <p:cNvPicPr>
            <a:picLocks noChangeAspect="1" noChangeArrowheads="1"/>
          </p:cNvPicPr>
          <p:nvPr/>
        </p:nvPicPr>
        <p:blipFill>
          <a:blip r:embed="rId2" cstate="print"/>
          <a:srcRect/>
          <a:stretch>
            <a:fillRect/>
          </a:stretch>
        </p:blipFill>
        <p:spPr bwMode="auto">
          <a:xfrm>
            <a:off x="971600" y="1124744"/>
            <a:ext cx="2794986" cy="4551663"/>
          </a:xfrm>
          <a:prstGeom prst="rect">
            <a:avLst/>
          </a:prstGeom>
          <a:noFill/>
        </p:spPr>
      </p:pic>
      <p:pic>
        <p:nvPicPr>
          <p:cNvPr id="5" name="Picture 2" descr="http://img-fotki.yandex.ru/get/6803/16969765.234/0_904cf_98931a33_orig.png"/>
          <p:cNvPicPr>
            <a:picLocks noChangeAspect="1" noChangeArrowheads="1"/>
          </p:cNvPicPr>
          <p:nvPr/>
        </p:nvPicPr>
        <p:blipFill>
          <a:blip r:embed="rId2" cstate="print"/>
          <a:srcRect/>
          <a:stretch>
            <a:fillRect/>
          </a:stretch>
        </p:blipFill>
        <p:spPr bwMode="auto">
          <a:xfrm>
            <a:off x="3203848" y="1124744"/>
            <a:ext cx="2794986" cy="4551663"/>
          </a:xfrm>
          <a:prstGeom prst="rect">
            <a:avLst/>
          </a:prstGeom>
          <a:noFill/>
        </p:spPr>
      </p:pic>
      <p:pic>
        <p:nvPicPr>
          <p:cNvPr id="6" name="Picture 2" descr="http://img-fotki.yandex.ru/get/6803/16969765.234/0_904cf_98931a33_orig.png"/>
          <p:cNvPicPr>
            <a:picLocks noChangeAspect="1" noChangeArrowheads="1"/>
          </p:cNvPicPr>
          <p:nvPr/>
        </p:nvPicPr>
        <p:blipFill>
          <a:blip r:embed="rId2" cstate="print"/>
          <a:srcRect/>
          <a:stretch>
            <a:fillRect/>
          </a:stretch>
        </p:blipFill>
        <p:spPr bwMode="auto">
          <a:xfrm>
            <a:off x="5508104" y="1124744"/>
            <a:ext cx="2794986" cy="45516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childTnLst>
                                </p:cTn>
                              </p:par>
                              <p:par>
                                <p:cTn id="15" presetID="10" presetClass="entr" presetSubtype="0" fill="hold" nodeType="withEffect">
                                  <p:stCondLst>
                                    <p:cond delay="0"/>
                                  </p:stCondLst>
                                  <p:childTnLst>
                                    <p:set>
                                      <p:cBhvr>
                                        <p:cTn id="16" dur="1" fill="hold">
                                          <p:stCondLst>
                                            <p:cond delay="0"/>
                                          </p:stCondLst>
                                        </p:cTn>
                                        <p:tgtEl>
                                          <p:spTgt spid="51202"/>
                                        </p:tgtEl>
                                        <p:attrNameLst>
                                          <p:attrName>style.visibility</p:attrName>
                                        </p:attrNameLst>
                                      </p:cBhvr>
                                      <p:to>
                                        <p:strVal val="visible"/>
                                      </p:to>
                                    </p:set>
                                    <p:animEffect transition="in" filter="fade">
                                      <p:cBhvr>
                                        <p:cTn id="17" dur="2000"/>
                                        <p:tgtEl>
                                          <p:spTgt spid="51202"/>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331640" y="1484784"/>
            <a:ext cx="3456384" cy="3785652"/>
          </a:xfrm>
          <a:prstGeom prst="rect">
            <a:avLst/>
          </a:prstGeom>
        </p:spPr>
        <p:txBody>
          <a:bodyPr wrap="square">
            <a:spAutoFit/>
          </a:bodyPr>
          <a:lstStyle/>
          <a:p>
            <a:r>
              <a:rPr lang="ru-RU" sz="2000" b="1" dirty="0" smtClean="0">
                <a:solidFill>
                  <a:schemeClr val="accent2">
                    <a:lumMod val="50000"/>
                  </a:schemeClr>
                </a:solidFill>
                <a:latin typeface="Arno Pro Caption" pitchFamily="18" charset="0"/>
              </a:rPr>
              <a:t>	Матрёшка — русская деревянная игрушка в виде расписной куклы, внутри которой находятся подобные ей куклы меньшего размера. Число вложенных кукол обычно от трёх и более. Обычно они имеют форму в виде яйца с плоским донцем и состоят из двух частей: верхней и нижней. </a:t>
            </a:r>
          </a:p>
        </p:txBody>
      </p:sp>
      <p:pic>
        <p:nvPicPr>
          <p:cNvPr id="5" name="Picture 2" descr="http://shop.r-tg.com/content/rus/catalog/236/1870012b%5B1%5D.jpg"/>
          <p:cNvPicPr>
            <a:picLocks noChangeAspect="1" noChangeArrowheads="1"/>
          </p:cNvPicPr>
          <p:nvPr/>
        </p:nvPicPr>
        <p:blipFill>
          <a:blip r:embed="rId2" cstate="print"/>
          <a:srcRect/>
          <a:stretch>
            <a:fillRect/>
          </a:stretch>
        </p:blipFill>
        <p:spPr bwMode="auto">
          <a:xfrm>
            <a:off x="5148064" y="1196752"/>
            <a:ext cx="2304256" cy="2220125"/>
          </a:xfrm>
          <a:prstGeom prst="roundRect">
            <a:avLst/>
          </a:prstGeom>
          <a:noFill/>
        </p:spPr>
      </p:pic>
      <p:pic>
        <p:nvPicPr>
          <p:cNvPr id="6" name="Picture 4" descr="http://mosreg.ru/upload/iblock/20e/img_4649_1.jpg"/>
          <p:cNvPicPr>
            <a:picLocks noChangeAspect="1" noChangeArrowheads="1"/>
          </p:cNvPicPr>
          <p:nvPr/>
        </p:nvPicPr>
        <p:blipFill>
          <a:blip r:embed="rId3" cstate="print"/>
          <a:srcRect/>
          <a:stretch>
            <a:fillRect/>
          </a:stretch>
        </p:blipFill>
        <p:spPr bwMode="auto">
          <a:xfrm>
            <a:off x="5148064" y="3573016"/>
            <a:ext cx="2439612" cy="1829709"/>
          </a:xfrm>
          <a:prstGeom prst="roundRect">
            <a:avLst/>
          </a:prstGeom>
          <a:noFill/>
          <a:ln w="19050">
            <a:solidFill>
              <a:srgbClr val="CC3300"/>
            </a:solidFill>
          </a:ln>
          <a:effectLst>
            <a:reflection blurRad="6350" stA="52000" endA="300" endPos="3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par>
                                <p:cTn id="10" presetID="10"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11560" y="1052736"/>
            <a:ext cx="3600400" cy="4824536"/>
          </a:xfrm>
        </p:spPr>
        <p:txBody>
          <a:bodyPr>
            <a:noAutofit/>
          </a:bodyPr>
          <a:lstStyle/>
          <a:p>
            <a:pPr lvl="1">
              <a:buNone/>
            </a:pPr>
            <a:r>
              <a:rPr lang="ru-RU" sz="1600" b="1" dirty="0" smtClean="0">
                <a:solidFill>
                  <a:schemeClr val="accent2">
                    <a:lumMod val="50000"/>
                  </a:schemeClr>
                </a:solidFill>
                <a:latin typeface="Arno Pro Caption" pitchFamily="18" charset="0"/>
              </a:rPr>
              <a:t>	</a:t>
            </a:r>
            <a:r>
              <a:rPr lang="ru-RU" sz="2000" b="1" dirty="0" smtClean="0">
                <a:solidFill>
                  <a:schemeClr val="accent2">
                    <a:lumMod val="50000"/>
                  </a:schemeClr>
                </a:solidFill>
                <a:latin typeface="Arno Pro Caption" pitchFamily="18" charset="0"/>
              </a:rPr>
              <a:t>	Появилась складная деревянная игрушка в России в 90-х годах XIX века. Назвали ее матрёшкой. Сделано это было неслучайно. В дореволюционной провинции имена Матрёна, Матрёша считались одними из наиболее распространённых женских имён, в основе которых лежит слово «матерь».</a:t>
            </a:r>
            <a:endParaRPr lang="ru-RU" sz="2000" b="1" dirty="0">
              <a:solidFill>
                <a:schemeClr val="accent2">
                  <a:lumMod val="50000"/>
                </a:schemeClr>
              </a:solidFill>
              <a:latin typeface="Arno Pro Caption" pitchFamily="18" charset="0"/>
            </a:endParaRPr>
          </a:p>
        </p:txBody>
      </p:sp>
      <p:pic>
        <p:nvPicPr>
          <p:cNvPr id="3074" name="Picture 2" descr="http://cs.pikabu.ru/images/big_size_comm/2011-10_5/13195724652432.jpeg"/>
          <p:cNvPicPr>
            <a:picLocks noChangeAspect="1" noChangeArrowheads="1"/>
          </p:cNvPicPr>
          <p:nvPr/>
        </p:nvPicPr>
        <p:blipFill>
          <a:blip r:embed="rId2" cstate="print"/>
          <a:srcRect/>
          <a:stretch>
            <a:fillRect/>
          </a:stretch>
        </p:blipFill>
        <p:spPr bwMode="auto">
          <a:xfrm>
            <a:off x="4211960" y="1340768"/>
            <a:ext cx="3671242" cy="3656557"/>
          </a:xfrm>
          <a:prstGeom prst="round2DiagRect">
            <a:avLst/>
          </a:prstGeom>
          <a:noFill/>
          <a:ln w="19050">
            <a:solidFill>
              <a:srgbClr val="CC3300"/>
            </a:solidFill>
          </a:ln>
          <a:effectLst>
            <a:reflection blurRad="6350" stA="52000" endA="300" endPos="3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par>
                                <p:cTn id="10" presetID="10" presetClass="entr" presetSubtype="0" fill="hold" nodeType="with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699792" y="1241376"/>
            <a:ext cx="4104456" cy="5616624"/>
          </a:xfrm>
        </p:spPr>
        <p:txBody>
          <a:bodyPr>
            <a:normAutofit lnSpcReduction="10000"/>
          </a:bodyPr>
          <a:lstStyle/>
          <a:p>
            <a:pPr>
              <a:buNone/>
            </a:pPr>
            <a:r>
              <a:rPr lang="ru-RU" sz="1200" dirty="0" smtClean="0"/>
              <a:t>		</a:t>
            </a:r>
            <a:r>
              <a:rPr lang="ru-RU" sz="2200" b="1" dirty="0" err="1" smtClean="0">
                <a:solidFill>
                  <a:schemeClr val="accent2">
                    <a:lumMod val="50000"/>
                  </a:schemeClr>
                </a:solidFill>
                <a:latin typeface="Arno Pro Caption" pitchFamily="18" charset="0"/>
              </a:rPr>
              <a:t>Федоскинская</a:t>
            </a:r>
            <a:r>
              <a:rPr lang="ru-RU" sz="2200" b="1" dirty="0" smtClean="0">
                <a:solidFill>
                  <a:schemeClr val="accent2">
                    <a:lumMod val="50000"/>
                  </a:schemeClr>
                </a:solidFill>
                <a:latin typeface="Arno Pro Caption" pitchFamily="18" charset="0"/>
              </a:rPr>
              <a:t> лаковая миниатюра на шкатулках – как народный промысел, конечно, совсем не древний, и по каким-то меркам даже молодой – всего то около 200 лет. Федоскино известно меньше чем  Палех. Но  сравнивать их нельзя, это как сопоставить цветок  вишни и цветок яблони.</a:t>
            </a:r>
          </a:p>
          <a:p>
            <a:pPr>
              <a:buNone/>
            </a:pPr>
            <a:r>
              <a:rPr lang="ru-RU" sz="2200" b="1" dirty="0" smtClean="0">
                <a:solidFill>
                  <a:schemeClr val="accent2">
                    <a:lumMod val="50000"/>
                  </a:schemeClr>
                </a:solidFill>
                <a:latin typeface="Arno Pro Caption" pitchFamily="18" charset="0"/>
              </a:rPr>
              <a:t> 		Федоскино – старинное русское село на берегу речки Учи - 30 км от Москвы. </a:t>
            </a:r>
          </a:p>
          <a:p>
            <a:pPr>
              <a:buNone/>
            </a:pPr>
            <a:r>
              <a:rPr lang="ru-RU" sz="2200" b="1" dirty="0" smtClean="0">
                <a:solidFill>
                  <a:schemeClr val="accent2">
                    <a:lumMod val="50000"/>
                  </a:schemeClr>
                </a:solidFill>
                <a:latin typeface="Arno Pro Caption" pitchFamily="18" charset="0"/>
              </a:rPr>
              <a:t>		</a:t>
            </a:r>
          </a:p>
          <a:p>
            <a:pPr>
              <a:buNone/>
            </a:pPr>
            <a:r>
              <a:rPr lang="ru-RU" sz="2200" b="1" dirty="0" smtClean="0">
                <a:solidFill>
                  <a:schemeClr val="accent2">
                    <a:lumMod val="50000"/>
                  </a:schemeClr>
                </a:solidFill>
                <a:latin typeface="Arno Pro Caption" pitchFamily="18" charset="0"/>
              </a:rPr>
              <a:t>		</a:t>
            </a:r>
            <a:r>
              <a:rPr lang="ru-RU" sz="1200" dirty="0" smtClean="0"/>
              <a:t/>
            </a:r>
            <a:br>
              <a:rPr lang="ru-RU" sz="1200" dirty="0" smtClean="0"/>
            </a:br>
            <a:endParaRPr lang="ru-RU" sz="1200" dirty="0" smtClean="0"/>
          </a:p>
          <a:p>
            <a:pPr>
              <a:buNone/>
            </a:pPr>
            <a:r>
              <a:rPr lang="ru-RU" sz="1200" dirty="0" smtClean="0"/>
              <a:t>			</a:t>
            </a:r>
          </a:p>
          <a:p>
            <a:endParaRPr lang="ru-RU" sz="1200" dirty="0"/>
          </a:p>
        </p:txBody>
      </p:sp>
      <p:sp>
        <p:nvSpPr>
          <p:cNvPr id="4" name="Прямоугольник 3"/>
          <p:cNvSpPr/>
          <p:nvPr/>
        </p:nvSpPr>
        <p:spPr>
          <a:xfrm>
            <a:off x="5508104" y="1124744"/>
            <a:ext cx="2160240" cy="1077218"/>
          </a:xfrm>
          <a:prstGeom prst="rect">
            <a:avLst/>
          </a:prstGeom>
        </p:spPr>
        <p:txBody>
          <a:bodyPr wrap="square">
            <a:spAutoFit/>
          </a:bodyPr>
          <a:lstStyle/>
          <a:p>
            <a:r>
              <a:rPr lang="ru-RU" sz="32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ru-RU" sz="32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ru-RU" sz="32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37890" name="Picture 2" descr="http://uistoka.com/public/album_photo/1d/0f/0f0e_4535.jpg?c=ac20"/>
          <p:cNvPicPr>
            <a:picLocks noChangeAspect="1" noChangeArrowheads="1"/>
          </p:cNvPicPr>
          <p:nvPr/>
        </p:nvPicPr>
        <p:blipFill>
          <a:blip r:embed="rId2" cstate="print"/>
          <a:srcRect/>
          <a:stretch>
            <a:fillRect/>
          </a:stretch>
        </p:blipFill>
        <p:spPr bwMode="auto">
          <a:xfrm>
            <a:off x="1475656" y="980728"/>
            <a:ext cx="6281936" cy="4702727"/>
          </a:xfrm>
          <a:prstGeom prst="round2DiagRect">
            <a:avLst/>
          </a:prstGeom>
          <a:noFill/>
          <a:ln w="19050">
            <a:solidFill>
              <a:schemeClr val="accent1"/>
            </a:solidFill>
          </a:ln>
          <a:effectLst>
            <a:reflection blurRad="6350" stA="52000" endA="300" endPos="3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3"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
                                            <p:txEl>
                                              <p:pRg st="1" end="1"/>
                                            </p:txEl>
                                          </p:spTgt>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18"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3">
                                            <p:txEl>
                                              <p:pRg st="2" end="2"/>
                                            </p:txEl>
                                          </p:spTgt>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4" dur="1000"/>
                                        <p:tgtEl>
                                          <p:spTgt spid="3">
                                            <p:txEl>
                                              <p:pRg st="3" end="3"/>
                                            </p:txEl>
                                          </p:spTgt>
                                        </p:tgtEl>
                                      </p:cBhvr>
                                    </p:animEffect>
                                  </p:childTnLst>
                                </p:cTn>
                              </p:par>
                              <p:par>
                                <p:cTn id="25" presetID="29"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29" dur="10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7890"/>
                                        </p:tgtEl>
                                        <p:attrNameLst>
                                          <p:attrName>style.visibility</p:attrName>
                                        </p:attrNameLst>
                                      </p:cBhvr>
                                      <p:to>
                                        <p:strVal val="visible"/>
                                      </p:to>
                                    </p:set>
                                    <p:animEffect transition="in" filter="fade">
                                      <p:cBhvr>
                                        <p:cTn id="34" dur="2000"/>
                                        <p:tgtEl>
                                          <p:spTgt spid="37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47664" y="1628800"/>
            <a:ext cx="6408712" cy="3539430"/>
          </a:xfrm>
          <a:prstGeom prst="rect">
            <a:avLst/>
          </a:prstGeom>
          <a:noFill/>
        </p:spPr>
        <p:txBody>
          <a:bodyPr wrap="square" rtlCol="0">
            <a:spAutoFit/>
          </a:bodyPr>
          <a:lstStyle/>
          <a:p>
            <a:r>
              <a:rPr lang="ru-RU" dirty="0" smtClean="0"/>
              <a:t>	</a:t>
            </a:r>
            <a:r>
              <a:rPr lang="ru-RU" sz="2800" b="1" i="1" dirty="0" smtClean="0">
                <a:solidFill>
                  <a:schemeClr val="accent2">
                    <a:lumMod val="50000"/>
                  </a:schemeClr>
                </a:solidFill>
                <a:latin typeface="Arno Pro Caption" pitchFamily="18" charset="0"/>
              </a:rPr>
              <a:t>Земля наша Русская испокон веков славилась своими добрыми мастерами - людьми, которые создавали и создают своими руками сказочную красоту. Искусство народных промыслов – это связующее звено прошедшего с настоящим, настоящего с будущим.</a:t>
            </a:r>
          </a:p>
        </p:txBody>
      </p:sp>
      <p:pic>
        <p:nvPicPr>
          <p:cNvPr id="2052" name="Picture 4" descr="http://www.adm44.ru/i/news/empty7838.jpg"/>
          <p:cNvPicPr>
            <a:picLocks noChangeAspect="1" noChangeArrowheads="1"/>
          </p:cNvPicPr>
          <p:nvPr/>
        </p:nvPicPr>
        <p:blipFill>
          <a:blip r:embed="rId2" cstate="print"/>
          <a:srcRect/>
          <a:stretch>
            <a:fillRect/>
          </a:stretch>
        </p:blipFill>
        <p:spPr bwMode="auto">
          <a:xfrm>
            <a:off x="1187624" y="908720"/>
            <a:ext cx="6539880" cy="5370878"/>
          </a:xfrm>
          <a:prstGeom prst="round2DiagRect">
            <a:avLst/>
          </a:prstGeom>
          <a:noFill/>
          <a:ln w="19050">
            <a:solidFill>
              <a:srgbClr val="C0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979712" y="1628800"/>
            <a:ext cx="5616624" cy="3477875"/>
          </a:xfrm>
          <a:prstGeom prst="rect">
            <a:avLst/>
          </a:prstGeom>
        </p:spPr>
        <p:txBody>
          <a:bodyPr wrap="square">
            <a:spAutoFit/>
          </a:bodyPr>
          <a:lstStyle/>
          <a:p>
            <a:r>
              <a:rPr lang="ru-RU" sz="2200" b="1" dirty="0" smtClean="0">
                <a:solidFill>
                  <a:schemeClr val="accent2">
                    <a:lumMod val="50000"/>
                  </a:schemeClr>
                </a:solidFill>
                <a:latin typeface="Arno Pro Caption" pitchFamily="18" charset="0"/>
              </a:rPr>
              <a:t>    В  1795  году   московский купец Пётр Коробов  начал производить лаковые козырьки для киверов и фуражек русской армии. В селе </a:t>
            </a:r>
            <a:r>
              <a:rPr lang="ru-RU" sz="2200" b="1" dirty="0" err="1" smtClean="0">
                <a:solidFill>
                  <a:schemeClr val="accent2">
                    <a:lumMod val="50000"/>
                  </a:schemeClr>
                </a:solidFill>
                <a:latin typeface="Arno Pro Caption" pitchFamily="18" charset="0"/>
              </a:rPr>
              <a:t>Данилково</a:t>
            </a:r>
            <a:r>
              <a:rPr lang="ru-RU" sz="2200" b="1" dirty="0" smtClean="0">
                <a:solidFill>
                  <a:schemeClr val="accent2">
                    <a:lumMod val="50000"/>
                  </a:schemeClr>
                </a:solidFill>
                <a:latin typeface="Arno Pro Caption" pitchFamily="18" charset="0"/>
              </a:rPr>
              <a:t>  </a:t>
            </a:r>
            <a:r>
              <a:rPr lang="ru-RU" sz="2200" b="1" dirty="0" err="1" smtClean="0">
                <a:solidFill>
                  <a:schemeClr val="accent2">
                    <a:lumMod val="50000"/>
                  </a:schemeClr>
                </a:solidFill>
                <a:latin typeface="Arno Pro Caption" pitchFamily="18" charset="0"/>
              </a:rPr>
              <a:t>Мытищинского</a:t>
            </a:r>
            <a:r>
              <a:rPr lang="ru-RU" sz="2200" b="1" dirty="0" smtClean="0">
                <a:solidFill>
                  <a:schemeClr val="accent2">
                    <a:lumMod val="50000"/>
                  </a:schemeClr>
                </a:solidFill>
                <a:latin typeface="Arno Pro Caption" pitchFamily="18" charset="0"/>
              </a:rPr>
              <a:t>  уезда  он основал  маленькую фабрику.   </a:t>
            </a:r>
          </a:p>
          <a:p>
            <a:r>
              <a:rPr lang="ru-RU" sz="2200" b="1" dirty="0" smtClean="0">
                <a:solidFill>
                  <a:schemeClr val="accent2">
                    <a:lumMod val="50000"/>
                  </a:schemeClr>
                </a:solidFill>
                <a:latin typeface="Arno Pro Caption" pitchFamily="18" charset="0"/>
              </a:rPr>
              <a:t>   Коробов выписал из немецкого города </a:t>
            </a:r>
            <a:r>
              <a:rPr lang="ru-RU" sz="2200" b="1" dirty="0" err="1" smtClean="0">
                <a:solidFill>
                  <a:schemeClr val="accent2">
                    <a:lumMod val="50000"/>
                  </a:schemeClr>
                </a:solidFill>
                <a:latin typeface="Arno Pro Caption" pitchFamily="18" charset="0"/>
              </a:rPr>
              <a:t>Брауншвейга</a:t>
            </a:r>
            <a:r>
              <a:rPr lang="ru-RU" sz="2200" b="1" dirty="0" smtClean="0">
                <a:solidFill>
                  <a:schemeClr val="accent2">
                    <a:lumMod val="50000"/>
                  </a:schemeClr>
                </a:solidFill>
                <a:latin typeface="Arno Pro Caption" pitchFamily="18" charset="0"/>
              </a:rPr>
              <a:t> опытных немецких  мастеров со знаменитой лаковой фабрики </a:t>
            </a:r>
            <a:r>
              <a:rPr lang="ru-RU" sz="2200" b="1" dirty="0" err="1" smtClean="0">
                <a:solidFill>
                  <a:schemeClr val="accent2">
                    <a:lumMod val="50000"/>
                  </a:schemeClr>
                </a:solidFill>
                <a:latin typeface="Arno Pro Caption" pitchFamily="18" charset="0"/>
              </a:rPr>
              <a:t>Штобвассера</a:t>
            </a:r>
            <a:r>
              <a:rPr lang="ru-RU" sz="2200" b="1" dirty="0" smtClean="0">
                <a:solidFill>
                  <a:schemeClr val="accent2">
                    <a:lumMod val="50000"/>
                  </a:schemeClr>
                </a:solidFill>
                <a:latin typeface="Arno Pro Caption" pitchFamily="18" charset="0"/>
              </a:rPr>
              <a:t>,  дабы обучили  они наших умельцев.</a:t>
            </a:r>
          </a:p>
        </p:txBody>
      </p:sp>
      <p:pic>
        <p:nvPicPr>
          <p:cNvPr id="36874" name="Picture 10" descr="http://www.litsovet.ru/images/galleries/3212/16532/d73546a4.jpg"/>
          <p:cNvPicPr>
            <a:picLocks noChangeAspect="1" noChangeArrowheads="1"/>
          </p:cNvPicPr>
          <p:nvPr/>
        </p:nvPicPr>
        <p:blipFill>
          <a:blip r:embed="rId2" cstate="print"/>
          <a:srcRect/>
          <a:stretch>
            <a:fillRect/>
          </a:stretch>
        </p:blipFill>
        <p:spPr bwMode="auto">
          <a:xfrm>
            <a:off x="1403648" y="980728"/>
            <a:ext cx="6336704" cy="4594112"/>
          </a:xfrm>
          <a:prstGeom prst="round2DiagRect">
            <a:avLst/>
          </a:prstGeom>
          <a:noFill/>
          <a:ln w="19050">
            <a:solidFill>
              <a:schemeClr val="accent1"/>
            </a:solidFill>
          </a:ln>
          <a:effectLst>
            <a:reflection blurRad="6350" stA="52000" endA="300" endPos="3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6874"/>
                                        </p:tgtEl>
                                        <p:attrNameLst>
                                          <p:attrName>style.visibility</p:attrName>
                                        </p:attrNameLst>
                                      </p:cBhvr>
                                      <p:to>
                                        <p:strVal val="visible"/>
                                      </p:to>
                                    </p:set>
                                    <p:animEffect transition="in" filter="fade">
                                      <p:cBhvr>
                                        <p:cTn id="14" dur="2000"/>
                                        <p:tgtEl>
                                          <p:spTgt spid="368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1187624" y="1124744"/>
            <a:ext cx="4536504" cy="4401205"/>
          </a:xfrm>
          <a:prstGeom prst="rect">
            <a:avLst/>
          </a:prstGeom>
        </p:spPr>
        <p:txBody>
          <a:bodyPr wrap="square">
            <a:spAutoFit/>
          </a:bodyPr>
          <a:lstStyle/>
          <a:p>
            <a:r>
              <a:rPr lang="ru-RU" b="1" dirty="0" smtClean="0">
                <a:solidFill>
                  <a:schemeClr val="accent2">
                    <a:lumMod val="50000"/>
                  </a:schemeClr>
                </a:solidFill>
                <a:latin typeface="Arno Pro Caption" pitchFamily="18" charset="0"/>
              </a:rPr>
              <a:t>         </a:t>
            </a:r>
            <a:r>
              <a:rPr lang="ru-RU" sz="2000" b="1" dirty="0" smtClean="0">
                <a:solidFill>
                  <a:schemeClr val="accent2">
                    <a:lumMod val="50000"/>
                  </a:schemeClr>
                </a:solidFill>
                <a:latin typeface="Arno Pro Caption" pitchFamily="18" charset="0"/>
              </a:rPr>
              <a:t>«</a:t>
            </a:r>
            <a:r>
              <a:rPr lang="ru-RU" sz="2000" b="1" dirty="0" err="1" smtClean="0">
                <a:solidFill>
                  <a:schemeClr val="accent2">
                    <a:lumMod val="50000"/>
                  </a:schemeClr>
                </a:solidFill>
                <a:latin typeface="Arno Pro Caption" pitchFamily="18" charset="0"/>
              </a:rPr>
              <a:t>Федоскинская</a:t>
            </a:r>
            <a:r>
              <a:rPr lang="ru-RU" sz="2000" b="1" dirty="0" smtClean="0">
                <a:solidFill>
                  <a:schemeClr val="accent2">
                    <a:lumMod val="50000"/>
                  </a:schemeClr>
                </a:solidFill>
                <a:latin typeface="Arno Pro Caption" pitchFamily="18" charset="0"/>
              </a:rPr>
              <a:t>  лаковая миниатюра» исполняется масляными красками в три-четыре слоя. Оригинальной </a:t>
            </a:r>
            <a:r>
              <a:rPr lang="ru-RU" sz="2000" b="1" dirty="0" err="1" smtClean="0">
                <a:solidFill>
                  <a:schemeClr val="accent2">
                    <a:lumMod val="50000"/>
                  </a:schemeClr>
                </a:solidFill>
                <a:latin typeface="Arno Pro Caption" pitchFamily="18" charset="0"/>
              </a:rPr>
              <a:t>федоскинской</a:t>
            </a:r>
            <a:r>
              <a:rPr lang="ru-RU" sz="2000" b="1" dirty="0" smtClean="0">
                <a:solidFill>
                  <a:schemeClr val="accent2">
                    <a:lumMod val="50000"/>
                  </a:schemeClr>
                </a:solidFill>
                <a:latin typeface="Arno Pro Caption" pitchFamily="18" charset="0"/>
              </a:rPr>
              <a:t> техникой является «письмо по сквозному»: на поверхность перед росписью наносится светоотражающий металлический порошок, сусальное золото или   поталь , или делаются вставки из перламутра. Просвечивая сквозь прозрачные слои  красок, эти подкладки придают изображению  удивительный эффект свечения. </a:t>
            </a:r>
            <a:endParaRPr lang="ru-RU" sz="2000" b="1" dirty="0">
              <a:solidFill>
                <a:schemeClr val="accent2">
                  <a:lumMod val="50000"/>
                </a:schemeClr>
              </a:solidFill>
              <a:latin typeface="Arno Pro Caption" pitchFamily="18" charset="0"/>
            </a:endParaRPr>
          </a:p>
        </p:txBody>
      </p:sp>
      <p:pic>
        <p:nvPicPr>
          <p:cNvPr id="35842" name="Picture 2" descr="http://kholui.net/upload/iblock/fa5/fa5d3b9d8dc0cd6daf7230f279b13d56.jpg"/>
          <p:cNvPicPr>
            <a:picLocks noChangeAspect="1" noChangeArrowheads="1"/>
          </p:cNvPicPr>
          <p:nvPr/>
        </p:nvPicPr>
        <p:blipFill>
          <a:blip r:embed="rId2" cstate="print"/>
          <a:srcRect/>
          <a:stretch>
            <a:fillRect/>
          </a:stretch>
        </p:blipFill>
        <p:spPr bwMode="auto">
          <a:xfrm>
            <a:off x="5580112" y="2996952"/>
            <a:ext cx="2705937" cy="2160240"/>
          </a:xfrm>
          <a:prstGeom prst="roundRect">
            <a:avLst/>
          </a:prstGeom>
          <a:noFill/>
        </p:spPr>
      </p:pic>
      <p:pic>
        <p:nvPicPr>
          <p:cNvPr id="35844" name="Picture 4" descr="http://kholui.net/upload/iblock/d6f/d6ffc1c995ef54e7b23324bfac1942b3.jpg"/>
          <p:cNvPicPr>
            <a:picLocks noChangeAspect="1" noChangeArrowheads="1"/>
          </p:cNvPicPr>
          <p:nvPr/>
        </p:nvPicPr>
        <p:blipFill>
          <a:blip r:embed="rId3" cstate="print"/>
          <a:srcRect/>
          <a:stretch>
            <a:fillRect/>
          </a:stretch>
        </p:blipFill>
        <p:spPr bwMode="auto">
          <a:xfrm>
            <a:off x="827584" y="908720"/>
            <a:ext cx="4680520" cy="4949191"/>
          </a:xfrm>
          <a:prstGeom prst="round2DiagRect">
            <a:avLst/>
          </a:prstGeom>
          <a:noFill/>
          <a:ln w="19050">
            <a:solidFill>
              <a:schemeClr val="accent1"/>
            </a:solidFill>
          </a:ln>
          <a:effectLst>
            <a:reflection blurRad="6350" stA="52000" endA="300" endPos="3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ppt_x</p:attrName>
                                        </p:attrNameLst>
                                      </p:cBhvr>
                                      <p:tavLst>
                                        <p:tav tm="0">
                                          <p:val>
                                            <p:strVal val="#ppt_x-.2"/>
                                          </p:val>
                                        </p:tav>
                                        <p:tav tm="100000">
                                          <p:val>
                                            <p:strVal val="#ppt_x"/>
                                          </p:val>
                                        </p:tav>
                                      </p:tavLst>
                                    </p:anim>
                                    <p:anim calcmode="lin" valueType="num">
                                      <p:cBhvr>
                                        <p:cTn id="8"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
                                        </p:tgtEl>
                                      </p:cBhvr>
                                    </p:animEffect>
                                  </p:childTnLst>
                                </p:cTn>
                              </p:par>
                              <p:par>
                                <p:cTn id="10" presetID="10" presetClass="entr" presetSubtype="0" fill="hold" nodeType="withEffect">
                                  <p:stCondLst>
                                    <p:cond delay="0"/>
                                  </p:stCondLst>
                                  <p:childTnLst>
                                    <p:set>
                                      <p:cBhvr>
                                        <p:cTn id="11" dur="1" fill="hold">
                                          <p:stCondLst>
                                            <p:cond delay="0"/>
                                          </p:stCondLst>
                                        </p:cTn>
                                        <p:tgtEl>
                                          <p:spTgt spid="35842"/>
                                        </p:tgtEl>
                                        <p:attrNameLst>
                                          <p:attrName>style.visibility</p:attrName>
                                        </p:attrNameLst>
                                      </p:cBhvr>
                                      <p:to>
                                        <p:strVal val="visible"/>
                                      </p:to>
                                    </p:set>
                                    <p:animEffect transition="in" filter="fade">
                                      <p:cBhvr>
                                        <p:cTn id="12" dur="2000"/>
                                        <p:tgtEl>
                                          <p:spTgt spid="358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844"/>
                                        </p:tgtEl>
                                        <p:attrNameLst>
                                          <p:attrName>style.visibility</p:attrName>
                                        </p:attrNameLst>
                                      </p:cBhvr>
                                      <p:to>
                                        <p:strVal val="visible"/>
                                      </p:to>
                                    </p:set>
                                    <p:animEffect transition="in" filter="fade">
                                      <p:cBhvr>
                                        <p:cTn id="17" dur="2000"/>
                                        <p:tgtEl>
                                          <p:spTgt spid="35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491880" y="2492896"/>
            <a:ext cx="2407390" cy="1107996"/>
          </a:xfrm>
          <a:prstGeom prst="rect">
            <a:avLst/>
          </a:prstGeom>
        </p:spPr>
        <p:txBody>
          <a:bodyPr wrap="none">
            <a:spAutoFit/>
          </a:bodyPr>
          <a:lstStyle/>
          <a:p>
            <a:r>
              <a:rPr lang="ru-RU" sz="66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Палех</a:t>
            </a:r>
          </a:p>
        </p:txBody>
      </p:sp>
      <p:pic>
        <p:nvPicPr>
          <p:cNvPr id="31746" name="Picture 2" descr="http://img0.liveinternet.ru/images/attach/b/4/117/247/117247554_15.jpg"/>
          <p:cNvPicPr>
            <a:picLocks noChangeAspect="1" noChangeArrowheads="1"/>
          </p:cNvPicPr>
          <p:nvPr/>
        </p:nvPicPr>
        <p:blipFill>
          <a:blip r:embed="rId2" cstate="print"/>
          <a:srcRect/>
          <a:stretch>
            <a:fillRect/>
          </a:stretch>
        </p:blipFill>
        <p:spPr bwMode="auto">
          <a:xfrm>
            <a:off x="1259632" y="1124744"/>
            <a:ext cx="6743605" cy="4248472"/>
          </a:xfrm>
          <a:prstGeom prst="round2DiagRect">
            <a:avLst/>
          </a:prstGeom>
          <a:noFill/>
          <a:ln w="28575">
            <a:solidFill>
              <a:srgbClr val="CC3300"/>
            </a:solidFill>
          </a:ln>
          <a:effectLst>
            <a:reflection blurRad="6350" stA="52000" endA="300" endPos="3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1746"/>
                                        </p:tgtEl>
                                        <p:attrNameLst>
                                          <p:attrName>style.visibility</p:attrName>
                                        </p:attrNameLst>
                                      </p:cBhvr>
                                      <p:to>
                                        <p:strVal val="visible"/>
                                      </p:to>
                                    </p:set>
                                    <p:animEffect transition="in" filter="fade">
                                      <p:cBhvr>
                                        <p:cTn id="14" dur="2000"/>
                                        <p:tgtEl>
                                          <p:spTgt spid="31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amp;Tcy;.&amp;Kcy;&amp;ocy;&amp;rcy;&amp;ncy;&amp;iecy;&amp;iecy;&amp;vcy;&amp;acy;. &quot;&amp;Scy;&amp;kcy;&amp;acy;&amp;zcy;&amp;kcy;&amp;acy; &amp;ocy; &amp;Pcy;&amp;iecy;&amp;tcy;&amp;rcy;&amp;iecy; &amp;icy; &amp;Fcy;&amp;iecy;&amp;vcy;&amp;rcy;&amp;ocy;&amp;ncy;&amp;icy;&amp;icy;&quot;"/>
          <p:cNvPicPr>
            <a:picLocks noChangeAspect="1" noChangeArrowheads="1"/>
          </p:cNvPicPr>
          <p:nvPr/>
        </p:nvPicPr>
        <p:blipFill>
          <a:blip r:embed="rId2" cstate="print"/>
          <a:srcRect/>
          <a:stretch>
            <a:fillRect/>
          </a:stretch>
        </p:blipFill>
        <p:spPr bwMode="auto">
          <a:xfrm>
            <a:off x="1547664" y="1772816"/>
            <a:ext cx="2498122" cy="2952328"/>
          </a:xfrm>
          <a:prstGeom prst="roundRect">
            <a:avLst/>
          </a:prstGeom>
          <a:noFill/>
        </p:spPr>
      </p:pic>
      <p:sp>
        <p:nvSpPr>
          <p:cNvPr id="3" name="Содержимое 2"/>
          <p:cNvSpPr>
            <a:spLocks noGrp="1"/>
          </p:cNvSpPr>
          <p:nvPr>
            <p:ph idx="1"/>
          </p:nvPr>
        </p:nvSpPr>
        <p:spPr>
          <a:xfrm>
            <a:off x="3707904" y="1196752"/>
            <a:ext cx="4392488" cy="4680520"/>
          </a:xfrm>
        </p:spPr>
        <p:txBody>
          <a:bodyPr>
            <a:noAutofit/>
          </a:bodyPr>
          <a:lstStyle/>
          <a:p>
            <a:pPr>
              <a:buNone/>
            </a:pPr>
            <a:r>
              <a:rPr lang="ru-RU" sz="1800" b="1" dirty="0" smtClean="0">
                <a:solidFill>
                  <a:schemeClr val="accent2">
                    <a:lumMod val="50000"/>
                  </a:schemeClr>
                </a:solidFill>
                <a:latin typeface="Arno Pro Caption" pitchFamily="18" charset="0"/>
              </a:rPr>
              <a:t>		Палех – вид изобразительного искусства. По преданию название Палех произошло от названия поселения, в котором  производились такие изображения. Некогда во Владимиро-Суздальское княжество пришли люди, которые спасались от вражеских орд. Для нового поселения они сжигали, палили лес, отсюда и само название. Людей, которые жили в Палехе, называли Палешанами и славились они искусным ремеслом иконописцев. Впоследствии они настолько ценились, как художники, что их приглашали расписывать церкви и храмы со всей России.</a:t>
            </a:r>
          </a:p>
        </p:txBody>
      </p:sp>
      <p:pic>
        <p:nvPicPr>
          <p:cNvPr id="33796" name="Picture 4" descr="http://i29.beon.ru/68/95/649568/72/87791372/023.jpeg"/>
          <p:cNvPicPr>
            <a:picLocks noChangeAspect="1" noChangeArrowheads="1"/>
          </p:cNvPicPr>
          <p:nvPr/>
        </p:nvPicPr>
        <p:blipFill>
          <a:blip r:embed="rId3" cstate="print"/>
          <a:srcRect/>
          <a:stretch>
            <a:fillRect/>
          </a:stretch>
        </p:blipFill>
        <p:spPr bwMode="auto">
          <a:xfrm>
            <a:off x="1187624" y="1124744"/>
            <a:ext cx="6910446" cy="4464496"/>
          </a:xfrm>
          <a:prstGeom prst="round2DiagRect">
            <a:avLst/>
          </a:prstGeom>
          <a:noFill/>
          <a:ln w="19050">
            <a:solidFill>
              <a:srgbClr val="CC3300"/>
            </a:solidFill>
          </a:ln>
          <a:effectLst>
            <a:reflection blurRad="6350" stA="52000" endA="300" endPos="3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par>
                                <p:cTn id="10" presetID="10" presetClass="entr" presetSubtype="0" fill="hold" nodeType="withEffect">
                                  <p:stCondLst>
                                    <p:cond delay="0"/>
                                  </p:stCondLst>
                                  <p:childTnLst>
                                    <p:set>
                                      <p:cBhvr>
                                        <p:cTn id="11" dur="1" fill="hold">
                                          <p:stCondLst>
                                            <p:cond delay="0"/>
                                          </p:stCondLst>
                                        </p:cTn>
                                        <p:tgtEl>
                                          <p:spTgt spid="16388"/>
                                        </p:tgtEl>
                                        <p:attrNameLst>
                                          <p:attrName>style.visibility</p:attrName>
                                        </p:attrNameLst>
                                      </p:cBhvr>
                                      <p:to>
                                        <p:strVal val="visible"/>
                                      </p:to>
                                    </p:set>
                                    <p:animEffect transition="in" filter="fade">
                                      <p:cBhvr>
                                        <p:cTn id="12" dur="2000"/>
                                        <p:tgtEl>
                                          <p:spTgt spid="1638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796"/>
                                        </p:tgtEl>
                                        <p:attrNameLst>
                                          <p:attrName>style.visibility</p:attrName>
                                        </p:attrNameLst>
                                      </p:cBhvr>
                                      <p:to>
                                        <p:strVal val="visible"/>
                                      </p:to>
                                    </p:set>
                                    <p:animEffect transition="in" filter="fade">
                                      <p:cBhvr>
                                        <p:cTn id="17" dur="2000"/>
                                        <p:tgtEl>
                                          <p:spTgt spid="33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187624" y="1268760"/>
            <a:ext cx="4330824" cy="4205063"/>
          </a:xfrm>
        </p:spPr>
        <p:txBody>
          <a:bodyPr>
            <a:normAutofit lnSpcReduction="10000"/>
          </a:bodyPr>
          <a:lstStyle/>
          <a:p>
            <a:pPr>
              <a:buNone/>
            </a:pPr>
            <a:r>
              <a:rPr lang="ru-RU" sz="1600" b="1" dirty="0" smtClean="0">
                <a:solidFill>
                  <a:schemeClr val="accent2">
                    <a:lumMod val="50000"/>
                  </a:schemeClr>
                </a:solidFill>
                <a:latin typeface="Arno Pro Caption" pitchFamily="18" charset="0"/>
              </a:rPr>
              <a:t>		</a:t>
            </a:r>
            <a:r>
              <a:rPr lang="ru-RU" sz="1800" b="1" dirty="0" smtClean="0">
                <a:solidFill>
                  <a:schemeClr val="accent2">
                    <a:lumMod val="50000"/>
                  </a:schemeClr>
                </a:solidFill>
                <a:latin typeface="Arno Pro Caption" pitchFamily="18" charset="0"/>
              </a:rPr>
              <a:t>Пишется Палех яркими темперными красками, густыми и плотными мазками либо тонкими и полупрозрачными. Для начала на изделие наносится чёрная краска, что в палехе является фоном для рисунка. Вообще, искусство этого промысла является довольно сложным и трудоёмким процессом во много этапов и, что бы научиться ему в полной мере, художники изучают его очень долго. В результате шкатулка или другое изделие превращается из безликой коробочки в драгоценную вещь сказочной красоты.</a:t>
            </a:r>
          </a:p>
          <a:p>
            <a:endParaRPr lang="ru-RU" dirty="0"/>
          </a:p>
        </p:txBody>
      </p:sp>
      <p:pic>
        <p:nvPicPr>
          <p:cNvPr id="4" name="Picture 6" descr="&amp;Acy;.&amp;Gcy;&amp;lcy;&amp;acy;&amp;zcy;&amp;ucy;&amp;ncy;&amp;ocy;&amp;vcy;v. &quot;&amp;ZHcy;&amp;acy;&amp;rcy;-&amp;Pcy;&amp;tcy;&amp;icy;&amp;tscy;&amp;acy;&quot;"/>
          <p:cNvPicPr>
            <a:picLocks noChangeAspect="1" noChangeArrowheads="1"/>
          </p:cNvPicPr>
          <p:nvPr/>
        </p:nvPicPr>
        <p:blipFill>
          <a:blip r:embed="rId2" cstate="print"/>
          <a:srcRect/>
          <a:stretch>
            <a:fillRect/>
          </a:stretch>
        </p:blipFill>
        <p:spPr bwMode="auto">
          <a:xfrm>
            <a:off x="5652120" y="2780928"/>
            <a:ext cx="2028056" cy="2915331"/>
          </a:xfrm>
          <a:prstGeom prst="round2DiagRect">
            <a:avLst/>
          </a:prstGeom>
          <a:noFill/>
          <a:ln w="28575">
            <a:solidFill>
              <a:srgbClr val="CC3300"/>
            </a:solidFill>
          </a:ln>
          <a:effectLst>
            <a:reflection blurRad="6350" stA="52000" endA="300" endPos="35000" dir="5400000" sy="-100000" algn="bl" rotWithShape="0"/>
          </a:effectLst>
        </p:spPr>
      </p:pic>
      <p:pic>
        <p:nvPicPr>
          <p:cNvPr id="5" name="Picture 8" descr="&amp;Vcy;.&amp;KHcy;&amp;ocy;&amp;dcy;&amp;ocy;&amp;vcy;. &quot;&amp;Tcy;&amp;rcy;&amp;ocy;&amp;jcy;&amp;kcy;&amp;acy;&quot;"/>
          <p:cNvPicPr>
            <a:picLocks noChangeAspect="1" noChangeArrowheads="1"/>
          </p:cNvPicPr>
          <p:nvPr/>
        </p:nvPicPr>
        <p:blipFill>
          <a:blip r:embed="rId3" cstate="print"/>
          <a:srcRect/>
          <a:stretch>
            <a:fillRect/>
          </a:stretch>
        </p:blipFill>
        <p:spPr bwMode="auto">
          <a:xfrm>
            <a:off x="5292080" y="1052736"/>
            <a:ext cx="2506152" cy="1639442"/>
          </a:xfrm>
          <a:prstGeom prst="ellipse">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par>
                                <p:cTn id="10" presetID="10"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424</TotalTime>
  <Words>56</Words>
  <Application>Microsoft Office PowerPoint</Application>
  <PresentationFormat>Экран (4:3)</PresentationFormat>
  <Paragraphs>64</Paragraphs>
  <Slides>40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40</vt:i4>
      </vt:variant>
    </vt:vector>
  </HeadingPairs>
  <TitlesOfParts>
    <vt:vector size="41" baseType="lpstr">
      <vt:lpstr>Тема Office</vt:lpstr>
      <vt:lpstr>МБУ ДО города Ростова-на-Дону  «Дворец творчества детей и молодежи»     </vt:lpstr>
      <vt:lpstr>Слайд 2</vt:lpstr>
      <vt:lpstr>Слайд 3</vt:lpstr>
      <vt:lpstr>Слайд 4</vt:lpstr>
      <vt:lpstr>Слайд 5</vt:lpstr>
      <vt:lpstr>Слайд 6</vt:lpstr>
      <vt:lpstr>Слайд 7</vt:lpstr>
      <vt:lpstr>Слайд 8</vt:lpstr>
      <vt:lpstr>Слайд 9</vt:lpstr>
      <vt:lpstr>Слайд 10</vt:lpstr>
      <vt:lpstr>Жестов</vt:lpstr>
      <vt:lpstr>Слайд 12</vt:lpstr>
      <vt:lpstr>Слайд 13</vt:lpstr>
      <vt:lpstr>Слайд 14</vt:lpstr>
      <vt:lpstr>Слайд 15</vt:lpstr>
      <vt:lpstr>Слайд 16</vt:lpstr>
      <vt:lpstr>Слайд 17</vt:lpstr>
      <vt:lpstr>Слайд 18</vt:lpstr>
      <vt:lpstr>Дымково</vt:lpstr>
      <vt:lpstr>Слайд 20</vt:lpstr>
      <vt:lpstr>Слайд 21</vt:lpstr>
      <vt:lpstr>Слайд 22</vt:lpstr>
      <vt:lpstr>Хохлома</vt:lpstr>
      <vt:lpstr>Слайд 24</vt:lpstr>
      <vt:lpstr>Слайд 25</vt:lpstr>
      <vt:lpstr>Слайд 26</vt:lpstr>
      <vt:lpstr>Слайд 27</vt:lpstr>
      <vt:lpstr>Слайд 28</vt:lpstr>
      <vt:lpstr>Слайд 29</vt:lpstr>
      <vt:lpstr>Городецкая  роспись</vt:lpstr>
      <vt:lpstr>Слайд 31</vt:lpstr>
      <vt:lpstr>Слайд 32</vt:lpstr>
      <vt:lpstr>Слайд 33</vt:lpstr>
      <vt:lpstr>Слайд 34</vt:lpstr>
      <vt:lpstr>Береста</vt:lpstr>
      <vt:lpstr>Слайд 36</vt:lpstr>
      <vt:lpstr>Слайд 37</vt:lpstr>
      <vt:lpstr>Слайд 38</vt:lpstr>
      <vt:lpstr>Слайд 39</vt:lpstr>
      <vt:lpstr>Слайд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Федоскино http://www.artrusse.ca/Russian/Fedoskino_rus.htm </dc:title>
  <dc:creator>Татьяна</dc:creator>
  <cp:lastModifiedBy>Татьяна</cp:lastModifiedBy>
  <cp:revision>164</cp:revision>
  <dcterms:created xsi:type="dcterms:W3CDTF">2016-02-25T19:46:58Z</dcterms:created>
  <dcterms:modified xsi:type="dcterms:W3CDTF">2017-05-29T10:26:41Z</dcterms:modified>
</cp:coreProperties>
</file>