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9" r:id="rId3"/>
    <p:sldId id="263" r:id="rId4"/>
    <p:sldId id="258" r:id="rId5"/>
    <p:sldId id="264" r:id="rId6"/>
    <p:sldId id="260" r:id="rId7"/>
    <p:sldId id="261" r:id="rId8"/>
    <p:sldId id="265" r:id="rId9"/>
    <p:sldId id="262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F70E9-EE66-475A-A613-62A0E0EB6F6E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7C70F-CE4A-4C83-A53B-E454CF8938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7C70F-CE4A-4C83-A53B-E454CF8938A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8BB49-051B-45EF-9936-52C22A5233C6}" type="datetimeFigureOut">
              <a:rPr lang="ru-RU" smtClean="0"/>
              <a:pPr/>
              <a:t>19.01.2016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5CADE-01D2-46FA-B6CB-18348E24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Фанис\Desktop\1877201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5814" y="0"/>
            <a:ext cx="3920401" cy="6802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95536" y="39563"/>
            <a:ext cx="8352928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Конспект логопедического занятия в подготовительной группе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«Звуки П -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Пь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Буква П»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Программное содержание: 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акреплять  произношения и различение звуков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П-Пь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характеристика звуков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П-Пь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продолжать учить составлять схемы звукового анализа слов, продолжать учить определять  место звуков в слове, знакомство  с буквой П, продолжить знакомить с многозначными словами, развитие общей моторики.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Оборудование: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презентация, тетради,  карандаши.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План занятия: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Организационный момент.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Сейчас на свои места сядут те ребята, в чьих  именах  есть звук И. Звук О. Звук 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Знакомство  со  звуками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П-Пь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Ребята,  сегодня к нам в гости  пришел мальчик. Его  зовут Паша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 иллюстрации № 1)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Какой первый звук в его  имени? (П).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Послушайте,  как я его произношу. Произнесите хором.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Можно ли пропеть  этот звук? (Нет).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Что происходит  с воздушной струей? (губы препятствуют прохождению воздуха).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Звук П какой? (согласный). Каким цветом обозначаем согласные звуки? (синим).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Когда  произносим этот звук,  мы не используем голос. Какой он? (глухой).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артикуляционная характеристика звука П.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с индивидуальными зеркалами.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Что  происходит  с губами? (они сомкнуты).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Где находится  язык? (внизу).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Ребята, Паша пришел  не один. Он  пришел  со  своим братом Петей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иллюстрации № 2)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Какой первый звук в имени Петя? (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Послушайте,  как я его произнесу. Произнесите хором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Можно ли пропеть  этот звук? (Нет) Какой он? (Согласный).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б) артикуляционная характеристика  звука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Пь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Что  происходит  с губами?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Что  происходит с воздушной струей?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Где находиться язык?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Скажите, есть ли разница между произнесением этих звуков: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П-Пь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(один звук твердый, другой  - мягкий).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Паша пришел  в синих штанишках, потому что  твердые звуки  обозначаются, синим цветом. Петя – в зеленых, потому что  мягкие звуки  обозначаются зеленым цветом.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Различение звуков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П-Пь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слух: «Звуковые бусы» (с использованием  фишек синего  и зеленого цветов)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Я буду называть звуки и слоги,  а вы должны определить какой  звук П – мягкий или твердый. Если звук твердый – вы поставите синюю фишку, если мягкий – зеленую (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па,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А теперь  проверим,  правильно ли вы собрали бусинки?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 слайда № 3).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Дифференциация звуков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П-Пь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произношении по  картинкам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 слайда № 4)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проговаривание картинок;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б) отбор картинок (картинки  со звуком П – Паше,  со звуком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Пете)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Физкультминутка.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Определение места звука в слове по  картинкам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 слайда № 5)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Ребята,  определите  место звуков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П-Пь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названии картинки, и соединить  ее с нужной схемой.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Знакомство  с буквой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 слайда № 6)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рассматривание буквы;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печатание в воздухе;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печатание в тетрадях.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Составление схемы звукового анализа слов: ПАР, ПИР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(с использованием  фишек)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 слайда № 7)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Чем отличаются эти схемы? (первым звуком).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1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9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Игра «Зашифрованные слова»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(дети  выполняют работу в тетрадях,  проверка по  слайду)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слайда № 8)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2   3   1   4                      4   2   1   3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А  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 П  К                      Н  И  П  О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ПАУК                            ПИОН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1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10.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над  многозначностью  слов – КИСТЬ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(показ  слайда № 9).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Итоги.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Фанис\Desktop\9645535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0"/>
            <a:ext cx="359142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47667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«Звуковые бусы»</a:t>
            </a:r>
            <a:endParaRPr lang="ru-RU" b="1" dirty="0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539552" y="1628800"/>
            <a:ext cx="1016670" cy="1275159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2411760" y="3573016"/>
            <a:ext cx="1016670" cy="1275159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3707904" y="3861048"/>
            <a:ext cx="1016670" cy="1275159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6228184" y="3573016"/>
            <a:ext cx="1016670" cy="1275159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5004048" y="3861048"/>
            <a:ext cx="1016670" cy="1275159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auto">
          <a:xfrm>
            <a:off x="7236296" y="2852936"/>
            <a:ext cx="1016670" cy="1275159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7884368" y="1556792"/>
            <a:ext cx="1016670" cy="1275159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032" name="AutoShape 8"/>
          <p:cNvCxnSpPr>
            <a:cxnSpLocks noChangeShapeType="1"/>
          </p:cNvCxnSpPr>
          <p:nvPr/>
        </p:nvCxnSpPr>
        <p:spPr bwMode="auto">
          <a:xfrm flipH="1" flipV="1">
            <a:off x="1331640" y="2852936"/>
            <a:ext cx="148888" cy="1147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6" name="AutoShape 8"/>
          <p:cNvCxnSpPr>
            <a:cxnSpLocks noChangeShapeType="1"/>
            <a:endCxn id="14" idx="2"/>
          </p:cNvCxnSpPr>
          <p:nvPr/>
        </p:nvCxnSpPr>
        <p:spPr bwMode="auto">
          <a:xfrm>
            <a:off x="3419872" y="4365104"/>
            <a:ext cx="288032" cy="1335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2" name="AutoShape 8"/>
          <p:cNvCxnSpPr>
            <a:cxnSpLocks noChangeShapeType="1"/>
            <a:endCxn id="16" idx="6"/>
          </p:cNvCxnSpPr>
          <p:nvPr/>
        </p:nvCxnSpPr>
        <p:spPr bwMode="auto">
          <a:xfrm flipH="1">
            <a:off x="6020718" y="4437112"/>
            <a:ext cx="279474" cy="6151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3" name="AutoShape 8"/>
          <p:cNvCxnSpPr>
            <a:cxnSpLocks noChangeShapeType="1"/>
            <a:stCxn id="14" idx="6"/>
            <a:endCxn id="16" idx="2"/>
          </p:cNvCxnSpPr>
          <p:nvPr/>
        </p:nvCxnSpPr>
        <p:spPr bwMode="auto">
          <a:xfrm>
            <a:off x="4724574" y="4498628"/>
            <a:ext cx="279474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" name="AutoShape 8"/>
          <p:cNvCxnSpPr>
            <a:cxnSpLocks noChangeShapeType="1"/>
          </p:cNvCxnSpPr>
          <p:nvPr/>
        </p:nvCxnSpPr>
        <p:spPr bwMode="auto">
          <a:xfrm>
            <a:off x="2199422" y="3869344"/>
            <a:ext cx="284346" cy="13572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51" name="AutoShape 8"/>
          <p:cNvCxnSpPr>
            <a:cxnSpLocks noChangeShapeType="1"/>
            <a:stCxn id="17" idx="3"/>
          </p:cNvCxnSpPr>
          <p:nvPr/>
        </p:nvCxnSpPr>
        <p:spPr bwMode="auto">
          <a:xfrm flipH="1">
            <a:off x="7236296" y="3941352"/>
            <a:ext cx="148888" cy="637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54" name="AutoShape 8"/>
          <p:cNvCxnSpPr>
            <a:cxnSpLocks noChangeShapeType="1"/>
          </p:cNvCxnSpPr>
          <p:nvPr/>
        </p:nvCxnSpPr>
        <p:spPr bwMode="auto">
          <a:xfrm flipV="1">
            <a:off x="8100392" y="2780928"/>
            <a:ext cx="72008" cy="2880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1259632" y="2852936"/>
            <a:ext cx="1016670" cy="1275159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Блок-схема: узел 29"/>
          <p:cNvSpPr/>
          <p:nvPr/>
        </p:nvSpPr>
        <p:spPr>
          <a:xfrm>
            <a:off x="179512" y="5085184"/>
            <a:ext cx="1080120" cy="126876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/>
          <p:cNvSpPr/>
          <p:nvPr/>
        </p:nvSpPr>
        <p:spPr>
          <a:xfrm>
            <a:off x="1907704" y="5301208"/>
            <a:ext cx="1080120" cy="12961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лок-схема: узел 42"/>
          <p:cNvSpPr/>
          <p:nvPr/>
        </p:nvSpPr>
        <p:spPr>
          <a:xfrm>
            <a:off x="5652120" y="5301208"/>
            <a:ext cx="1152128" cy="13681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Блок-схема: узел 43"/>
          <p:cNvSpPr/>
          <p:nvPr/>
        </p:nvSpPr>
        <p:spPr>
          <a:xfrm>
            <a:off x="3923928" y="5517232"/>
            <a:ext cx="1080120" cy="13681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узел 45"/>
          <p:cNvSpPr/>
          <p:nvPr/>
        </p:nvSpPr>
        <p:spPr>
          <a:xfrm>
            <a:off x="5220072" y="1052736"/>
            <a:ext cx="1152128" cy="1440160"/>
          </a:xfrm>
          <a:prstGeom prst="flowChart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узел 46"/>
          <p:cNvSpPr/>
          <p:nvPr/>
        </p:nvSpPr>
        <p:spPr>
          <a:xfrm>
            <a:off x="3635896" y="764704"/>
            <a:ext cx="1152128" cy="1368152"/>
          </a:xfrm>
          <a:prstGeom prst="flowChart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Блок-схема: узел 47"/>
          <p:cNvSpPr/>
          <p:nvPr/>
        </p:nvSpPr>
        <p:spPr>
          <a:xfrm>
            <a:off x="2339752" y="1052736"/>
            <a:ext cx="1080120" cy="1296144"/>
          </a:xfrm>
          <a:prstGeom prst="flowChart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Блок-схема: узел 48"/>
          <p:cNvSpPr/>
          <p:nvPr/>
        </p:nvSpPr>
        <p:spPr>
          <a:xfrm>
            <a:off x="6660232" y="1052736"/>
            <a:ext cx="1080120" cy="1440160"/>
          </a:xfrm>
          <a:prstGeom prst="flowChart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3941 -0.50358 " pathEditMode="relative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62428E-7 L -0.11806 0.2622 " pathEditMode="relative" ptsTypes="AA">
                                      <p:cBhvr>
                                        <p:cTn id="1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10405E-6 L -0.14166 0.40901 " pathEditMode="relative" ptsTypes="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0.06313 L 0.19288 -0.2097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08671E-6 L 0.11805 -0.25178 " pathEditMode="relative" ptsTypes="AA">
                                      <p:cBhvr>
                                        <p:cTn id="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7341E-7 L 0.10243 0.35653 " pathEditMode="relative" ptsTypes="AA">
                                      <p:cBhvr>
                                        <p:cTn id="2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-9.24855E-7 L 0.06303 0.2622 " pathEditMode="relative" ptsTypes="AA">
                                      <p:cBhvr>
                                        <p:cTn id="3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7341E-7 L 0.23628 -0.55583 " pathEditMode="relative" ptsTypes="AA">
                                      <p:cBhvr>
                                        <p:cTn id="3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Фанис\Desktop\1877201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76672"/>
            <a:ext cx="1293887" cy="2245101"/>
          </a:xfrm>
          <a:prstGeom prst="rect">
            <a:avLst/>
          </a:prstGeom>
          <a:solidFill>
            <a:srgbClr val="92D050">
              <a:alpha val="41000"/>
            </a:srgb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3" name="Picture 2" descr="C:\Users\Фанис\Desktop\96455357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692696"/>
            <a:ext cx="1152128" cy="2013634"/>
          </a:xfrm>
          <a:prstGeom prst="rect">
            <a:avLst/>
          </a:prstGeom>
          <a:solidFill>
            <a:srgbClr val="92D050">
              <a:alpha val="41000"/>
            </a:srgb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12" name="Рисунок 11" descr="http://ochnik.ru/images/kozhgalantereja/rd41s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005064"/>
            <a:ext cx="1080120" cy="111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http://lifecity.com.ua/news/1326296806-mariupol-lviv-trai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3789040"/>
            <a:ext cx="1224136" cy="999711"/>
          </a:xfrm>
          <a:prstGeom prst="rect">
            <a:avLst/>
          </a:prstGeom>
          <a:noFill/>
        </p:spPr>
      </p:pic>
      <p:pic>
        <p:nvPicPr>
          <p:cNvPr id="4102" name="Picture 6" descr="http://go2.imgsmail.ru/imgpreview?key=http%3A//lifeglobe.net/media/entry/818/0b0d18f1_3-0.jpg&amp;mb=imgdb_preview_933&amp;q=90&amp;w=13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5517232"/>
            <a:ext cx="1458366" cy="1096516"/>
          </a:xfrm>
          <a:prstGeom prst="rect">
            <a:avLst/>
          </a:prstGeom>
          <a:noFill/>
        </p:spPr>
      </p:pic>
      <p:pic>
        <p:nvPicPr>
          <p:cNvPr id="4104" name="Picture 8" descr="http://go1.imgsmail.ru/imgpreview?key=http%3A//funzoo.ru/uploads/posts/2011-07/1311868102_pelikan002.jpg&amp;mb=imgdb_preview_1815&amp;q=90&amp;w=16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5085184"/>
            <a:ext cx="1056607" cy="1588153"/>
          </a:xfrm>
          <a:prstGeom prst="rect">
            <a:avLst/>
          </a:prstGeom>
          <a:noFill/>
        </p:spPr>
      </p:pic>
      <p:pic>
        <p:nvPicPr>
          <p:cNvPr id="4106" name="Picture 10" descr="&amp;Pcy;&amp;acy;&amp;ucy;&amp;kcy; &amp;tcy;&amp;acy;&amp;rcy;&amp;acy;&amp;ncy;&amp;tcy;&amp;ucy;&amp;lcy; &amp;fcy;&amp;ocy;&amp;tcy;&amp;ocy;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8" y="4149080"/>
            <a:ext cx="1440160" cy="1094523"/>
          </a:xfrm>
          <a:prstGeom prst="rect">
            <a:avLst/>
          </a:prstGeom>
          <a:noFill/>
        </p:spPr>
      </p:pic>
      <p:pic>
        <p:nvPicPr>
          <p:cNvPr id="4108" name="Picture 12" descr="http://www.lenagold.ru/fon/clipart/t/top/topor0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88024" y="5424330"/>
            <a:ext cx="1368152" cy="1231337"/>
          </a:xfrm>
          <a:prstGeom prst="rect">
            <a:avLst/>
          </a:prstGeom>
          <a:noFill/>
        </p:spPr>
      </p:pic>
      <p:pic>
        <p:nvPicPr>
          <p:cNvPr id="4112" name="Picture 16" descr="http://imagesland.ru/images/photo/small_3461329810243353905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27984" y="3933056"/>
            <a:ext cx="1656184" cy="1020687"/>
          </a:xfrm>
          <a:prstGeom prst="rect">
            <a:avLst/>
          </a:prstGeom>
          <a:noFill/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83768" y="5725950"/>
            <a:ext cx="1656184" cy="96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-0.08578 C 0.16788 -0.09619 0.3651 -0.10659 0.44462 -0.17087 C 0.52396 -0.23515 0.44739 -0.41804 0.44791 -0.47214 C 0.44844 -0.52625 0.44791 -0.51122 0.44791 -0.49619 " pathEditMode="relative" ptsTypes="aa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68 -0.08347 C -0.1125 -0.09549 -0.21233 -0.10728 -0.24705 -0.18844 C -0.28177 -0.26959 -0.22518 -0.50682 -0.22084 -0.5704 " pathEditMode="relative" ptsTypes="aaA">
                                      <p:cBhvr>
                                        <p:cTn id="10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46821E-7 L -3.05556E-6 -0.28324 " pathEditMode="relative" ptsTypes="AA">
                                      <p:cBhvr>
                                        <p:cTn id="14" dur="2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-0.07884 C -0.27448 -0.06474 -0.54548 -0.0504 -0.6526 -0.09202 C -0.75972 -0.13364 -0.64722 -0.28856 -0.64618 -0.32786 " pathEditMode="relative" ptsTypes="aaA">
                                      <p:cBhvr>
                                        <p:cTn id="18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21965E-6 L 0.02379 -0.3879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-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77 -0.08717 C 0.03229 -0.23145 0.004 -0.3755 0.08056 -0.43006 C 0.15712 -0.48463 0.44844 -0.35977 0.51979 -0.4148 C 0.59115 -0.46983 0.51042 -0.69619 0.50834 -0.75977 C 0.50625 -0.82336 0.50643 -0.81018 0.50677 -0.79677 " pathEditMode="relative" ptsTypes="aaaaA">
                                      <p:cBhvr>
                                        <p:cTn id="26" dur="2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29 -0.0719 C -0.1415 -0.04046 -0.24653 -0.00901 -0.28386 -0.04347 C -0.32118 -0.07792 -0.26459 -0.24 -0.26077 -0.2793 " pathEditMode="relative" ptsTypes="aaA">
                                      <p:cBhvr>
                                        <p:cTn id="30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71 -0.11815 C 0.07396 -0.15098 0.13038 -0.18381 0.13906 -0.25364 C 0.14774 -0.32346 0.10885 -0.43052 0.07014 -0.53734 " pathEditMode="relative" ptsTypes="aaA">
                                      <p:cBhvr>
                                        <p:cTn id="34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476672"/>
            <a:ext cx="64807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*</a:t>
            </a:r>
            <a:r>
              <a:rPr lang="ru-RU" dirty="0" smtClean="0"/>
              <a:t>*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476672"/>
            <a:ext cx="64807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476672"/>
            <a:ext cx="5760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707904" y="476672"/>
            <a:ext cx="64807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355976" y="476672"/>
            <a:ext cx="64807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004048" y="476672"/>
            <a:ext cx="64807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588224" y="476672"/>
            <a:ext cx="64807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236296" y="476672"/>
            <a:ext cx="64807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884368" y="476672"/>
            <a:ext cx="64807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827584" y="476673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*</a:t>
            </a:r>
            <a:endParaRPr lang="ru-RU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4499992" y="476673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*</a:t>
            </a:r>
            <a:endParaRPr lang="ru-RU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8028384" y="548681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*</a:t>
            </a:r>
            <a:endParaRPr lang="ru-RU" sz="4400" dirty="0"/>
          </a:p>
        </p:txBody>
      </p:sp>
      <p:pic>
        <p:nvPicPr>
          <p:cNvPr id="22530" name="Picture 2" descr="http://go3.imgsmail.ru/imgpreview?key=http%3A//images03.olx.com.ua/ui/1/22/34/15111834_1.jpg&amp;mb=imgdb_preview_9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429000"/>
            <a:ext cx="1800200" cy="1348202"/>
          </a:xfrm>
          <a:prstGeom prst="rect">
            <a:avLst/>
          </a:prstGeom>
          <a:noFill/>
        </p:spPr>
      </p:pic>
      <p:pic>
        <p:nvPicPr>
          <p:cNvPr id="22532" name="Picture 4" descr="http://allforchildren.ru/pictures/school6_s/school06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3501008"/>
            <a:ext cx="1368152" cy="1368152"/>
          </a:xfrm>
          <a:prstGeom prst="rect">
            <a:avLst/>
          </a:prstGeom>
          <a:noFill/>
        </p:spPr>
      </p:pic>
      <p:pic>
        <p:nvPicPr>
          <p:cNvPr id="22534" name="Picture 6" descr="http://go4.imgsmail.ru/imgpreview?key=http%3A//povar.ru/uploads/81/ba/68/a5/ukrop-12484.jpg&amp;mb=imgdb_preview_298&amp;q=90&amp;w=1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3501007"/>
            <a:ext cx="1584176" cy="1414137"/>
          </a:xfrm>
          <a:prstGeom prst="rect">
            <a:avLst/>
          </a:prstGeom>
          <a:noFill/>
        </p:spPr>
      </p:pic>
      <p:pic>
        <p:nvPicPr>
          <p:cNvPr id="22536" name="Picture 8" descr="http://go2.imgsmail.ru/imgpreview?key=http%3A//www.rodnye-igrushki.ru/Sites/shop/Uploads/lopata_36087.A2E92EE7239B49E7B1D81C6CC7AC1F5C.jpg&amp;mb=imgdb_preview_676&amp;q=90&amp;w=10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3338972"/>
            <a:ext cx="1296144" cy="1620503"/>
          </a:xfrm>
          <a:prstGeom prst="rect">
            <a:avLst/>
          </a:prstGeom>
          <a:noFill/>
        </p:spPr>
      </p:pic>
      <p:pic>
        <p:nvPicPr>
          <p:cNvPr id="22538" name="Picture 10" descr="http://go4.imgsmail.ru/imgpreview?key=http%3A//www.foto.ru/products/images/th/21666.jpg&amp;mb=imgdb_preview_1902&amp;q=90&amp;w=10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43808" y="5229200"/>
            <a:ext cx="1456556" cy="1312540"/>
          </a:xfrm>
          <a:prstGeom prst="rect">
            <a:avLst/>
          </a:prstGeom>
          <a:noFill/>
        </p:spPr>
      </p:pic>
      <p:pic>
        <p:nvPicPr>
          <p:cNvPr id="22540" name="Picture 12" descr="http://forum.derev-grad.ru/resources/pri-bol-shikh-dlinakh-shurupy-po-derevu-pod-shestigrannik/635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5" y="5301208"/>
            <a:ext cx="1944216" cy="1296144"/>
          </a:xfrm>
          <a:prstGeom prst="rect">
            <a:avLst/>
          </a:prstGeom>
          <a:noFill/>
        </p:spPr>
      </p:pic>
      <p:pic>
        <p:nvPicPr>
          <p:cNvPr id="22542" name="Picture 14" descr="http://go1.imgsmail.ru/imgpreview?key=http%3A//900igr.net/Detskie_prezentatsii/biologiya/Domashnie_5.files/slide0008_image012.jpg&amp;mb=imgdb_preview_1466&amp;q=90&amp;w=10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5301208"/>
            <a:ext cx="952500" cy="1228726"/>
          </a:xfrm>
          <a:prstGeom prst="rect">
            <a:avLst/>
          </a:prstGeom>
          <a:noFill/>
        </p:spPr>
      </p:pic>
      <p:pic>
        <p:nvPicPr>
          <p:cNvPr id="22544" name="Picture 16" descr="http://lenagold.ru/fon/clipart/tc/tcip/tsipa48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20272" y="5157192"/>
            <a:ext cx="1440160" cy="1524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79 -0.10844 L -0.01979 -0.31838 " pathEditMode="relative" ptsTypes="AA">
                                      <p:cBhvr>
                                        <p:cTn id="6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55 -0.09364 C -0.02674 -0.1748 -0.06302 -0.25573 0.00451 -0.27492 C 0.07205 -0.29411 0.34878 -0.20139 0.41441 -0.20948 C 0.48003 -0.21758 0.40087 -0.30405 0.39809 -0.32301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-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25 -0.04185 L -0.20486 -0.3040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3 -0.0941 C 0.04514 -0.13017 0.1052 -0.16624 -0.01493 -0.17063 C -0.13507 -0.17503 -0.61615 -0.12878 -0.73629 -0.12046 " pathEditMode="relative" ptsTypes="aaA">
                                      <p:cBhvr>
                                        <p:cTn id="18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06358E-6 C -0.05434 -0.03445 -0.10868 -0.06867 5.55556E-7 -0.08509 C 0.10868 -0.10151 0.5401 -0.05642 0.65243 -0.09827 C 0.76476 -0.14012 0.67031 -0.29665 0.67378 -0.33619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32948E-6 L 0.17327 -0.33572 " pathEditMode="relative" ptsTypes="AA">
                                      <p:cBhvr>
                                        <p:cTn id="26" dur="2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89 -0.05456 C 0.02726 -0.09734 0.06858 -0.13988 -0.00729 -0.14612 C -0.08316 -0.15237 -0.27639 -0.12208 -0.46962 -0.09156 " pathEditMode="relative" rAng="0" ptsTypes="aaA">
                                      <p:cBhvr>
                                        <p:cTn id="30" dur="2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-0.1133 C 0.01771 -0.13781 0.04914 -0.16208 -0.01527 -0.16347 C -0.07968 -0.16486 -0.2401 -0.14359 -0.40052 -0.12208 " pathEditMode="relative" ptsTypes="aaA">
                                      <p:cBhvr>
                                        <p:cTn id="34" dur="2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1196752"/>
            <a:ext cx="42484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555776" y="-1242286"/>
            <a:ext cx="4608512" cy="85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5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3923928" y="836712"/>
            <a:ext cx="1228725" cy="1514475"/>
          </a:xfrm>
          <a:prstGeom prst="flowChartConnector">
            <a:avLst/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1691680" y="836712"/>
            <a:ext cx="1333500" cy="1590675"/>
          </a:xfrm>
          <a:prstGeom prst="flowChartConnector">
            <a:avLst/>
          </a:prstGeom>
          <a:solidFill>
            <a:srgbClr val="4F81BD"/>
          </a:solidFill>
          <a:ln w="381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1763688" y="3717032"/>
            <a:ext cx="1228725" cy="1514475"/>
          </a:xfrm>
          <a:prstGeom prst="flowChartConnector">
            <a:avLst/>
          </a:prstGeom>
          <a:solidFill>
            <a:srgbClr val="00B050"/>
          </a:solidFill>
          <a:ln w="38100">
            <a:solidFill>
              <a:srgbClr val="00B050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3995936" y="3789040"/>
            <a:ext cx="1228725" cy="1514475"/>
          </a:xfrm>
          <a:prstGeom prst="flowChartConnector">
            <a:avLst/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6300192" y="836712"/>
            <a:ext cx="1333500" cy="1590675"/>
          </a:xfrm>
          <a:prstGeom prst="flowChartConnector">
            <a:avLst/>
          </a:prstGeom>
          <a:solidFill>
            <a:srgbClr val="4F81BD"/>
          </a:solidFill>
          <a:ln w="381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6300192" y="3789040"/>
            <a:ext cx="1333500" cy="1590675"/>
          </a:xfrm>
          <a:prstGeom prst="flowChartConnector">
            <a:avLst/>
          </a:prstGeom>
          <a:solidFill>
            <a:srgbClr val="4F81BD"/>
          </a:solidFill>
          <a:ln w="381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 animBg="1"/>
      <p:bldP spid="1028" grpId="0" animBg="1"/>
      <p:bldP spid="7" grpId="0" animBg="1"/>
      <p:bldP spid="6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332656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Arial Black" pitchFamily="34" charset="0"/>
                <a:cs typeface="Aharoni" pitchFamily="2" charset="-79"/>
              </a:rPr>
              <a:t>«Зашифрованные слова»</a:t>
            </a:r>
            <a:endParaRPr lang="ru-RU" sz="2000" b="1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412776"/>
            <a:ext cx="32403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lain" startAt="4"/>
            </a:pPr>
            <a:r>
              <a:rPr lang="ru-RU" sz="5400" dirty="0" smtClean="0"/>
              <a:t>2   1   3</a:t>
            </a:r>
          </a:p>
          <a:p>
            <a:pPr marL="914400" indent="-914400"/>
            <a:r>
              <a:rPr lang="ru-RU" sz="5400" dirty="0" smtClean="0"/>
              <a:t>К   А   П   У</a:t>
            </a:r>
            <a:endParaRPr lang="ru-RU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4932040" y="1484784"/>
            <a:ext cx="338437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2"/>
            </a:pPr>
            <a:r>
              <a:rPr lang="ru-RU" sz="5400" dirty="0" smtClean="0"/>
              <a:t>    3   1    4</a:t>
            </a:r>
          </a:p>
          <a:p>
            <a:pPr marL="342900" indent="-342900"/>
            <a:r>
              <a:rPr lang="ru-RU" sz="4800" dirty="0" smtClean="0"/>
              <a:t>И    О   П    Н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4365104"/>
            <a:ext cx="864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П</a:t>
            </a:r>
            <a:endParaRPr lang="ru-RU" sz="9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03648" y="4365104"/>
            <a:ext cx="10081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А</a:t>
            </a:r>
            <a:endParaRPr lang="ru-RU" sz="9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339752" y="4365104"/>
            <a:ext cx="864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У</a:t>
            </a:r>
            <a:endParaRPr lang="ru-RU" sz="9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131840" y="4365104"/>
            <a:ext cx="9361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К</a:t>
            </a:r>
            <a:endParaRPr lang="ru-RU" sz="9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04048" y="4365104"/>
            <a:ext cx="9361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П</a:t>
            </a:r>
            <a:endParaRPr lang="ru-RU" sz="9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940152" y="4365104"/>
            <a:ext cx="864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И</a:t>
            </a:r>
            <a:endParaRPr lang="ru-RU" sz="9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76256" y="4365104"/>
            <a:ext cx="792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О</a:t>
            </a:r>
            <a:endParaRPr lang="ru-RU" sz="9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40352" y="4365104"/>
            <a:ext cx="9361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Н</a:t>
            </a:r>
            <a:endParaRPr lang="ru-RU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rcy;&amp;ucy;&amp;kcy;&amp;i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3096344" cy="3024336"/>
          </a:xfrm>
          <a:prstGeom prst="rect">
            <a:avLst/>
          </a:prstGeom>
          <a:noFill/>
        </p:spPr>
      </p:pic>
      <p:pic>
        <p:nvPicPr>
          <p:cNvPr id="1028" name="Picture 4" descr="http://myvinogradnik.ru/wp-content/gallery/vinograd-2011/vinograd-2011-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140968"/>
            <a:ext cx="2646294" cy="3528392"/>
          </a:xfrm>
          <a:prstGeom prst="rect">
            <a:avLst/>
          </a:prstGeom>
          <a:noFill/>
        </p:spPr>
      </p:pic>
      <p:pic>
        <p:nvPicPr>
          <p:cNvPr id="1030" name="Picture 6" descr="http://zubrinstrument.ru/photo/4-01825-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476672"/>
            <a:ext cx="2650580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352</TotalTime>
  <Words>690</Words>
  <Application>Microsoft Office PowerPoint</Application>
  <PresentationFormat>Экран (4:3)</PresentationFormat>
  <Paragraphs>73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Фанис</dc:creator>
  <cp:lastModifiedBy>Фанис</cp:lastModifiedBy>
  <cp:revision>36</cp:revision>
  <dcterms:created xsi:type="dcterms:W3CDTF">2013-07-24T16:27:43Z</dcterms:created>
  <dcterms:modified xsi:type="dcterms:W3CDTF">2016-01-19T18:22:13Z</dcterms:modified>
</cp:coreProperties>
</file>