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notesMasterIdLst>
    <p:notesMasterId r:id="rId27"/>
  </p:notesMasterIdLst>
  <p:sldIdLst>
    <p:sldId id="256" r:id="rId2"/>
    <p:sldId id="258" r:id="rId3"/>
    <p:sldId id="257" r:id="rId4"/>
    <p:sldId id="261" r:id="rId5"/>
    <p:sldId id="262" r:id="rId6"/>
    <p:sldId id="259" r:id="rId7"/>
    <p:sldId id="263" r:id="rId8"/>
    <p:sldId id="269" r:id="rId9"/>
    <p:sldId id="275" r:id="rId10"/>
    <p:sldId id="280" r:id="rId11"/>
    <p:sldId id="265" r:id="rId12"/>
    <p:sldId id="276" r:id="rId13"/>
    <p:sldId id="267" r:id="rId14"/>
    <p:sldId id="264" r:id="rId15"/>
    <p:sldId id="272" r:id="rId16"/>
    <p:sldId id="274" r:id="rId17"/>
    <p:sldId id="266" r:id="rId18"/>
    <p:sldId id="271" r:id="rId19"/>
    <p:sldId id="273" r:id="rId20"/>
    <p:sldId id="277" r:id="rId21"/>
    <p:sldId id="270" r:id="rId22"/>
    <p:sldId id="278" r:id="rId23"/>
    <p:sldId id="279" r:id="rId24"/>
    <p:sldId id="260" r:id="rId25"/>
    <p:sldId id="26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8020"/>
    <a:srgbClr val="178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4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36139C-4961-44F7-9CDF-81CA3E37BB43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713C0FC-FA61-48AC-8A45-F767398EF687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innerShdw blurRad="114300">
                  <a:prstClr val="black"/>
                </a:innerShdw>
              </a:effectLst>
              <a:latin typeface="+mj-lt"/>
            </a:rPr>
            <a:t>Раннее начало</a:t>
          </a:r>
          <a:endParaRPr lang="ru-RU" sz="2400" dirty="0">
            <a:ln>
              <a:solidFill>
                <a:schemeClr val="tx1"/>
              </a:solidFill>
            </a:ln>
            <a:solidFill>
              <a:schemeClr val="tx1"/>
            </a:solidFill>
            <a:effectLst>
              <a:innerShdw blurRad="114300">
                <a:prstClr val="black"/>
              </a:innerShdw>
            </a:effectLst>
            <a:latin typeface="+mj-lt"/>
          </a:endParaRPr>
        </a:p>
      </dgm:t>
    </dgm:pt>
    <dgm:pt modelId="{6EAF0269-5D29-4EDD-9943-07B27C7928AE}" type="parTrans" cxnId="{8CAF7501-CE9D-4202-A877-3A3A9796F234}">
      <dgm:prSet/>
      <dgm:spPr/>
      <dgm:t>
        <a:bodyPr/>
        <a:lstStyle/>
        <a:p>
          <a:endParaRPr lang="ru-RU"/>
        </a:p>
      </dgm:t>
    </dgm:pt>
    <dgm:pt modelId="{8AF23595-C64A-49AE-B5BA-CE1151A726C6}" type="sibTrans" cxnId="{8CAF7501-CE9D-4202-A877-3A3A9796F234}">
      <dgm:prSet/>
      <dgm:spPr/>
      <dgm:t>
        <a:bodyPr/>
        <a:lstStyle/>
        <a:p>
          <a:endParaRPr lang="ru-RU"/>
        </a:p>
      </dgm:t>
    </dgm:pt>
    <dgm:pt modelId="{D3A1924B-2877-43F0-8B9E-3A5B55F5A29E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</a:rPr>
            <a:t>Необходимо окружить детей такой средой и такой системой отношений, которые бы стимулировали бы самую разнообразную творческую деятельность</a:t>
          </a:r>
          <a:endParaRPr lang="ru-RU" sz="2000" dirty="0">
            <a:ln>
              <a:solidFill>
                <a:schemeClr val="tx1"/>
              </a:solidFill>
            </a:ln>
            <a:solidFill>
              <a:schemeClr val="tx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latin typeface="+mj-lt"/>
          </a:endParaRPr>
        </a:p>
      </dgm:t>
    </dgm:pt>
    <dgm:pt modelId="{00E2E1A3-A522-4C63-B764-DB9F1A34D6D9}" type="parTrans" cxnId="{51F41441-13D1-4874-9710-6B916CCAF89C}">
      <dgm:prSet/>
      <dgm:spPr/>
      <dgm:t>
        <a:bodyPr/>
        <a:lstStyle/>
        <a:p>
          <a:endParaRPr lang="ru-RU"/>
        </a:p>
      </dgm:t>
    </dgm:pt>
    <dgm:pt modelId="{C866E95A-615D-4521-809F-9FEB85F51B9E}" type="sibTrans" cxnId="{51F41441-13D1-4874-9710-6B916CCAF89C}">
      <dgm:prSet/>
      <dgm:spPr/>
      <dgm:t>
        <a:bodyPr/>
        <a:lstStyle/>
        <a:p>
          <a:endParaRPr lang="ru-RU"/>
        </a:p>
      </dgm:t>
    </dgm:pt>
    <dgm:pt modelId="{E3922858-BB14-4539-B625-460527FCC210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rPr>
            <a:t>Чтобы правильно строить работу по развитию творческих способностей, необходимо выявить склонности ребёнка, изучить и подобрать индивидуальные программы, и лишь потом строить работу </a:t>
          </a:r>
          <a:endParaRPr lang="ru-RU" sz="2000" dirty="0">
            <a:ln>
              <a:solidFill>
                <a:schemeClr val="tx1"/>
              </a:solidFill>
            </a:ln>
            <a:solidFill>
              <a:schemeClr val="tx1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latin typeface="+mj-lt"/>
          </a:endParaRPr>
        </a:p>
      </dgm:t>
    </dgm:pt>
    <dgm:pt modelId="{5ABB601F-7911-46C2-85B8-45E053D6E9CB}" type="parTrans" cxnId="{043E2546-C770-4AD7-ABC3-F60F5EAB2BE3}">
      <dgm:prSet/>
      <dgm:spPr/>
      <dgm:t>
        <a:bodyPr/>
        <a:lstStyle/>
        <a:p>
          <a:endParaRPr lang="ru-RU"/>
        </a:p>
      </dgm:t>
    </dgm:pt>
    <dgm:pt modelId="{8E4C7D56-DD55-4F16-B94C-B544D6A87A04}" type="sibTrans" cxnId="{043E2546-C770-4AD7-ABC3-F60F5EAB2BE3}">
      <dgm:prSet/>
      <dgm:spPr/>
      <dgm:t>
        <a:bodyPr/>
        <a:lstStyle/>
        <a:p>
          <a:endParaRPr lang="ru-RU"/>
        </a:p>
      </dgm:t>
    </dgm:pt>
    <dgm:pt modelId="{01A62659-3CC4-46D7-9CDA-17060DDC2361}">
      <dgm:prSet phldrT="[Текст]" custT="1"/>
      <dgm:spPr>
        <a:solidFill>
          <a:schemeClr val="accent4">
            <a:lumMod val="20000"/>
            <a:lumOff val="80000"/>
          </a:schemeClr>
        </a:solidFill>
        <a:ln w="28575">
          <a:solidFill>
            <a:schemeClr val="accent4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0" cap="none" spc="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</a:rPr>
            <a:t>Условия успешного развития творческих способностей детей</a:t>
          </a:r>
          <a:endParaRPr lang="ru-RU" sz="2800" b="0" cap="none" spc="0" dirty="0">
            <a:ln w="18415" cmpd="sng">
              <a:solidFill>
                <a:schemeClr val="tx1"/>
              </a:solidFill>
              <a:prstDash val="solid"/>
            </a:ln>
            <a:solidFill>
              <a:schemeClr val="tx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latin typeface="+mj-lt"/>
          </a:endParaRPr>
        </a:p>
      </dgm:t>
    </dgm:pt>
    <dgm:pt modelId="{6DAC218A-5BE3-479E-AACF-445BD633BDC9}" type="parTrans" cxnId="{F383038C-2715-4D5D-BFD6-8630C6A7A654}">
      <dgm:prSet/>
      <dgm:spPr/>
      <dgm:t>
        <a:bodyPr/>
        <a:lstStyle/>
        <a:p>
          <a:endParaRPr lang="ru-RU"/>
        </a:p>
      </dgm:t>
    </dgm:pt>
    <dgm:pt modelId="{07E3A658-EEBA-4786-9469-A6D891DCAF03}" type="sibTrans" cxnId="{F383038C-2715-4D5D-BFD6-8630C6A7A654}">
      <dgm:prSet/>
      <dgm:spPr/>
      <dgm:t>
        <a:bodyPr/>
        <a:lstStyle/>
        <a:p>
          <a:endParaRPr lang="ru-RU"/>
        </a:p>
      </dgm:t>
    </dgm:pt>
    <dgm:pt modelId="{151079F1-B3FA-4685-9BB0-4C0081D19121}" type="pres">
      <dgm:prSet presAssocID="{E736139C-4961-44F7-9CDF-81CA3E37BB4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D48E1A-EFCB-45F8-A6D2-35458F46BA7F}" type="pres">
      <dgm:prSet presAssocID="{D713C0FC-FA61-48AC-8A45-F767398EF687}" presName="node" presStyleLbl="node1" presStyleIdx="0" presStyleCnt="4" custScaleX="85000" custScaleY="51596" custLinFactNeighborX="-1987" custLinFactNeighborY="38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92C38C-D9C2-4111-B76E-2C4EA3B63A07}" type="pres">
      <dgm:prSet presAssocID="{8AF23595-C64A-49AE-B5BA-CE1151A726C6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B7A50E4F-2DEF-4E6F-AE1A-AEC5E88F3830}" type="pres">
      <dgm:prSet presAssocID="{D3A1924B-2877-43F0-8B9E-3A5B55F5A29E}" presName="node" presStyleLbl="node1" presStyleIdx="1" presStyleCnt="4" custScaleX="110098" custScaleY="55662" custLinFactNeighborX="4053" custLinFactNeighborY="37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B9264-94DF-4B92-B271-AD79021D73EF}" type="pres">
      <dgm:prSet presAssocID="{C866E95A-615D-4521-809F-9FEB85F51B9E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7FCD0205-1E39-4315-8DA3-A192E867E1D2}" type="pres">
      <dgm:prSet presAssocID="{E3922858-BB14-4539-B625-460527FCC210}" presName="node" presStyleLbl="node1" presStyleIdx="2" presStyleCnt="4" custScaleX="216482" custScaleY="50246" custLinFactNeighborX="-450" custLinFactNeighborY="33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0E89F-E357-4827-977D-E366A72BB02E}" type="pres">
      <dgm:prSet presAssocID="{8E4C7D56-DD55-4F16-B94C-B544D6A87A04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13C0D39A-4668-4190-8174-D91BCC262450}" type="pres">
      <dgm:prSet presAssocID="{01A62659-3CC4-46D7-9CDA-17060DDC2361}" presName="node" presStyleLbl="node1" presStyleIdx="3" presStyleCnt="4" custScaleX="165024" custScaleY="34725" custLinFactY="-100000" custLinFactNeighborX="-4282" custLinFactNeighborY="-149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F41441-13D1-4874-9710-6B916CCAF89C}" srcId="{E736139C-4961-44F7-9CDF-81CA3E37BB43}" destId="{D3A1924B-2877-43F0-8B9E-3A5B55F5A29E}" srcOrd="1" destOrd="0" parTransId="{00E2E1A3-A522-4C63-B764-DB9F1A34D6D9}" sibTransId="{C866E95A-615D-4521-809F-9FEB85F51B9E}"/>
    <dgm:cxn modelId="{043E2546-C770-4AD7-ABC3-F60F5EAB2BE3}" srcId="{E736139C-4961-44F7-9CDF-81CA3E37BB43}" destId="{E3922858-BB14-4539-B625-460527FCC210}" srcOrd="2" destOrd="0" parTransId="{5ABB601F-7911-46C2-85B8-45E053D6E9CB}" sibTransId="{8E4C7D56-DD55-4F16-B94C-B544D6A87A04}"/>
    <dgm:cxn modelId="{8CAF7501-CE9D-4202-A877-3A3A9796F234}" srcId="{E736139C-4961-44F7-9CDF-81CA3E37BB43}" destId="{D713C0FC-FA61-48AC-8A45-F767398EF687}" srcOrd="0" destOrd="0" parTransId="{6EAF0269-5D29-4EDD-9943-07B27C7928AE}" sibTransId="{8AF23595-C64A-49AE-B5BA-CE1151A726C6}"/>
    <dgm:cxn modelId="{E492903A-8606-401A-9D08-F4BA4AFDF702}" type="presOf" srcId="{E736139C-4961-44F7-9CDF-81CA3E37BB43}" destId="{151079F1-B3FA-4685-9BB0-4C0081D19121}" srcOrd="0" destOrd="0" presId="urn:microsoft.com/office/officeart/2005/8/layout/default#1"/>
    <dgm:cxn modelId="{2093F8F1-7503-4CE1-9EF6-D6D466CE4046}" type="presOf" srcId="{D3A1924B-2877-43F0-8B9E-3A5B55F5A29E}" destId="{B7A50E4F-2DEF-4E6F-AE1A-AEC5E88F3830}" srcOrd="0" destOrd="0" presId="urn:microsoft.com/office/officeart/2005/8/layout/default#1"/>
    <dgm:cxn modelId="{CD907606-EF04-4437-8A7B-6958EE42BDC6}" type="presOf" srcId="{01A62659-3CC4-46D7-9CDA-17060DDC2361}" destId="{13C0D39A-4668-4190-8174-D91BCC262450}" srcOrd="0" destOrd="0" presId="urn:microsoft.com/office/officeart/2005/8/layout/default#1"/>
    <dgm:cxn modelId="{E82CD6C0-931C-40A1-A69C-620FC3EA7D86}" type="presOf" srcId="{E3922858-BB14-4539-B625-460527FCC210}" destId="{7FCD0205-1E39-4315-8DA3-A192E867E1D2}" srcOrd="0" destOrd="0" presId="urn:microsoft.com/office/officeart/2005/8/layout/default#1"/>
    <dgm:cxn modelId="{F0648142-0136-45F0-9560-24EEEE617D46}" type="presOf" srcId="{D713C0FC-FA61-48AC-8A45-F767398EF687}" destId="{27D48E1A-EFCB-45F8-A6D2-35458F46BA7F}" srcOrd="0" destOrd="0" presId="urn:microsoft.com/office/officeart/2005/8/layout/default#1"/>
    <dgm:cxn modelId="{F383038C-2715-4D5D-BFD6-8630C6A7A654}" srcId="{E736139C-4961-44F7-9CDF-81CA3E37BB43}" destId="{01A62659-3CC4-46D7-9CDA-17060DDC2361}" srcOrd="3" destOrd="0" parTransId="{6DAC218A-5BE3-479E-AACF-445BD633BDC9}" sibTransId="{07E3A658-EEBA-4786-9469-A6D891DCAF03}"/>
    <dgm:cxn modelId="{DAF2FC90-4507-487E-A417-05A9074397F5}" type="presParOf" srcId="{151079F1-B3FA-4685-9BB0-4C0081D19121}" destId="{27D48E1A-EFCB-45F8-A6D2-35458F46BA7F}" srcOrd="0" destOrd="0" presId="urn:microsoft.com/office/officeart/2005/8/layout/default#1"/>
    <dgm:cxn modelId="{FFCAB851-E065-4763-A55A-2A069823AB84}" type="presParOf" srcId="{151079F1-B3FA-4685-9BB0-4C0081D19121}" destId="{A692C38C-D9C2-4111-B76E-2C4EA3B63A07}" srcOrd="1" destOrd="0" presId="urn:microsoft.com/office/officeart/2005/8/layout/default#1"/>
    <dgm:cxn modelId="{A83BF15A-AB1C-470A-8592-7A2AABCB5B0D}" type="presParOf" srcId="{151079F1-B3FA-4685-9BB0-4C0081D19121}" destId="{B7A50E4F-2DEF-4E6F-AE1A-AEC5E88F3830}" srcOrd="2" destOrd="0" presId="urn:microsoft.com/office/officeart/2005/8/layout/default#1"/>
    <dgm:cxn modelId="{418928DA-BE4B-4FC8-AD18-F1C334C135FF}" type="presParOf" srcId="{151079F1-B3FA-4685-9BB0-4C0081D19121}" destId="{564B9264-94DF-4B92-B271-AD79021D73EF}" srcOrd="3" destOrd="0" presId="urn:microsoft.com/office/officeart/2005/8/layout/default#1"/>
    <dgm:cxn modelId="{54701DDB-DBE9-4741-A6AA-CA2F53D19013}" type="presParOf" srcId="{151079F1-B3FA-4685-9BB0-4C0081D19121}" destId="{7FCD0205-1E39-4315-8DA3-A192E867E1D2}" srcOrd="4" destOrd="0" presId="urn:microsoft.com/office/officeart/2005/8/layout/default#1"/>
    <dgm:cxn modelId="{0A4B1796-2E40-40DF-81DA-1AEE4340BC3E}" type="presParOf" srcId="{151079F1-B3FA-4685-9BB0-4C0081D19121}" destId="{C170E89F-E357-4827-977D-E366A72BB02E}" srcOrd="5" destOrd="0" presId="urn:microsoft.com/office/officeart/2005/8/layout/default#1"/>
    <dgm:cxn modelId="{538F230C-2BD6-4528-81BD-9196C97247BF}" type="presParOf" srcId="{151079F1-B3FA-4685-9BB0-4C0081D19121}" destId="{13C0D39A-4668-4190-8174-D91BCC262450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2DC286-729A-43CB-B0E3-89B81F44134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B116D9-710D-4A90-8887-1CA3E45BDAF5}">
      <dgm:prSet/>
      <dgm:spPr/>
      <dgm:t>
        <a:bodyPr/>
        <a:lstStyle/>
        <a:p>
          <a:pPr rtl="0"/>
          <a:r>
            <a:rPr lang="ru-RU" dirty="0" smtClean="0"/>
            <a:t>Для организации работы по развитию творческих способностей в разных видах деятельности необходимы игры нового типа, игра, моделирующие сам творческих процесс и создающие свой микроклимат, где проявляются возможности для развития творческой стороны интеллекта.</a:t>
          </a:r>
          <a:endParaRPr lang="ru-RU" dirty="0"/>
        </a:p>
      </dgm:t>
    </dgm:pt>
    <dgm:pt modelId="{230D929F-130F-49B7-8AC3-F6B14FB1DC97}" type="parTrans" cxnId="{7E4B7869-CFD2-4CF8-930D-03A6AA4217A4}">
      <dgm:prSet/>
      <dgm:spPr/>
      <dgm:t>
        <a:bodyPr/>
        <a:lstStyle/>
        <a:p>
          <a:endParaRPr lang="ru-RU"/>
        </a:p>
      </dgm:t>
    </dgm:pt>
    <dgm:pt modelId="{A150241E-5145-4DC1-834C-29C5C1873253}" type="sibTrans" cxnId="{7E4B7869-CFD2-4CF8-930D-03A6AA4217A4}">
      <dgm:prSet/>
      <dgm:spPr/>
      <dgm:t>
        <a:bodyPr/>
        <a:lstStyle/>
        <a:p>
          <a:endParaRPr lang="ru-RU"/>
        </a:p>
      </dgm:t>
    </dgm:pt>
    <dgm:pt modelId="{056FB0BE-6FB9-4A48-BA00-A2510D596C61}" type="pres">
      <dgm:prSet presAssocID="{F32DC286-729A-43CB-B0E3-89B81F4413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D7C182-8645-4418-866B-4E254D2902E4}" type="pres">
      <dgm:prSet presAssocID="{1EB116D9-710D-4A90-8887-1CA3E45BDAF5}" presName="composite" presStyleCnt="0"/>
      <dgm:spPr/>
    </dgm:pt>
    <dgm:pt modelId="{736D2699-A686-4356-BB20-3EBA9D21B52A}" type="pres">
      <dgm:prSet presAssocID="{1EB116D9-710D-4A90-8887-1CA3E45BDAF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59676-D021-4B48-9A0D-A85E3DF05B6D}" type="pres">
      <dgm:prSet presAssocID="{1EB116D9-710D-4A90-8887-1CA3E45BDAF5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E4B7869-CFD2-4CF8-930D-03A6AA4217A4}" srcId="{F32DC286-729A-43CB-B0E3-89B81F44134A}" destId="{1EB116D9-710D-4A90-8887-1CA3E45BDAF5}" srcOrd="0" destOrd="0" parTransId="{230D929F-130F-49B7-8AC3-F6B14FB1DC97}" sibTransId="{A150241E-5145-4DC1-834C-29C5C1873253}"/>
    <dgm:cxn modelId="{2D160C2D-9EF7-495E-9F59-0712FC45DA30}" type="presOf" srcId="{F32DC286-729A-43CB-B0E3-89B81F44134A}" destId="{056FB0BE-6FB9-4A48-BA00-A2510D596C61}" srcOrd="0" destOrd="0" presId="urn:microsoft.com/office/officeart/2005/8/layout/hList1"/>
    <dgm:cxn modelId="{B49FE95D-EDE0-4D0C-BFC7-EF08304873FC}" type="presOf" srcId="{1EB116D9-710D-4A90-8887-1CA3E45BDAF5}" destId="{736D2699-A686-4356-BB20-3EBA9D21B52A}" srcOrd="0" destOrd="0" presId="urn:microsoft.com/office/officeart/2005/8/layout/hList1"/>
    <dgm:cxn modelId="{046F4B73-A561-40EB-8854-6D1807D170EC}" type="presParOf" srcId="{056FB0BE-6FB9-4A48-BA00-A2510D596C61}" destId="{A4D7C182-8645-4418-866B-4E254D2902E4}" srcOrd="0" destOrd="0" presId="urn:microsoft.com/office/officeart/2005/8/layout/hList1"/>
    <dgm:cxn modelId="{1470A0D2-EB15-4EBE-8F60-4B19209E64CA}" type="presParOf" srcId="{A4D7C182-8645-4418-866B-4E254D2902E4}" destId="{736D2699-A686-4356-BB20-3EBA9D21B52A}" srcOrd="0" destOrd="0" presId="urn:microsoft.com/office/officeart/2005/8/layout/hList1"/>
    <dgm:cxn modelId="{DE9B3C3E-3075-4E53-8617-B1BAD393F431}" type="presParOf" srcId="{A4D7C182-8645-4418-866B-4E254D2902E4}" destId="{BD859676-D021-4B48-9A0D-A85E3DF05B6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423CCB-2AB1-419D-854B-ECA10C7672E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FE85C26-EA7E-41FE-97BA-07AD8360DC6E}">
      <dgm:prSet/>
      <dgm:spPr/>
      <dgm:t>
        <a:bodyPr/>
        <a:lstStyle/>
        <a:p>
          <a:pPr rtl="0"/>
          <a:r>
            <a:rPr lang="ru-RU" dirty="0" smtClean="0">
              <a:latin typeface="+mj-lt"/>
            </a:rPr>
            <a:t>Дошкольники – маленькие фантазеры и открыватели – творят мир вокруг. Их находки и открытия по характеру поиска и проявлении инициативы вполне соотносимы с творческими достижениями взрослых. Только степень новизны оценивается по-другому. Ребенок открывает, создает что-то новое для себя – субъективно новое. Поощрение творческих проявления особенно важно в дошкольном возрасте. Именно у дошкольников вся жизнь пронизана фантазией и творчеством. Не получив должного развития в этот период, творческий потенциал далеко не всегда проявится в будущем. Развитие творческих способностей или предпосылок к нему начинается уже в раннем возрасте.</a:t>
          </a:r>
          <a:endParaRPr lang="ru-RU" dirty="0">
            <a:latin typeface="+mj-lt"/>
          </a:endParaRPr>
        </a:p>
      </dgm:t>
    </dgm:pt>
    <dgm:pt modelId="{55C90542-EB79-4DCB-89DB-62C40C4D6ABF}" type="parTrans" cxnId="{038872FD-9809-4C30-801F-32E408CF0928}">
      <dgm:prSet/>
      <dgm:spPr/>
      <dgm:t>
        <a:bodyPr/>
        <a:lstStyle/>
        <a:p>
          <a:endParaRPr lang="ru-RU"/>
        </a:p>
      </dgm:t>
    </dgm:pt>
    <dgm:pt modelId="{DC1FE385-70A5-46B0-883A-8C9F4CF811B4}" type="sibTrans" cxnId="{038872FD-9809-4C30-801F-32E408CF0928}">
      <dgm:prSet/>
      <dgm:spPr/>
      <dgm:t>
        <a:bodyPr/>
        <a:lstStyle/>
        <a:p>
          <a:endParaRPr lang="ru-RU"/>
        </a:p>
      </dgm:t>
    </dgm:pt>
    <dgm:pt modelId="{5064AD39-E17E-43C0-BAE5-720E5A4E20E3}" type="pres">
      <dgm:prSet presAssocID="{29423CCB-2AB1-419D-854B-ECA10C7672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2B31D8-D2C7-4324-BA64-764DD3D34D5C}" type="pres">
      <dgm:prSet presAssocID="{FFE85C26-EA7E-41FE-97BA-07AD8360DC6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0880A3-2C68-4F54-B907-55F8121718B2}" type="presOf" srcId="{FFE85C26-EA7E-41FE-97BA-07AD8360DC6E}" destId="{FA2B31D8-D2C7-4324-BA64-764DD3D34D5C}" srcOrd="0" destOrd="0" presId="urn:microsoft.com/office/officeart/2005/8/layout/vList2"/>
    <dgm:cxn modelId="{038872FD-9809-4C30-801F-32E408CF0928}" srcId="{29423CCB-2AB1-419D-854B-ECA10C7672E8}" destId="{FFE85C26-EA7E-41FE-97BA-07AD8360DC6E}" srcOrd="0" destOrd="0" parTransId="{55C90542-EB79-4DCB-89DB-62C40C4D6ABF}" sibTransId="{DC1FE385-70A5-46B0-883A-8C9F4CF811B4}"/>
    <dgm:cxn modelId="{FCBB238D-7BAE-46E3-B1F2-B4D01AA0A86D}" type="presOf" srcId="{29423CCB-2AB1-419D-854B-ECA10C7672E8}" destId="{5064AD39-E17E-43C0-BAE5-720E5A4E20E3}" srcOrd="0" destOrd="0" presId="urn:microsoft.com/office/officeart/2005/8/layout/vList2"/>
    <dgm:cxn modelId="{FDBC7C97-9E01-48A0-AE9C-F9512F676BB6}" type="presParOf" srcId="{5064AD39-E17E-43C0-BAE5-720E5A4E20E3}" destId="{FA2B31D8-D2C7-4324-BA64-764DD3D34D5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48E1A-EFCB-45F8-A6D2-35458F46BA7F}">
      <dsp:nvSpPr>
        <dsp:cNvPr id="0" name=""/>
        <dsp:cNvSpPr/>
      </dsp:nvSpPr>
      <dsp:spPr>
        <a:xfrm>
          <a:off x="309158" y="1350585"/>
          <a:ext cx="3953138" cy="143976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innerShdw blurRad="114300">
                  <a:prstClr val="black"/>
                </a:innerShdw>
              </a:effectLst>
              <a:latin typeface="+mj-lt"/>
            </a:rPr>
            <a:t>Раннее начало</a:t>
          </a:r>
          <a:endParaRPr lang="ru-RU" sz="2400" kern="1200" dirty="0">
            <a:ln>
              <a:solidFill>
                <a:schemeClr val="tx1"/>
              </a:solidFill>
            </a:ln>
            <a:solidFill>
              <a:schemeClr val="tx1"/>
            </a:solidFill>
            <a:effectLst>
              <a:innerShdw blurRad="114300">
                <a:prstClr val="black"/>
              </a:innerShdw>
            </a:effectLst>
            <a:latin typeface="+mj-lt"/>
          </a:endParaRPr>
        </a:p>
      </dsp:txBody>
      <dsp:txXfrm>
        <a:off x="309158" y="1350585"/>
        <a:ext cx="3953138" cy="1439760"/>
      </dsp:txXfrm>
    </dsp:sp>
    <dsp:sp modelId="{B7A50E4F-2DEF-4E6F-AE1A-AEC5E88F3830}">
      <dsp:nvSpPr>
        <dsp:cNvPr id="0" name=""/>
        <dsp:cNvSpPr/>
      </dsp:nvSpPr>
      <dsp:spPr>
        <a:xfrm>
          <a:off x="5008277" y="1260453"/>
          <a:ext cx="5120383" cy="155322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</a:rPr>
            <a:t>Необходимо окружить детей такой средой и такой системой отношений, которые бы стимулировали бы самую разнообразную творческую деятельность</a:t>
          </a:r>
          <a:endParaRPr lang="ru-RU" sz="2000" kern="1200" dirty="0">
            <a:ln>
              <a:solidFill>
                <a:schemeClr val="tx1"/>
              </a:solidFill>
            </a:ln>
            <a:solidFill>
              <a:schemeClr val="tx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latin typeface="+mj-lt"/>
          </a:endParaRPr>
        </a:p>
      </dsp:txBody>
      <dsp:txXfrm>
        <a:off x="5008277" y="1260453"/>
        <a:ext cx="5120383" cy="1553220"/>
      </dsp:txXfrm>
    </dsp:sp>
    <dsp:sp modelId="{7FCD0205-1E39-4315-8DA3-A192E867E1D2}">
      <dsp:nvSpPr>
        <dsp:cNvPr id="0" name=""/>
        <dsp:cNvSpPr/>
      </dsp:nvSpPr>
      <dsp:spPr>
        <a:xfrm>
          <a:off x="115919" y="3163615"/>
          <a:ext cx="10068038" cy="140208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rPr>
            <a:t>Чтобы правильно строить работу по развитию творческих способностей, необходимо выявить склонности ребёнка, изучить и подобрать индивидуальные программы, и лишь потом строить работу </a:t>
          </a:r>
          <a:endParaRPr lang="ru-RU" sz="2000" kern="1200" dirty="0">
            <a:ln>
              <a:solidFill>
                <a:schemeClr val="tx1"/>
              </a:solidFill>
            </a:ln>
            <a:solidFill>
              <a:schemeClr val="tx1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latin typeface="+mj-lt"/>
          </a:endParaRPr>
        </a:p>
      </dsp:txBody>
      <dsp:txXfrm>
        <a:off x="115919" y="3163615"/>
        <a:ext cx="10068038" cy="1402089"/>
      </dsp:txXfrm>
    </dsp:sp>
    <dsp:sp modelId="{13C0D39A-4668-4190-8174-D91BCC262450}">
      <dsp:nvSpPr>
        <dsp:cNvPr id="0" name=""/>
        <dsp:cNvSpPr/>
      </dsp:nvSpPr>
      <dsp:spPr>
        <a:xfrm>
          <a:off x="1134294" y="0"/>
          <a:ext cx="7674855" cy="96898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cap="none" spc="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</a:rPr>
            <a:t>Условия успешного развития творческих способностей детей</a:t>
          </a:r>
          <a:endParaRPr lang="ru-RU" sz="2800" b="0" kern="1200" cap="none" spc="0" dirty="0">
            <a:ln w="18415" cmpd="sng">
              <a:solidFill>
                <a:schemeClr val="tx1"/>
              </a:solidFill>
              <a:prstDash val="solid"/>
            </a:ln>
            <a:solidFill>
              <a:schemeClr val="tx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latin typeface="+mj-lt"/>
          </a:endParaRPr>
        </a:p>
      </dsp:txBody>
      <dsp:txXfrm>
        <a:off x="1134294" y="0"/>
        <a:ext cx="7674855" cy="9689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D2699-A686-4356-BB20-3EBA9D21B52A}">
      <dsp:nvSpPr>
        <dsp:cNvPr id="0" name=""/>
        <dsp:cNvSpPr/>
      </dsp:nvSpPr>
      <dsp:spPr>
        <a:xfrm>
          <a:off x="0" y="1391051"/>
          <a:ext cx="4963886" cy="1985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Для организации работы по развитию творческих способностей в разных видах деятельности необходимы игры нового типа, игра, моделирующие сам творческих процесс и создающие свой микроклимат, где проявляются возможности для развития творческой стороны интеллекта.</a:t>
          </a:r>
          <a:endParaRPr lang="ru-RU" sz="2000" kern="1200" dirty="0"/>
        </a:p>
      </dsp:txBody>
      <dsp:txXfrm>
        <a:off x="0" y="1391051"/>
        <a:ext cx="4963886" cy="1985554"/>
      </dsp:txXfrm>
    </dsp:sp>
    <dsp:sp modelId="{BD859676-D021-4B48-9A0D-A85E3DF05B6D}">
      <dsp:nvSpPr>
        <dsp:cNvPr id="0" name=""/>
        <dsp:cNvSpPr/>
      </dsp:nvSpPr>
      <dsp:spPr>
        <a:xfrm>
          <a:off x="0" y="3376605"/>
          <a:ext cx="4963886" cy="87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B31D8-D2C7-4324-BA64-764DD3D34D5C}">
      <dsp:nvSpPr>
        <dsp:cNvPr id="0" name=""/>
        <dsp:cNvSpPr/>
      </dsp:nvSpPr>
      <dsp:spPr>
        <a:xfrm>
          <a:off x="0" y="227277"/>
          <a:ext cx="10346076" cy="454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+mj-lt"/>
            </a:rPr>
            <a:t>Дошкольники – маленькие фантазеры и открыватели – творят мир вокруг. Их находки и открытия по характеру поиска и проявлении инициативы вполне соотносимы с творческими достижениями взрослых. Только степень новизны оценивается по-другому. Ребенок открывает, создает что-то новое для себя – субъективно новое. Поощрение творческих проявления особенно важно в дошкольном возрасте. Именно у дошкольников вся жизнь пронизана фантазией и творчеством. Не получив должного развития в этот период, творческий потенциал далеко не всегда проявится в будущем. Развитие творческих способностей или предпосылок к нему начинается уже в раннем возрасте.</a:t>
          </a:r>
          <a:endParaRPr lang="ru-RU" sz="2700" kern="1200" dirty="0">
            <a:latin typeface="+mj-lt"/>
          </a:endParaRPr>
        </a:p>
      </dsp:txBody>
      <dsp:txXfrm>
        <a:off x="222062" y="449339"/>
        <a:ext cx="9901952" cy="4104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578C8-C3DD-4D7C-8DBC-ECD59C55816D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EA8D4-675C-44AA-BDFA-27F830C390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31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EA8D4-675C-44AA-BDFA-27F830C3903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76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76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250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869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896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564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489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131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789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436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787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26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316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25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513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363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25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1415DAD-CD32-4BAA-9817-EA500AE76CC1}" type="datetimeFigureOut">
              <a:rPr lang="ru-RU" smtClean="0"/>
              <a:pPr/>
              <a:t>10.05.2015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1E92EC-054F-4909-A140-3C10C01D6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50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b="1" dirty="0" smtClean="0"/>
              <a:t>«Развитие творческих способностей дошкольников через художественные виды деятельности»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189" y="108187"/>
            <a:ext cx="1691811" cy="1869063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969231" y="3657597"/>
            <a:ext cx="6538837" cy="1479482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                                                                      </a:t>
            </a:r>
            <a:r>
              <a:rPr lang="ru-RU" b="1" dirty="0" smtClean="0">
                <a:latin typeface="+mj-lt"/>
              </a:rPr>
              <a:t>2015 год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76" y="2628897"/>
            <a:ext cx="576791" cy="543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07" y="3003478"/>
            <a:ext cx="178129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456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7280" y="901521"/>
            <a:ext cx="39151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Эффективны игры, в которых детям предлагается</a:t>
            </a:r>
          </a:p>
          <a:p>
            <a:r>
              <a:rPr lang="ru-RU" sz="2400" b="1" dirty="0" smtClean="0"/>
              <a:t>побывать в роли людей той или иной профессии.</a:t>
            </a:r>
          </a:p>
          <a:p>
            <a:r>
              <a:rPr lang="ru-RU" sz="2400" b="1" dirty="0" smtClean="0"/>
              <a:t>Например, в дидактической игре «Составь сказку»</a:t>
            </a:r>
          </a:p>
          <a:p>
            <a:r>
              <a:rPr lang="ru-RU" sz="2400" b="1" dirty="0" smtClean="0"/>
              <a:t>дети становятся мультипликаторами: самостоятельно </a:t>
            </a:r>
          </a:p>
          <a:p>
            <a:r>
              <a:rPr lang="ru-RU" sz="2400" b="1" dirty="0" smtClean="0"/>
              <a:t>составляют по знакомому произведению сказку. 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28822" y="4301544"/>
            <a:ext cx="5847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Дальше можно провести работу</a:t>
            </a:r>
          </a:p>
          <a:p>
            <a:r>
              <a:rPr lang="ru-RU" sz="2400" b="1" dirty="0" smtClean="0"/>
              <a:t> по составлению творческих пересказов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11633" r="13128" b="7076"/>
          <a:stretch/>
        </p:blipFill>
        <p:spPr>
          <a:xfrm rot="5400000">
            <a:off x="4633025" y="1832570"/>
            <a:ext cx="2392660" cy="18450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10855" r="6009" b="9019"/>
          <a:stretch/>
        </p:blipFill>
        <p:spPr>
          <a:xfrm rot="16200000">
            <a:off x="6930799" y="1944916"/>
            <a:ext cx="2338723" cy="1674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t="10328" r="17088" b="5634"/>
          <a:stretch/>
        </p:blipFill>
        <p:spPr>
          <a:xfrm>
            <a:off x="9353686" y="1921185"/>
            <a:ext cx="1709263" cy="15390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4842457" y="901521"/>
            <a:ext cx="606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рисуют кадры из сказок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6000" y="972458"/>
            <a:ext cx="395393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+mj-lt"/>
              </a:rPr>
              <a:t>Разнообразие содержания сюжетно-ролевых игр определяется знанием детьми тех сторон действительности, которые изображаются в игре со звучностью этих знаний интересам, чувствам ребенка, его личному опыту. </a:t>
            </a:r>
            <a:r>
              <a:rPr lang="ru-RU" sz="2000" b="1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r>
              <a:rPr lang="ru-RU" sz="2000" b="1" dirty="0" smtClean="0">
                <a:solidFill>
                  <a:srgbClr val="000000"/>
                </a:solidFill>
                <a:latin typeface="+mj-lt"/>
              </a:rPr>
              <a:t>Развитие </a:t>
            </a:r>
            <a:r>
              <a:rPr lang="ru-RU" sz="2000" b="1" dirty="0">
                <a:solidFill>
                  <a:srgbClr val="000000"/>
                </a:solidFill>
                <a:latin typeface="+mj-lt"/>
              </a:rPr>
              <a:t>содержания </a:t>
            </a:r>
            <a:r>
              <a:rPr lang="ru-RU" sz="20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+mj-lt"/>
              </a:rPr>
              <a:t>игр зависит от умения ребенка выделять характерные особенности деятельности и взаимоотношений взрослых.</a:t>
            </a:r>
            <a:endParaRPr lang="ru-RU" sz="20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27" y="4314423"/>
            <a:ext cx="3104650" cy="1862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" r="13196"/>
          <a:stretch/>
        </p:blipFill>
        <p:spPr>
          <a:xfrm rot="5400000">
            <a:off x="4676191" y="913748"/>
            <a:ext cx="2418628" cy="209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934606" y="753535"/>
            <a:ext cx="4205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/>
              </a:rPr>
              <a:t>Разные игры помогают формированию разных качеств и умений у ребенка: способность концентрироваться, развитие речи, памяти, развитие фантазии. Наблюдая, как играет ребенок, выражает эмоции, какие фразы употребляет, как ведет себя в конфликтных ситуациях, педагог может сделать вывод о сложившемся мировоззрении ребенка.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7684" y="3642245"/>
            <a:ext cx="2975642" cy="223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7291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5318" y="-115910"/>
            <a:ext cx="9982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Чтение художественной литературы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2458" y="983342"/>
            <a:ext cx="57621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+mj-lt"/>
              </a:rPr>
              <a:t>Мы смотрим на </a:t>
            </a:r>
            <a:r>
              <a:rPr lang="ru-RU" sz="2000" b="1" dirty="0">
                <a:solidFill>
                  <a:srgbClr val="000000"/>
                </a:solidFill>
                <a:latin typeface="+mj-lt"/>
              </a:rPr>
              <a:t>сказку по-новому, не как на развлечение, а как на средство развития творческих </a:t>
            </a:r>
            <a:r>
              <a:rPr lang="ru-RU" sz="2000" b="1" dirty="0" smtClean="0">
                <a:solidFill>
                  <a:srgbClr val="000000"/>
                </a:solidFill>
                <a:latin typeface="+mj-lt"/>
              </a:rPr>
              <a:t>способностей детей. </a:t>
            </a:r>
            <a:r>
              <a:rPr lang="ru-RU" sz="2000" b="1" dirty="0">
                <a:solidFill>
                  <a:srgbClr val="000000"/>
                </a:solidFill>
                <a:latin typeface="+mj-lt"/>
              </a:rPr>
              <a:t>Сказка помогает ребенку находить творческий </a:t>
            </a:r>
            <a:r>
              <a:rPr lang="ru-RU" sz="2000" b="1" dirty="0" smtClean="0">
                <a:solidFill>
                  <a:srgbClr val="000000"/>
                </a:solidFill>
                <a:latin typeface="+mj-lt"/>
              </a:rPr>
              <a:t>подход к своей </a:t>
            </a:r>
            <a:r>
              <a:rPr lang="ru-RU" sz="2000" b="1" dirty="0">
                <a:solidFill>
                  <a:srgbClr val="000000"/>
                </a:solidFill>
                <a:latin typeface="+mj-lt"/>
              </a:rPr>
              <a:t>деятельности, осмысленно действовать, не пугаясь новых нестандартных условий, чего так не хватает нашим современным детям.</a:t>
            </a:r>
            <a:endParaRPr lang="ru-RU" sz="2000" b="1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0902" y="3443877"/>
            <a:ext cx="99241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+mj-lt"/>
              </a:rPr>
              <a:t>Сказка вводит ребенка в некоторые воображаемые обстоятельства и заставляет пережить вместе с героями такие чувства, которые оказывают влияние на всю последующую жизнь. Ребенок с самого начала сказки встает на позицию положительного героя, вместе с ним решает поставленные задачи. Все это возбуждает творческую активность </a:t>
            </a:r>
            <a:r>
              <a:rPr lang="ru-RU" sz="2000" b="1" dirty="0" smtClean="0">
                <a:solidFill>
                  <a:srgbClr val="000000"/>
                </a:solidFill>
                <a:latin typeface="+mj-lt"/>
              </a:rPr>
              <a:t>ребенка. </a:t>
            </a:r>
            <a:r>
              <a:rPr lang="ru-RU" sz="2000" b="1" dirty="0">
                <a:solidFill>
                  <a:srgbClr val="000000"/>
                </a:solidFill>
                <a:latin typeface="+mj-lt"/>
              </a:rPr>
              <a:t>Ребенок входит внутрь изображаемых обстоятельств, мысленно принимает участие в действиях героев, переживает их радости и печали.</a:t>
            </a:r>
            <a:endParaRPr lang="ru-RU" sz="2000" b="1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760" y="1133674"/>
            <a:ext cx="2658453" cy="199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6491" y="1352498"/>
            <a:ext cx="2030737" cy="152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709" y="4797949"/>
            <a:ext cx="1314752" cy="12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8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2611" y="1521129"/>
            <a:ext cx="4166812" cy="3125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2277" y="2421012"/>
            <a:ext cx="4166811" cy="3125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541486" y="0"/>
            <a:ext cx="4035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Сказки на новый лад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130" y="821525"/>
            <a:ext cx="3121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5611" y="584775"/>
            <a:ext cx="40022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«Сказка на новый лад» – </a:t>
            </a:r>
          </a:p>
          <a:p>
            <a:r>
              <a:rPr lang="ru-RU" sz="2000" b="1" dirty="0"/>
              <a:t>э</a:t>
            </a:r>
            <a:r>
              <a:rPr lang="ru-RU" sz="2000" b="1" dirty="0" smtClean="0"/>
              <a:t>то когда берётся любая сказка (авторская или народная)</a:t>
            </a:r>
          </a:p>
          <a:p>
            <a:r>
              <a:rPr lang="ru-RU" sz="2000" b="1" dirty="0"/>
              <a:t>и</a:t>
            </a:r>
            <a:r>
              <a:rPr lang="ru-RU" sz="2000" b="1" dirty="0" smtClean="0"/>
              <a:t> переделывается на новый лад – так как вам хочется.</a:t>
            </a:r>
          </a:p>
          <a:p>
            <a:r>
              <a:rPr lang="ru-RU" sz="2000" b="1" dirty="0" smtClean="0"/>
              <a:t>Можно добавить в эту сказку нового героя,</a:t>
            </a:r>
          </a:p>
          <a:p>
            <a:r>
              <a:rPr lang="ru-RU" sz="2000" b="1" dirty="0"/>
              <a:t>в</a:t>
            </a:r>
            <a:r>
              <a:rPr lang="ru-RU" sz="2000" b="1" dirty="0" smtClean="0"/>
              <a:t>олшебный предмет, с помощью которого главный герой</a:t>
            </a:r>
          </a:p>
          <a:p>
            <a:r>
              <a:rPr lang="ru-RU" sz="2000" b="1" dirty="0"/>
              <a:t>с</a:t>
            </a:r>
            <a:r>
              <a:rPr lang="ru-RU" sz="2000" b="1" dirty="0" smtClean="0"/>
              <a:t>пасается от злых персонажей. В сказках на новый лад</a:t>
            </a:r>
          </a:p>
          <a:p>
            <a:r>
              <a:rPr lang="ru-RU" sz="2000" b="1" dirty="0" smtClean="0"/>
              <a:t>Можно фантазировать сколько угодно и тогда получается немного другая сказка.</a:t>
            </a:r>
          </a:p>
        </p:txBody>
      </p:sp>
    </p:spTree>
    <p:extLst>
      <p:ext uri="{BB962C8B-B14F-4D97-AF65-F5344CB8AC3E}">
        <p14:creationId xmlns:p14="http://schemas.microsoft.com/office/powerpoint/2010/main" val="2789305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14" y="908959"/>
            <a:ext cx="2852055" cy="2139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294" y="3421743"/>
            <a:ext cx="3464075" cy="259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12" y="823750"/>
            <a:ext cx="2965668" cy="222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14" y="3407181"/>
            <a:ext cx="3502909" cy="2627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80" y="3830514"/>
            <a:ext cx="2919048" cy="218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198513" y="-92850"/>
            <a:ext cx="3129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чтецов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867" y="741988"/>
            <a:ext cx="42756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Стихи о войне прекрасные и поучительные.</a:t>
            </a:r>
          </a:p>
          <a:p>
            <a:r>
              <a:rPr lang="ru-RU" sz="2000" b="1" dirty="0" smtClean="0"/>
              <a:t>Образы поэтического творчества, </a:t>
            </a:r>
          </a:p>
          <a:p>
            <a:r>
              <a:rPr lang="ru-RU" sz="2000" b="1" dirty="0"/>
              <a:t>к</a:t>
            </a:r>
            <a:r>
              <a:rPr lang="ru-RU" sz="2000" b="1" dirty="0" smtClean="0"/>
              <a:t>оторые не только демонстрируют </a:t>
            </a:r>
          </a:p>
          <a:p>
            <a:r>
              <a:rPr lang="ru-RU" sz="2000" b="1" dirty="0" smtClean="0"/>
              <a:t>войну без прикрас, но и заставляют</a:t>
            </a:r>
          </a:p>
          <a:p>
            <a:r>
              <a:rPr lang="ru-RU" sz="2000" b="1" dirty="0" smtClean="0"/>
              <a:t> читателей искренне ценить мир,</a:t>
            </a:r>
          </a:p>
          <a:p>
            <a:r>
              <a:rPr lang="ru-RU" sz="2000" b="1" dirty="0" smtClean="0"/>
              <a:t> который у них есть.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8150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9" t="3099" r="-68709" b="-3099"/>
          <a:stretch/>
        </p:blipFill>
        <p:spPr>
          <a:xfrm rot="5400000">
            <a:off x="-350494" y="4442490"/>
            <a:ext cx="7515488" cy="5636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53143" y="754743"/>
            <a:ext cx="10072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 </a:t>
            </a:r>
            <a:r>
              <a:rPr lang="ru-RU" sz="2000" b="1" dirty="0">
                <a:latin typeface="+mj-lt"/>
              </a:rPr>
              <a:t>Техника лепки богата и разнообразна и при этом доступна любому человеку. Занятия лепкой даёт уникальную возможность моделировать мир и своё представление о нём в пространственно-пластичных образах. У каждого ребёнка появляется возможность создать свой удивительный мир. Образовательная программа «От рождения до школы» предусматривает использование в области «Художественное творчество» такой материал, как пластилин и глина. Для того чтобы разнообразить работу детей с пластичным материалом для занятий </a:t>
            </a:r>
            <a:r>
              <a:rPr lang="ru-RU" sz="2000" b="1" dirty="0" smtClean="0">
                <a:latin typeface="+mj-lt"/>
              </a:rPr>
              <a:t>лепкой мы выбрали </a:t>
            </a:r>
            <a:r>
              <a:rPr lang="ru-RU" sz="2000" b="1" dirty="0">
                <a:latin typeface="+mj-lt"/>
              </a:rPr>
              <a:t>нетрадиционную технику лепки – </a:t>
            </a:r>
            <a:r>
              <a:rPr lang="ru-RU" sz="2000" b="1" dirty="0" err="1">
                <a:latin typeface="+mj-lt"/>
              </a:rPr>
              <a:t>тестопластика</a:t>
            </a:r>
            <a:r>
              <a:rPr lang="ru-RU" sz="2000" b="1" dirty="0">
                <a:latin typeface="+mj-lt"/>
              </a:rPr>
              <a:t> (солёное тесто).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70493" y="-50695"/>
            <a:ext cx="1298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Лепка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Documents and Settings\Admin\Рабочий стол\оля мед сестра\P105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3816" y="3318355"/>
            <a:ext cx="3660196" cy="274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9904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6187" y="3617676"/>
            <a:ext cx="2740717" cy="205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759200" y="-1016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Конструирование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9904" y="3703140"/>
            <a:ext cx="2950477" cy="221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1265" y="846174"/>
            <a:ext cx="2861717" cy="214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Admin\Рабочий стол\оля мед сестра\P10501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8540" y="1146220"/>
            <a:ext cx="2735997" cy="2051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62885" y="656823"/>
            <a:ext cx="53060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Конструирование как никакой другой вид  детской деятельности развивает творческие способности. Деятельность детей носит </a:t>
            </a:r>
          </a:p>
          <a:p>
            <a:r>
              <a:rPr lang="ru-RU" sz="2400" b="1" dirty="0"/>
              <a:t>т</a:t>
            </a:r>
            <a:r>
              <a:rPr lang="ru-RU" sz="2400" b="1" dirty="0" smtClean="0"/>
              <a:t>ворческий характер, она постоянно заставляет их думать и сама по себе становится достаточно</a:t>
            </a:r>
          </a:p>
          <a:p>
            <a:r>
              <a:rPr lang="ru-RU" sz="2400" b="1" dirty="0"/>
              <a:t>п</a:t>
            </a:r>
            <a:r>
              <a:rPr lang="ru-RU" sz="2400" b="1" dirty="0" smtClean="0"/>
              <a:t>ривлекательным делом. Развивает художественный вкус, активизирует воображение и фантазию, </a:t>
            </a:r>
          </a:p>
          <a:p>
            <a:r>
              <a:rPr lang="ru-RU" sz="2400" b="1" dirty="0"/>
              <a:t>с</a:t>
            </a:r>
            <a:r>
              <a:rPr lang="ru-RU" sz="2400" b="1" dirty="0" smtClean="0"/>
              <a:t>пособствует созданию игровых ситуаций.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674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9966" y="1309111"/>
            <a:ext cx="2659395" cy="1595638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10" y="3664307"/>
            <a:ext cx="4130210" cy="2478126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49" y="849152"/>
            <a:ext cx="3584837" cy="2150902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06" y="3876279"/>
            <a:ext cx="2687738" cy="2015804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98078" y="1621672"/>
            <a:ext cx="2054180" cy="1540635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62884" y="759853"/>
            <a:ext cx="248562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Интересной и всегда любимой для детей</a:t>
            </a:r>
          </a:p>
          <a:p>
            <a:r>
              <a:rPr lang="ru-RU" sz="2000" b="1" dirty="0" smtClean="0"/>
              <a:t>является работа с природным материалом.</a:t>
            </a:r>
          </a:p>
          <a:p>
            <a:r>
              <a:rPr lang="ru-RU" sz="2000" b="1" dirty="0" smtClean="0"/>
              <a:t>Изготовление различных поделок из шишек,</a:t>
            </a:r>
          </a:p>
          <a:p>
            <a:r>
              <a:rPr lang="ru-RU" sz="2000" b="1" dirty="0" smtClean="0"/>
              <a:t>Желудей, листьев увлекает ребят, развивает </a:t>
            </a:r>
          </a:p>
          <a:p>
            <a:r>
              <a:rPr lang="ru-RU" sz="2000" b="1" dirty="0" smtClean="0"/>
              <a:t>Абстрактное мышление, прививает любовь </a:t>
            </a:r>
          </a:p>
          <a:p>
            <a:r>
              <a:rPr lang="ru-RU" sz="2000" b="1" dirty="0" smtClean="0"/>
              <a:t>к природе.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031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2333" y="3427162"/>
            <a:ext cx="105409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ru-RU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ru-RU" sz="24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ru-RU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+mj-lt"/>
              </a:rPr>
              <a:t>Р</a:t>
            </a:r>
            <a:r>
              <a:rPr lang="ru-RU" sz="2400" b="1" dirty="0" smtClean="0">
                <a:solidFill>
                  <a:srgbClr val="000000"/>
                </a:solidFill>
                <a:latin typeface="+mj-lt"/>
              </a:rPr>
              <a:t>азвитию </a:t>
            </a:r>
            <a:r>
              <a:rPr lang="ru-RU" sz="2400" b="1" dirty="0">
                <a:solidFill>
                  <a:srgbClr val="000000"/>
                </a:solidFill>
                <a:latin typeface="+mj-lt"/>
              </a:rPr>
              <a:t>художественного творчества дошкольников способствует проведение занимательных занятий с нетрадиционными материалами и техниками в аппликации</a:t>
            </a:r>
            <a:endParaRPr lang="ru-RU" sz="24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6229" y="0"/>
            <a:ext cx="3238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Аппликация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743" y="1255522"/>
            <a:ext cx="4060721" cy="304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45" y="1074363"/>
            <a:ext cx="4769587" cy="357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77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23" b="900"/>
          <a:stretch/>
        </p:blipFill>
        <p:spPr>
          <a:xfrm rot="5400000">
            <a:off x="7467893" y="1086827"/>
            <a:ext cx="3730173" cy="3484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702628" y="0"/>
            <a:ext cx="2149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Рисование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5029" y="96374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+mj-lt"/>
              </a:rPr>
              <a:t>Рисование является одним из важнейших средств познания мира и развития эстетического восприятия, так как оно связано с самостоятельной, практической и творческой деятельностью ребенка.</a:t>
            </a:r>
            <a:endParaRPr lang="ru-RU" sz="2400" b="1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3" b="4916"/>
          <a:stretch/>
        </p:blipFill>
        <p:spPr>
          <a:xfrm rot="5400000">
            <a:off x="4718195" y="3454019"/>
            <a:ext cx="2690734" cy="2346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20375" r="40950" b="375"/>
          <a:stretch/>
        </p:blipFill>
        <p:spPr>
          <a:xfrm>
            <a:off x="1342566" y="3565133"/>
            <a:ext cx="2750464" cy="2305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464" y="3670480"/>
            <a:ext cx="2272124" cy="24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935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6133" y="1168400"/>
            <a:ext cx="6282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Если в детстве в детях зажечь</a:t>
            </a: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огонёк творчества</a:t>
            </a: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он будет светить им в любом деле,</a:t>
            </a: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которым они будут заниматься.</a:t>
            </a:r>
            <a:endParaRPr lang="ru-RU" sz="24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8" r="8942" b="13462"/>
          <a:stretch/>
        </p:blipFill>
        <p:spPr>
          <a:xfrm>
            <a:off x="8139448" y="922681"/>
            <a:ext cx="2308419" cy="23853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41" y="577377"/>
            <a:ext cx="3067776" cy="3067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оловина рамки 11"/>
          <p:cNvSpPr/>
          <p:nvPr/>
        </p:nvSpPr>
        <p:spPr>
          <a:xfrm>
            <a:off x="503434" y="318499"/>
            <a:ext cx="5661061" cy="1561672"/>
          </a:xfrm>
          <a:prstGeom prst="halfFrame">
            <a:avLst>
              <a:gd name="adj1" fmla="val 35266"/>
              <a:gd name="adj2" fmla="val 33333"/>
            </a:avLst>
          </a:prstGeom>
          <a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678094" y="3805115"/>
            <a:ext cx="10438544" cy="2379928"/>
          </a:xfrm>
          <a:prstGeom prst="frame">
            <a:avLst/>
          </a:prstGeom>
          <a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4552" y="4095483"/>
            <a:ext cx="9723549" cy="1558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В развитии детского творчества необходимо соблюдать принцип свободы, который является обязательным условием любого творчества. Это говорит о том, что творчество детей не может быть ни обязательным, ни принудительным. Оно может возникать только из детских интересов.</a:t>
            </a:r>
            <a:endParaRPr lang="ru-RU" sz="2400" dirty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7765961" y="5549616"/>
            <a:ext cx="3387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Л.С.Выготский</a:t>
            </a:r>
            <a:r>
              <a:rPr 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430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7279" y="1455313"/>
            <a:ext cx="41727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 процессе совместного творчества  близких, </a:t>
            </a:r>
          </a:p>
          <a:p>
            <a:r>
              <a:rPr lang="ru-RU" sz="2400" b="1" dirty="0" smtClean="0"/>
              <a:t>любимых людей, рождаются удивительные работы.</a:t>
            </a:r>
          </a:p>
          <a:p>
            <a:r>
              <a:rPr lang="ru-RU" sz="2400" b="1" dirty="0" smtClean="0"/>
              <a:t>Чувства возникающие у ребёнка по отношению к </a:t>
            </a:r>
          </a:p>
          <a:p>
            <a:r>
              <a:rPr lang="ru-RU" sz="2400" b="1" dirty="0" smtClean="0"/>
              <a:t>родным людям, переносятся им на изображаемые персонажи.</a:t>
            </a:r>
            <a:endParaRPr lang="ru-RU" sz="2400" b="1" dirty="0"/>
          </a:p>
        </p:txBody>
      </p:sp>
      <p:pic>
        <p:nvPicPr>
          <p:cNvPr id="2050" name="Picture 2" descr="C:\Documents and Settings\Admin\Рабочий стол\оля мед сестра\P105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7155" y="1347880"/>
            <a:ext cx="6309720" cy="473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2292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8855" y="2967335"/>
            <a:ext cx="9535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03F50"/>
                </a:solidFill>
                <a:latin typeface="+mj-lt"/>
              </a:rPr>
              <a:t>Народное декоративно-прикладное искусство – это неиссякаемый источник радости, творчества, вдохновения.</a:t>
            </a:r>
            <a:endParaRPr lang="ru-RU" sz="24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55" y="4054302"/>
            <a:ext cx="2815771" cy="2111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63" y="3890665"/>
            <a:ext cx="2667652" cy="2000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08" y="619617"/>
            <a:ext cx="2966150" cy="222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642254"/>
            <a:ext cx="3062515" cy="229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55" y="3857947"/>
            <a:ext cx="3077578" cy="2308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21" y="1317361"/>
            <a:ext cx="1161693" cy="1747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71"/>
          <a:stretch/>
        </p:blipFill>
        <p:spPr>
          <a:xfrm>
            <a:off x="1026139" y="593114"/>
            <a:ext cx="3073282" cy="244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7217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6393" y="0"/>
            <a:ext cx="213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3715" r="15624"/>
          <a:stretch/>
        </p:blipFill>
        <p:spPr>
          <a:xfrm>
            <a:off x="6632621" y="1493336"/>
            <a:ext cx="4551561" cy="435735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56068" y="746976"/>
            <a:ext cx="10071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+mj-lt"/>
              </a:rPr>
              <a:t>Детское музыкальное творчество - важный фактор в развитии личности ребёнка. </a:t>
            </a:r>
            <a:endParaRPr lang="ru-RU" sz="2800" b="1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133341" y="2107087"/>
            <a:ext cx="55379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+mj-lt"/>
              </a:rPr>
              <a:t>Для многих детей игра на музыкальных инструментах помогает передать чувство, внутренний духовный мир. Это прекрасное средство не только индивидуального развития, но и развития мышления, творческой инициативы, сознательных отношений между детьми.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256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0462" y="1120462"/>
            <a:ext cx="46106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+mj-lt"/>
              </a:rPr>
              <a:t>Для развития танцевального творчества необходимо, чтобы ребёнок эмоционально отзывался на музыку, верил в необычную ситуацию, мог выполнить движения с воображаемыми предметами, а также свободно общаться с другими детьми во время коллективной импровизации музыкально-игровых образов и танцевальных композиций.</a:t>
            </a:r>
            <a:endParaRPr lang="ru-RU" sz="2400" b="1" dirty="0">
              <a:latin typeface="+mj-lt"/>
            </a:endParaRPr>
          </a:p>
        </p:txBody>
      </p:sp>
      <p:pic>
        <p:nvPicPr>
          <p:cNvPr id="1026" name="Picture 2" descr="C:\Documents and Settings\Admin\Рабочий стол\оля мед сестра\P1040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4264" y="1152091"/>
            <a:ext cx="5813755" cy="436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8549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68479852"/>
              </p:ext>
            </p:extLst>
          </p:nvPr>
        </p:nvGraphicFramePr>
        <p:xfrm>
          <a:off x="852755" y="924674"/>
          <a:ext cx="10346076" cy="5003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5410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5468" y="93133"/>
            <a:ext cx="613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Список использованной литературы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8185" y="515156"/>
            <a:ext cx="109985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</a:t>
            </a:r>
            <a:r>
              <a:rPr lang="ru-RU" b="1" dirty="0" smtClean="0"/>
              <a:t>Павлова Л.Ю</a:t>
            </a:r>
            <a:r>
              <a:rPr lang="ru-RU" dirty="0" smtClean="0"/>
              <a:t>. Сборник дидактических игр по ознакомлению с окружающим миром: </a:t>
            </a:r>
          </a:p>
          <a:p>
            <a:r>
              <a:rPr lang="ru-RU" dirty="0" smtClean="0"/>
              <a:t>Для работы с детьми 4-7 лет. – М.: МОЗАЙКА-СИНТЕЗ, 2013</a:t>
            </a:r>
          </a:p>
          <a:p>
            <a:r>
              <a:rPr lang="ru-RU" dirty="0" smtClean="0"/>
              <a:t>2. </a:t>
            </a:r>
            <a:r>
              <a:rPr lang="ru-RU" b="1" dirty="0" smtClean="0"/>
              <a:t>Ушакова О.С. </a:t>
            </a:r>
            <a:r>
              <a:rPr lang="ru-RU" dirty="0" smtClean="0"/>
              <a:t>Ознакомление дошкольников с литературой и развитие речи. 2-е изд.,</a:t>
            </a:r>
          </a:p>
          <a:p>
            <a:r>
              <a:rPr lang="ru-RU" dirty="0" err="1" smtClean="0"/>
              <a:t>дополн</a:t>
            </a:r>
            <a:r>
              <a:rPr lang="ru-RU" dirty="0" smtClean="0"/>
              <a:t>. Методическое пособие. – М., ТЦ Сфера, 2015</a:t>
            </a:r>
          </a:p>
          <a:p>
            <a:r>
              <a:rPr lang="ru-RU" dirty="0" smtClean="0"/>
              <a:t>3. </a:t>
            </a:r>
            <a:r>
              <a:rPr lang="ru-RU" b="1" dirty="0" smtClean="0"/>
              <a:t>Лыкова И.А. </a:t>
            </a:r>
            <a:r>
              <a:rPr lang="ru-RU" dirty="0" smtClean="0"/>
              <a:t>Дидактические игры и занятия. Интеграция художественной и познавательной</a:t>
            </a:r>
          </a:p>
          <a:p>
            <a:r>
              <a:rPr lang="ru-RU" dirty="0" smtClean="0"/>
              <a:t> деятельности дошкольников. – М.: Издательский дом «Карапуз» - Творческий центр «Сфера», 2010</a:t>
            </a:r>
          </a:p>
          <a:p>
            <a:r>
              <a:rPr lang="ru-RU" dirty="0" smtClean="0"/>
              <a:t>4. </a:t>
            </a:r>
            <a:r>
              <a:rPr lang="ru-RU" b="1" dirty="0" err="1" smtClean="0"/>
              <a:t>Куцакова</a:t>
            </a:r>
            <a:r>
              <a:rPr lang="ru-RU" b="1" dirty="0" smtClean="0"/>
              <a:t> Л.В. </a:t>
            </a:r>
            <a:r>
              <a:rPr lang="ru-RU" dirty="0" smtClean="0"/>
              <a:t>Конструирование и художественный труд в детском саду: Программа и конспекты</a:t>
            </a:r>
          </a:p>
          <a:p>
            <a:r>
              <a:rPr lang="ru-RU" dirty="0" smtClean="0"/>
              <a:t>занятий. 2-е изд. </a:t>
            </a:r>
            <a:r>
              <a:rPr lang="ru-RU" dirty="0" err="1" smtClean="0"/>
              <a:t>дополн</a:t>
            </a:r>
            <a:r>
              <a:rPr lang="ru-RU" dirty="0" smtClean="0"/>
              <a:t>. и </a:t>
            </a:r>
            <a:r>
              <a:rPr lang="ru-RU" dirty="0" err="1" smtClean="0"/>
              <a:t>перераб</a:t>
            </a:r>
            <a:r>
              <a:rPr lang="ru-RU" dirty="0" smtClean="0"/>
              <a:t>. М.: ТЦ «Сфера», 2014</a:t>
            </a:r>
          </a:p>
          <a:p>
            <a:r>
              <a:rPr lang="ru-RU" dirty="0" smtClean="0"/>
              <a:t>5. </a:t>
            </a:r>
            <a:r>
              <a:rPr lang="ru-RU" b="1" dirty="0" err="1" smtClean="0"/>
              <a:t>Веракса</a:t>
            </a:r>
            <a:r>
              <a:rPr lang="ru-RU" b="1" dirty="0" smtClean="0"/>
              <a:t> Н.Е., </a:t>
            </a:r>
            <a:r>
              <a:rPr lang="ru-RU" b="1" dirty="0" err="1" smtClean="0"/>
              <a:t>Галимов</a:t>
            </a:r>
            <a:r>
              <a:rPr lang="ru-RU" b="1" dirty="0" smtClean="0"/>
              <a:t> О.Р.  </a:t>
            </a:r>
            <a:r>
              <a:rPr lang="ru-RU" dirty="0" smtClean="0"/>
              <a:t>Познавательно-исследовательская деятельность дошкольников. Для работы с детьми 4-7 лет. – М.: МОЗАЙКА-СИНТЕЗ, 2012</a:t>
            </a:r>
          </a:p>
          <a:p>
            <a:r>
              <a:rPr lang="ru-RU" dirty="0" smtClean="0"/>
              <a:t>6. </a:t>
            </a:r>
            <a:r>
              <a:rPr lang="ru-RU" b="1" dirty="0" smtClean="0"/>
              <a:t>Губанова Н.Ф. </a:t>
            </a:r>
            <a:r>
              <a:rPr lang="ru-RU" dirty="0" smtClean="0"/>
              <a:t>Развитие игровой деятельности. Система работы в средней группе детского сада. – М.: </a:t>
            </a:r>
          </a:p>
          <a:p>
            <a:r>
              <a:rPr lang="ru-RU" dirty="0" smtClean="0"/>
              <a:t>МОЗАЙКА-СИНТЕЗ, 2012</a:t>
            </a:r>
          </a:p>
          <a:p>
            <a:r>
              <a:rPr lang="ru-RU" dirty="0" smtClean="0"/>
              <a:t>7. </a:t>
            </a:r>
            <a:r>
              <a:rPr lang="ru-RU" b="1" dirty="0" smtClean="0"/>
              <a:t>Лыкова И.А. </a:t>
            </a:r>
            <a:r>
              <a:rPr lang="ru-RU" dirty="0" smtClean="0"/>
              <a:t>Изобразительная деятельности в детском саду. Средняя группа (Образовательная область</a:t>
            </a:r>
          </a:p>
          <a:p>
            <a:r>
              <a:rPr lang="ru-RU" dirty="0" smtClean="0"/>
              <a:t>«Художественно-эстетическое развитие»): учебно-методическое пособие. – М.: Издательский дом «Цветной мир», 2014</a:t>
            </a:r>
          </a:p>
          <a:p>
            <a:r>
              <a:rPr lang="ru-RU" dirty="0" smtClean="0"/>
              <a:t>8. От рождения до школы. Примерная общеобразовательная программа дошкольного образования (</a:t>
            </a:r>
            <a:r>
              <a:rPr lang="ru-RU" dirty="0" err="1" smtClean="0"/>
              <a:t>пилотный</a:t>
            </a:r>
            <a:r>
              <a:rPr lang="ru-RU" dirty="0" smtClean="0"/>
              <a:t> вариант) / Под ред. </a:t>
            </a:r>
            <a:r>
              <a:rPr lang="ru-RU" b="1" dirty="0" smtClean="0"/>
              <a:t>Н.Е. </a:t>
            </a:r>
            <a:r>
              <a:rPr lang="ru-RU" b="1" dirty="0" err="1" smtClean="0"/>
              <a:t>Вераксы</a:t>
            </a:r>
            <a:r>
              <a:rPr lang="ru-RU" b="1" dirty="0" smtClean="0"/>
              <a:t>, Т.С. Комаровой, М.А. Васильевой.</a:t>
            </a:r>
            <a:r>
              <a:rPr lang="ru-RU" dirty="0" smtClean="0"/>
              <a:t> – 3-е изд., </a:t>
            </a:r>
            <a:r>
              <a:rPr lang="ru-RU" dirty="0" err="1" smtClean="0"/>
              <a:t>испр</a:t>
            </a:r>
            <a:r>
              <a:rPr lang="ru-RU" dirty="0" smtClean="0"/>
              <a:t>. И </a:t>
            </a:r>
            <a:r>
              <a:rPr lang="ru-RU" dirty="0" err="1" smtClean="0"/>
              <a:t>длп</a:t>
            </a:r>
            <a:r>
              <a:rPr lang="ru-RU" dirty="0" smtClean="0"/>
              <a:t>. – М.:</a:t>
            </a:r>
          </a:p>
          <a:p>
            <a:r>
              <a:rPr lang="ru-RU" dirty="0" smtClean="0"/>
              <a:t>МОЗАЙКА-СИНТЕЗ, 2014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512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0006" y="2215166"/>
            <a:ext cx="10573551" cy="1571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6802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0006" y="3979572"/>
            <a:ext cx="10573551" cy="9272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50006" y="5009882"/>
            <a:ext cx="10573551" cy="11236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 flipH="1">
            <a:off x="850006" y="1300766"/>
            <a:ext cx="1057355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                       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                              </a:t>
            </a: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задачи: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Развитие эстетических эмоций, обогащение художественных впечатлений, создание игровых и дидактических ситуаций для восприятия произведений изобразительного искусства (книжные иллюстрации, народные игрушки, посуда, одежда); ознакомление с «языком искусства» и поддержка интереса к его освоению.</a:t>
            </a:r>
          </a:p>
          <a:p>
            <a:endParaRPr lang="ru-RU" sz="2400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2. </a:t>
            </a:r>
            <a:r>
              <a:rPr lang="ru-RU" sz="2000" b="1" dirty="0" smtClean="0">
                <a:solidFill>
                  <a:srgbClr val="C00000"/>
                </a:solidFill>
              </a:rPr>
              <a:t>Воспитание у детей пытливость, смекалку, инициативу, воображение, фантазию – то есть качества, которые находят яркое выражение в творчестве детей.</a:t>
            </a:r>
          </a:p>
          <a:p>
            <a:endParaRPr lang="ru-RU" sz="2000" b="1" dirty="0">
              <a:solidFill>
                <a:srgbClr val="C00000"/>
              </a:solidFill>
            </a:endParaRPr>
          </a:p>
          <a:p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</a:rPr>
              <a:t>. Поддержка творческих  проявлений детей с учетом возрастных, гендерных, индивидуальных особенностей.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185" y="566670"/>
            <a:ext cx="11062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 у дошкольников творческого подхода к преобразованию окружающего мира, активности и самостоятельности мышления, способствующих достижению положительных изменений в жизни общества</a:t>
            </a: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2832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88875022"/>
              </p:ext>
            </p:extLst>
          </p:nvPr>
        </p:nvGraphicFramePr>
        <p:xfrm>
          <a:off x="862885" y="798490"/>
          <a:ext cx="10341735" cy="528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>
            <a:off x="7109138" y="1751527"/>
            <a:ext cx="167425" cy="347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069724" y="1751527"/>
            <a:ext cx="154548" cy="347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150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915" y="862885"/>
            <a:ext cx="987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      </a:t>
            </a:r>
            <a:r>
              <a:rPr lang="ru-RU" sz="2800" b="1" u="sng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Способы развития творческих способностей детей</a:t>
            </a:r>
            <a:endParaRPr lang="ru-RU" sz="2800" b="1" u="sng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1081825" y="1496284"/>
            <a:ext cx="231820" cy="26812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1081825" y="2117668"/>
            <a:ext cx="231820" cy="30499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081825" y="2613698"/>
            <a:ext cx="231820" cy="31437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1081825" y="3034803"/>
            <a:ext cx="231820" cy="35847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1081825" y="3500006"/>
            <a:ext cx="231820" cy="30539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1081825" y="3912130"/>
            <a:ext cx="231820" cy="29834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506827" y="1386106"/>
            <a:ext cx="8268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Сформировать мотивацию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06827" y="2078388"/>
            <a:ext cx="923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Убедить детей, что фантазировать не стыдно, а очень  интересно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06826" y="2540054"/>
            <a:ext cx="9234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Стимулировать фантазию детей наводящими вопросами 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06827" y="3000389"/>
            <a:ext cx="5563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Ставить детей в проблемные ситуации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06827" y="3393277"/>
            <a:ext cx="338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Собственный пример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506827" y="3809679"/>
            <a:ext cx="576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Подбрасывать интересные сюжеты</a:t>
            </a:r>
            <a:endParaRPr lang="ru-RU" sz="2400" b="1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1081825" y="4317207"/>
            <a:ext cx="231820" cy="33485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506827" y="4201237"/>
            <a:ext cx="5657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Знакомить детей с разнообразием мира</a:t>
            </a:r>
            <a:endParaRPr lang="ru-RU" sz="2400" b="1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1081825" y="4758787"/>
            <a:ext cx="231820" cy="3219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506827" y="4662902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+mj-lt"/>
              </a:rPr>
              <a:t>Игра каждый день</a:t>
            </a:r>
            <a:endParaRPr lang="ru-RU" sz="2400" b="1" dirty="0">
              <a:latin typeface="+mj-lt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1081825" y="5384494"/>
            <a:ext cx="231820" cy="337549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13645" y="5124568"/>
            <a:ext cx="9865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Необходимо расширять опыт ребёнка, для того чтобы создать достаточно прочные основы для его творческой деятельности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198730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8490" y="489398"/>
            <a:ext cx="10908406" cy="58396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  <a:latin typeface="+mj-lt"/>
              </a:rPr>
              <a:t>Предметно-развивающая </a:t>
            </a:r>
            <a:r>
              <a:rPr lang="ru-RU" sz="2400" b="1" u="sng" dirty="0" smtClean="0">
                <a:solidFill>
                  <a:srgbClr val="C00000"/>
                </a:solidFill>
                <a:latin typeface="+mj-lt"/>
              </a:rPr>
              <a:t>среда </a:t>
            </a:r>
            <a:r>
              <a:rPr lang="ru-RU" sz="2400" dirty="0">
                <a:solidFill>
                  <a:srgbClr val="C00000"/>
                </a:solidFill>
                <a:latin typeface="+mj-lt"/>
              </a:rPr>
              <a:t> является составной частью  развивающей среды и определяется, как  «комплекс эстетических, психолого-педагогических условий, необходимых для осуществления педагогического процесса, рационально организованный в пространстве и времени, насыщенный разнообразными предметами и игровыми материалами. В такой среде дошкольник включается в активную познавательную творческую деятельность, развиваются его любознательность, воображение, умственные и художественные способности, коммуникативные навыки, а самое главное – происходит гармоничное развитие личности».</a:t>
            </a:r>
          </a:p>
          <a:p>
            <a:r>
              <a:rPr lang="ru-RU" sz="2400" dirty="0">
                <a:solidFill>
                  <a:srgbClr val="C00000"/>
                </a:solidFill>
                <a:latin typeface="+mj-lt"/>
              </a:rPr>
              <a:t>Доктор психологических наук С.Л. Новоселова считает, что   «развивающая предметная среда - это система материальных объектов деятельности ребенка, функционально модернизирующая содержание развития его духовного и физического облика. Обогащенная развивающая среда предполагает единство социальных и природных средств обеспечение разнообразной деятельности ребенка».</a:t>
            </a:r>
          </a:p>
        </p:txBody>
      </p:sp>
    </p:spTree>
    <p:extLst>
      <p:ext uri="{BB962C8B-B14F-4D97-AF65-F5344CB8AC3E}">
        <p14:creationId xmlns:p14="http://schemas.microsoft.com/office/powerpoint/2010/main" val="299084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7544" y="711199"/>
            <a:ext cx="898434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   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     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    Игра – это поле свободной творческой деятельности</a:t>
            </a:r>
            <a:endParaRPr lang="ru-RU" sz="2400" b="1" dirty="0">
              <a:latin typeface="+mj-lt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15533436"/>
              </p:ext>
            </p:extLst>
          </p:nvPr>
        </p:nvGraphicFramePr>
        <p:xfrm>
          <a:off x="769258" y="0"/>
          <a:ext cx="4963886" cy="5646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1369" y="4557485"/>
            <a:ext cx="5657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       </a:t>
            </a:r>
            <a:r>
              <a:rPr lang="ru-RU" sz="2400" b="1" dirty="0"/>
              <a:t>   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«Оживший предмет»</a:t>
            </a:r>
          </a:p>
          <a:p>
            <a:r>
              <a:rPr lang="ru-RU" sz="2000" dirty="0"/>
              <a:t> </a:t>
            </a:r>
            <a:r>
              <a:rPr lang="ru-RU" sz="2000" dirty="0" smtClean="0"/>
              <a:t> </a:t>
            </a:r>
            <a:r>
              <a:rPr lang="ru-RU" sz="2000" b="1" dirty="0"/>
              <a:t>Цель</a:t>
            </a:r>
            <a:r>
              <a:rPr lang="ru-RU" sz="2000" b="1" dirty="0" smtClean="0"/>
              <a:t>:  </a:t>
            </a:r>
            <a:r>
              <a:rPr lang="ru-RU" sz="2000" b="1" dirty="0"/>
              <a:t>представить, что это живой предмет</a:t>
            </a:r>
            <a:r>
              <a:rPr lang="ru-RU" sz="2000" b="1" dirty="0" smtClean="0"/>
              <a:t>,</a:t>
            </a:r>
          </a:p>
          <a:p>
            <a:r>
              <a:rPr lang="ru-RU" sz="2000" b="1" dirty="0" smtClean="0"/>
              <a:t> </a:t>
            </a:r>
            <a:r>
              <a:rPr lang="ru-RU" sz="2000" b="1" dirty="0"/>
              <a:t>каким был бы эго характер, о чем и как мог </a:t>
            </a:r>
            <a:r>
              <a:rPr lang="ru-RU" sz="2000" b="1" dirty="0" smtClean="0"/>
              <a:t>    говорить</a:t>
            </a:r>
            <a:r>
              <a:rPr lang="ru-RU" sz="2000" b="1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54" y="1815921"/>
            <a:ext cx="4885387" cy="366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013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667" y="2000294"/>
            <a:ext cx="43929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+mj-lt"/>
                <a:cs typeface="Segoe UI Semibold" panose="020B0702040204020203" pitchFamily="34" charset="0"/>
              </a:rPr>
              <a:t> Театрализованные игры позволяют решать многие педагогические задачи, касающиеся формирования выразительности речи интеллектуального, коммуникативного, художественно — эстетического воспитания, развитию музыкальных и творческих способностей.</a:t>
            </a:r>
            <a:endParaRPr lang="ru-RU" sz="2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267" y="313267"/>
            <a:ext cx="104527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+mj-lt"/>
              </a:rPr>
              <a:t>  </a:t>
            </a:r>
            <a:endParaRPr lang="ru-RU" sz="2400" b="1" dirty="0">
              <a:solidFill>
                <a:srgbClr val="333333"/>
              </a:solidFill>
              <a:latin typeface="+mj-lt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+mj-lt"/>
                <a:cs typeface="Segoe UI Semibold" panose="020B0702040204020203" pitchFamily="34" charset="0"/>
              </a:rPr>
              <a:t>Настоящая театрализованная игра представляет собой </a:t>
            </a:r>
            <a:endParaRPr lang="ru-RU" sz="2400" b="1" dirty="0" smtClean="0">
              <a:solidFill>
                <a:srgbClr val="000000"/>
              </a:solidFill>
              <a:latin typeface="+mj-lt"/>
              <a:cs typeface="Segoe UI Semibold" panose="020B0702040204020203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+mj-lt"/>
                <a:cs typeface="Segoe UI Semibold" panose="020B0702040204020203" pitchFamily="34" charset="0"/>
              </a:rPr>
              <a:t>богатейшее </a:t>
            </a:r>
            <a:r>
              <a:rPr lang="ru-RU" sz="2400" b="1" dirty="0">
                <a:solidFill>
                  <a:srgbClr val="000000"/>
                </a:solidFill>
                <a:latin typeface="+mj-lt"/>
                <a:cs typeface="Segoe UI Semibold" panose="020B0702040204020203" pitchFamily="34" charset="0"/>
              </a:rPr>
              <a:t>поле для творчества детей</a:t>
            </a:r>
            <a:r>
              <a:rPr lang="ru-RU" b="1" dirty="0">
                <a:solidFill>
                  <a:srgbClr val="000000"/>
                </a:solidFill>
                <a:latin typeface="+mj-lt"/>
                <a:cs typeface="Segoe UI Semibold" panose="020B0702040204020203" pitchFamily="34" charset="0"/>
              </a:rPr>
              <a:t>.</a:t>
            </a:r>
            <a:endParaRPr lang="ru-RU" b="0" i="0" dirty="0">
              <a:solidFill>
                <a:srgbClr val="333333"/>
              </a:solidFill>
              <a:effectLst/>
              <a:latin typeface="+mj-lt"/>
              <a:cs typeface="Segoe UI Semibold" panose="020B07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23" y="1421263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75" y="1636228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93" y="4063135"/>
            <a:ext cx="2484707" cy="1863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15855" r="33545" b="18395"/>
          <a:stretch/>
        </p:blipFill>
        <p:spPr>
          <a:xfrm rot="5400000">
            <a:off x="8505511" y="4197388"/>
            <a:ext cx="1980919" cy="1741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3689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7396" y="1555935"/>
            <a:ext cx="4639106" cy="34793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8937" y="2849733"/>
            <a:ext cx="3389073" cy="2541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77" y="297199"/>
            <a:ext cx="1992506" cy="1988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92" y="0"/>
            <a:ext cx="1543808" cy="1786201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Понимая огромное значение кукольного </a:t>
            </a:r>
            <a:r>
              <a:rPr kumimoji="0" lang="ru-RU" altLang="ru-RU" sz="9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театра</a:t>
            </a: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RU" altLang="ru-RU" sz="9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всестороннего </a:t>
            </a:r>
            <a:r>
              <a:rPr kumimoji="0" lang="ru-RU" altLang="ru-RU" sz="9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RU" altLang="ru-RU" sz="9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ребенка</a:t>
            </a: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мы стремимся к тому, чтобы театральная кукла стала </a:t>
            </a:r>
            <a:r>
              <a:rPr kumimoji="0" lang="ru-RU" altLang="ru-RU" sz="9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RU" altLang="ru-RU" sz="9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ребенка</a:t>
            </a: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мостиком, соединяющим игру с </a:t>
            </a:r>
            <a:r>
              <a:rPr kumimoji="0" lang="ru-RU" altLang="ru-RU" sz="9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творчеством</a:t>
            </a: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rot="10800000" flipV="1">
            <a:off x="899882" y="1240361"/>
            <a:ext cx="3598488" cy="37856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Arial" panose="020B0604020202020204" pitchFamily="34" charset="0"/>
              </a:rPr>
              <a:t>Понимая огромное значение кукольного театра для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Arial" panose="020B0604020202020204" pitchFamily="34" charset="0"/>
              </a:rPr>
              <a:t> всестороннего развития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Arial" panose="020B0604020202020204" pitchFamily="34" charset="0"/>
              </a:rPr>
              <a:t> ребенка, мы стремимся к тому, чтобы театральная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Arial" panose="020B0604020202020204" pitchFamily="34" charset="0"/>
              </a:rPr>
              <a:t>кукла</a:t>
            </a:r>
            <a:r>
              <a:rPr kumimoji="0" lang="ru-RU" altLang="ru-RU" sz="24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Arial" panose="020B0604020202020204" pitchFamily="34" charset="0"/>
              </a:rPr>
              <a:t>стала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Arial" panose="020B0604020202020204" pitchFamily="34" charset="0"/>
              </a:rPr>
              <a:t> для ребенка 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Arial" panose="020B0604020202020204" pitchFamily="34" charset="0"/>
              </a:rPr>
              <a:t>мости-ком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Arial" panose="020B0604020202020204" pitchFamily="34" charset="0"/>
              </a:rPr>
              <a:t>, соединяющим игру с творчеством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1049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1128</TotalTime>
  <Words>1245</Words>
  <Application>Microsoft Office PowerPoint</Application>
  <PresentationFormat>Широкоэкранный</PresentationFormat>
  <Paragraphs>128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Garamond</vt:lpstr>
      <vt:lpstr>Georgia</vt:lpstr>
      <vt:lpstr>Segoe UI Semibold</vt:lpstr>
      <vt:lpstr>Tahoma</vt:lpstr>
      <vt:lpstr>Tahoma</vt:lpstr>
      <vt:lpstr>Times New Roman</vt:lpstr>
      <vt:lpstr>Натуральные материалы</vt:lpstr>
      <vt:lpstr>«Развитие творческих способностей дошкольников через художественные виды деятельности»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Царева</dc:creator>
  <cp:lastModifiedBy>Татьяна Царева</cp:lastModifiedBy>
  <cp:revision>99</cp:revision>
  <dcterms:created xsi:type="dcterms:W3CDTF">2015-04-20T17:22:01Z</dcterms:created>
  <dcterms:modified xsi:type="dcterms:W3CDTF">2015-05-10T20:22:12Z</dcterms:modified>
</cp:coreProperties>
</file>