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6" r:id="rId11"/>
    <p:sldId id="269" r:id="rId12"/>
    <p:sldId id="270" r:id="rId13"/>
    <p:sldId id="271" r:id="rId14"/>
    <p:sldId id="272" r:id="rId15"/>
    <p:sldId id="274" r:id="rId16"/>
    <p:sldId id="275" r:id="rId17"/>
    <p:sldId id="261" r:id="rId18"/>
    <p:sldId id="263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BC33F-DE97-48F3-8C57-219BD778826C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B452-A67F-4B0B-A7ED-89BAE4A8FD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B452-A67F-4B0B-A7ED-89BAE4A8FD57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67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1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52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27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5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0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07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01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14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1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82B1-220A-43AE-B59B-4B3D020814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1F23-5D6F-4584-9BFA-A962C5E5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7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48790" y="507170"/>
            <a:ext cx="9749642" cy="4136082"/>
          </a:xfrm>
          <a:prstGeom prst="cloud">
            <a:avLst/>
          </a:prstGeom>
          <a:solidFill>
            <a:schemeClr val="lt1"/>
          </a:solidFill>
          <a:ln w="635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unset" dir="t"/>
            </a:scene3d>
            <a:sp3d extrusionH="57150" contourW="127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ru-RU" sz="3200" b="1" i="1" spc="600" dirty="0" smtClean="0">
                <a:ln w="12700">
                  <a:solidFill>
                    <a:srgbClr val="FFC000"/>
                  </a:solidFill>
                </a:ln>
                <a:pattFill prst="pct90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4">
                      <a:lumMod val="60000"/>
                      <a:lumOff val="40000"/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Многофункциональное игровое пособие «Волшебные круги </a:t>
            </a:r>
            <a:r>
              <a:rPr lang="ru-RU" sz="3200" b="1" i="1" spc="600" dirty="0" err="1" smtClean="0">
                <a:ln w="12700">
                  <a:solidFill>
                    <a:srgbClr val="FFC000"/>
                  </a:solidFill>
                </a:ln>
                <a:pattFill prst="pct90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4">
                      <a:lumMod val="60000"/>
                      <a:lumOff val="40000"/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Луллия</a:t>
            </a:r>
            <a:r>
              <a:rPr lang="ru-RU" sz="3200" b="1" i="1" spc="600" dirty="0" smtClean="0">
                <a:ln w="12700">
                  <a:solidFill>
                    <a:srgbClr val="FFC000"/>
                  </a:solidFill>
                </a:ln>
                <a:pattFill prst="pct90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4">
                      <a:lumMod val="60000"/>
                      <a:lumOff val="40000"/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sz="3200" b="1" i="1" spc="600" dirty="0">
              <a:ln w="12700">
                <a:solidFill>
                  <a:srgbClr val="FFC000"/>
                </a:solidFill>
              </a:ln>
              <a:pattFill prst="pct90">
                <a:fgClr>
                  <a:srgbClr val="FF0000"/>
                </a:fgClr>
                <a:bgClr>
                  <a:srgbClr val="FFFF00"/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chemeClr val="accent4">
                    <a:lumMod val="60000"/>
                    <a:lumOff val="40000"/>
                    <a:alpha val="43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7935" y="4744995"/>
            <a:ext cx="553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МАДОУ № 19 «Детский сад комбинированного вида»  г. Кемерово</a:t>
            </a:r>
            <a:endParaRPr lang="ru-RU" dirty="0" smtClean="0"/>
          </a:p>
          <a:p>
            <a:r>
              <a:rPr lang="ru-RU" i="1" dirty="0" smtClean="0"/>
              <a:t>Воспитатель первой квалификационной категории</a:t>
            </a:r>
          </a:p>
          <a:p>
            <a:r>
              <a:rPr lang="ru-RU" dirty="0" err="1" smtClean="0"/>
              <a:t>Голосова</a:t>
            </a:r>
            <a:r>
              <a:rPr lang="ru-RU" dirty="0" smtClean="0"/>
              <a:t> Евгения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930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562" y="197707"/>
            <a:ext cx="9437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Игры с детьми 5-го года жизни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069" y="1054444"/>
            <a:ext cx="1093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Интеграция образовательных областей  «Социально – коммуникативное развитие», «Речевое развитие»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4995" y="2090057"/>
            <a:ext cx="362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Игра «Профессии»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1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778826"/>
            <a:ext cx="4192857" cy="3639785"/>
          </a:xfrm>
          <a:prstGeom prst="rect">
            <a:avLst/>
          </a:prstGeom>
        </p:spPr>
      </p:pic>
      <p:pic>
        <p:nvPicPr>
          <p:cNvPr id="6" name="Рисунок 5" descr="IMG_13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0080" y="2755075"/>
            <a:ext cx="3881501" cy="3602397"/>
          </a:xfrm>
          <a:prstGeom prst="rect">
            <a:avLst/>
          </a:prstGeom>
        </p:spPr>
      </p:pic>
      <p:pic>
        <p:nvPicPr>
          <p:cNvPr id="9" name="Рисунок 8" descr="IMG_1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77188" y="3089296"/>
            <a:ext cx="3314812" cy="32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979" y="201881"/>
            <a:ext cx="993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Интеграция образовательных областей «Познавательное развитие», «Речевое развитие»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632" y="1674420"/>
            <a:ext cx="381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Игра «Найди кубик»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_1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132" y="2799579"/>
            <a:ext cx="5118444" cy="3838834"/>
          </a:xfrm>
          <a:prstGeom prst="rect">
            <a:avLst/>
          </a:prstGeom>
        </p:spPr>
      </p:pic>
      <p:pic>
        <p:nvPicPr>
          <p:cNvPr id="5" name="Рисунок 4" descr="IMG_1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0579" y="2776445"/>
            <a:ext cx="5148649" cy="38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76" y="201883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Игры с детьми 6-7 года жизни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1305" y="890649"/>
            <a:ext cx="777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Образовательная область «Речевое развитие»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834" y="1448790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Игра «Еда для космонавтов»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IMG_1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71305"/>
            <a:ext cx="5803074" cy="4352306"/>
          </a:xfrm>
          <a:prstGeom prst="rect">
            <a:avLst/>
          </a:prstGeom>
        </p:spPr>
      </p:pic>
      <p:pic>
        <p:nvPicPr>
          <p:cNvPr id="7" name="Рисунок 6" descr="IMG_1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2665" y="1947554"/>
            <a:ext cx="5870368" cy="44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404" y="0"/>
            <a:ext cx="10497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Интеграция образовательных областей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«Познавательное развитие», «Речевое развитие»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469" y="1080655"/>
            <a:ext cx="644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</a:rPr>
              <a:t>Игра «Построй ракету»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IMG_1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30" y="1957932"/>
            <a:ext cx="5593277" cy="4537870"/>
          </a:xfrm>
          <a:prstGeom prst="rect">
            <a:avLst/>
          </a:prstGeom>
        </p:spPr>
      </p:pic>
      <p:pic>
        <p:nvPicPr>
          <p:cNvPr id="6" name="Рисунок 5" descr="IMG_1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8915" y="1935677"/>
            <a:ext cx="6024747" cy="45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808" y="534390"/>
            <a:ext cx="733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Игра «Занимательная математика»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IMG_1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53" y="1401287"/>
            <a:ext cx="6460177" cy="4845133"/>
          </a:xfrm>
          <a:prstGeom prst="rect">
            <a:avLst/>
          </a:prstGeom>
        </p:spPr>
      </p:pic>
      <p:pic>
        <p:nvPicPr>
          <p:cNvPr id="4" name="Рисунок 3" descr="IMG_1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1615" y="1380506"/>
            <a:ext cx="6440385" cy="48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39" y="285007"/>
            <a:ext cx="75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Игра «Сравни предметы и прочитай»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G_1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0655"/>
            <a:ext cx="6388922" cy="4952010"/>
          </a:xfrm>
          <a:prstGeom prst="rect">
            <a:avLst/>
          </a:prstGeom>
        </p:spPr>
      </p:pic>
      <p:pic>
        <p:nvPicPr>
          <p:cNvPr id="4" name="Рисунок 3" descr="IMG_1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372" y="1092530"/>
            <a:ext cx="6105258" cy="49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4421" y="2327564"/>
            <a:ext cx="8265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2192000" cy="70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Слайд 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Создателем волшебных кругов является средневековой философ, поэт Раймонд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Луллий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который родился и жил в городе Пальма де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Майорка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13 веке.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Слайд 3.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Круги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Луллия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это современная игровая методика, направленная на обогащение словаря ребенка, развития познавательной активности, расширение представлений о предметах.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Актуальность пособия состоит в том, что на сегодняшний день К.Л. заняли прочное место в педагогике. Они являются универсальным дидактическим средством формирующим мыслительные процессы у детей. Они решают задачи пяти образовательных областей и могут использоваться во всех центрах развития группы.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Слайд 4. Целью пособия является: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развитие логического мышления, любознательности и познавательной мотивации, внимания, навыков устной речи, воображения. Освоение способа познания мира, формирование навыков, позволяющих самостоятельно решать возникающие проблемы.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Слайд 5.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Задачи: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понятие «признак»;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восприятию проявлений  признака в конкретном объекте;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Находить причинно – следственные связи между объектами;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устную связную речь;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способность увидеть суть проблемы.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6 – 7.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изготовления пособия нам понадобилась помощь родителей. Которую нам с удовольствием оказал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Олендер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Денис Григорьевич (папа – Алены О.). На первом этапе он сделал заготовки кругов разного диаметра, основу на которую будут крепиться круги.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втором этапе сделали метки секторов, которые затем прорисовали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пермонентным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маркером.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третьем этапе собрали круги на вращающуюся ось.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Пособие в готовом виде.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Как же применять круги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Луллия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работе с детьми.      Игры целесообразно проводить вне образовательной деятельности (в инд. работе с детьми или с подгруппой).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работы с детьми 4-го года жизни используют два круга разного диаметра и 4 секторами.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93766" y="401235"/>
            <a:ext cx="11257808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данном слайде представлены игры с детьми 5 – го года жизни. Здесь мы можем уже использовать 2-3 круга с 4-6 секторами.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 предлагается игра «Профессии» - происходит интеграция образовательных областей «Познавательное развитие» и «Речевое  развитие». Дети должны совместить картинку с профессией и необходимые предметы, инструменты для человека этой профессии. Можно дать фантазийное задание (например, произошло случайное совпадение доктор – кастрюля, поварешка). Как доктор сможет использовать эти предметы.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этом слайде детям 5-го года жизни предлагается игра «Найди кубик» - происходит интеграция образовательных областей «Познавательное развитие» и «Речевое  развитие». Воспитатель предлагает детям найти кубик, который спрятался среди других кубиков. Используем блоки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Дьенеша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символы с двумя признаками (форма – цвет, форма-размер, форма – толщина).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этом слайде, и на последующих, вы увидите игры с детьми старшего дошкольного возраста в группах логопедической направленности. С которыми в играх с кругами используется три круга с 8 секторами. Можно использовать и 4 круга.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 предлагается игра  «Еда для космонавтов». Задание выбрать еду, определить на какой звук начинается, количество слогов в слове. Совместить 3 круга – еда, бока, тюбик для космической еды. Образовательная область «Речевое развитие».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13.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этом слайде детям предлагается игра «Построй ракету». Интеграция образовательных областей «Познавательное развитие», «Речевое развитие». Задание выбрать кубик для строительства ракеты используя 4 признака (например – форма, цвет, размер, толщина с использованием признаков отрицания).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Игра «Занимательная математика» Интеграция образовательных областей «Познавательное развитие», «Речевое развитие». Задание – выбрать задачу, подобрать пример и ответ. И дать полный ответ.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Игра «Сравни предметы и прочитай» Интеграция образовательных областей «Познавательное развитие». Задание – выбрать предметы, сравнить предметы, прочитать.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6906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5156460" y="162059"/>
            <a:ext cx="5344511" cy="4966138"/>
          </a:xfrm>
          <a:prstGeom prst="foldedCorner">
            <a:avLst>
              <a:gd name="adj" fmla="val 2528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dirty="0" smtClean="0">
                <a:latin typeface="Comic Sans MS" panose="030F0702030302020204" pitchFamily="66" charset="0"/>
              </a:rPr>
              <a:t>Раймонд </a:t>
            </a:r>
            <a:r>
              <a:rPr lang="ru-RU" sz="3200" dirty="0" err="1" smtClean="0">
                <a:latin typeface="Comic Sans MS" panose="030F0702030302020204" pitchFamily="66" charset="0"/>
              </a:rPr>
              <a:t>Луллий</a:t>
            </a:r>
            <a:r>
              <a:rPr lang="ru-RU" sz="3200" dirty="0" smtClean="0">
                <a:latin typeface="Comic Sans MS" panose="030F0702030302020204" pitchFamily="66" charset="0"/>
              </a:rPr>
              <a:t> – </a:t>
            </a:r>
            <a:r>
              <a:rPr lang="ru-RU" sz="2800" dirty="0" smtClean="0">
                <a:latin typeface="Comic Sans MS" panose="030F0702030302020204" pitchFamily="66" charset="0"/>
              </a:rPr>
              <a:t>поэт, </a:t>
            </a:r>
            <a:r>
              <a:rPr lang="ru-RU" sz="2800" dirty="0" err="1" smtClean="0">
                <a:latin typeface="Comic Sans MS" panose="030F0702030302020204" pitchFamily="66" charset="0"/>
              </a:rPr>
              <a:t>филосов</a:t>
            </a:r>
            <a:r>
              <a:rPr lang="ru-RU" sz="2800" dirty="0" smtClean="0">
                <a:latin typeface="Comic Sans MS" panose="030F0702030302020204" pitchFamily="66" charset="0"/>
              </a:rPr>
              <a:t> и миссионер, один из наиболее оригинальных представителей средневекового миросозерцания. Родился в городе Пальма де </a:t>
            </a:r>
            <a:r>
              <a:rPr lang="ru-RU" sz="2800" dirty="0" err="1" smtClean="0">
                <a:latin typeface="Comic Sans MS" panose="030F0702030302020204" pitchFamily="66" charset="0"/>
              </a:rPr>
              <a:t>Майорка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342900" indent="-342900" algn="ctr"/>
            <a:r>
              <a:rPr lang="ru-RU" sz="2800" dirty="0" smtClean="0">
                <a:latin typeface="Comic Sans MS" panose="030F0702030302020204" pitchFamily="66" charset="0"/>
              </a:rPr>
              <a:t>Годы жизни 1235-1315г.г.</a:t>
            </a:r>
          </a:p>
        </p:txBody>
      </p:sp>
      <p:pic>
        <p:nvPicPr>
          <p:cNvPr id="3" name="Рисунок 2" descr="C:\Users\11\Desktop\Ramon_Llu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731" y="181234"/>
            <a:ext cx="4151870" cy="495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8793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\Desktop\Луллий\0_14b4d9_157cc057_orig.jpg"/>
          <p:cNvPicPr>
            <a:picLocks noChangeAspect="1" noChangeArrowheads="1"/>
          </p:cNvPicPr>
          <p:nvPr/>
        </p:nvPicPr>
        <p:blipFill>
          <a:blip r:embed="rId3" cstate="print"/>
          <a:srcRect l="4162" t="12152" r="2865" b="12071"/>
          <a:stretch>
            <a:fillRect/>
          </a:stretch>
        </p:blipFill>
        <p:spPr bwMode="auto">
          <a:xfrm>
            <a:off x="0" y="0"/>
            <a:ext cx="4217349" cy="2290119"/>
          </a:xfrm>
          <a:prstGeom prst="rect">
            <a:avLst/>
          </a:prstGeom>
          <a:noFill/>
        </p:spPr>
      </p:pic>
      <p:pic>
        <p:nvPicPr>
          <p:cNvPr id="3" name="Рисунок 2" descr="61835_html_m7ade3569.gif"/>
          <p:cNvPicPr>
            <a:picLocks noChangeAspect="1"/>
          </p:cNvPicPr>
          <p:nvPr/>
        </p:nvPicPr>
        <p:blipFill>
          <a:blip r:embed="rId4" cstate="print"/>
          <a:srcRect l="2031" t="4559" r="7381" b="10143"/>
          <a:stretch>
            <a:fillRect/>
          </a:stretch>
        </p:blipFill>
        <p:spPr>
          <a:xfrm>
            <a:off x="0" y="2281881"/>
            <a:ext cx="4184821" cy="2957383"/>
          </a:xfrm>
          <a:prstGeom prst="rect">
            <a:avLst/>
          </a:prstGeom>
        </p:spPr>
      </p:pic>
      <p:pic>
        <p:nvPicPr>
          <p:cNvPr id="4" name="Рисунок 3" descr="detsad-263770-1445875133.jpg"/>
          <p:cNvPicPr>
            <a:picLocks noChangeAspect="1"/>
          </p:cNvPicPr>
          <p:nvPr/>
        </p:nvPicPr>
        <p:blipFill>
          <a:blip r:embed="rId5" cstate="print"/>
          <a:srcRect l="9836" r="16508" b="5515"/>
          <a:stretch>
            <a:fillRect/>
          </a:stretch>
        </p:blipFill>
        <p:spPr>
          <a:xfrm>
            <a:off x="4168346" y="0"/>
            <a:ext cx="2946031" cy="2831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9255" y="0"/>
            <a:ext cx="5082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Круги </a:t>
            </a:r>
            <a:r>
              <a:rPr lang="ru-RU" sz="2400" b="1" dirty="0" err="1" smtClean="0">
                <a:solidFill>
                  <a:srgbClr val="002060"/>
                </a:solidFill>
              </a:rPr>
              <a:t>Луллия</a:t>
            </a:r>
            <a:r>
              <a:rPr lang="ru-RU" sz="2400" b="1" dirty="0" smtClean="0">
                <a:solidFill>
                  <a:srgbClr val="002060"/>
                </a:solidFill>
              </a:rPr>
              <a:t>  - это современная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многофункциональная игровая методика,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направленная на обогащение словаря ребенка,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развития познавательной активности, расширения представлений о предметах.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fof04[1].jpg"/>
          <p:cNvPicPr>
            <a:picLocks noChangeAspect="1"/>
          </p:cNvPicPr>
          <p:nvPr/>
        </p:nvPicPr>
        <p:blipFill>
          <a:blip r:embed="rId6" cstate="print"/>
          <a:srcRect l="2703" t="2087" r="56756"/>
          <a:stretch>
            <a:fillRect/>
          </a:stretch>
        </p:blipFill>
        <p:spPr>
          <a:xfrm>
            <a:off x="4149414" y="2833817"/>
            <a:ext cx="2982023" cy="2377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58681" y="3064476"/>
            <a:ext cx="50333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90000"/>
                  </a:schemeClr>
                </a:solidFill>
              </a:rPr>
              <a:t>Актуальность</a:t>
            </a:r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 этой методики состоит в том, </a:t>
            </a:r>
          </a:p>
          <a:p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что на сегодняшний день Круги </a:t>
            </a:r>
            <a:r>
              <a:rPr lang="ru-RU" sz="2400" b="1" dirty="0" err="1" smtClean="0">
                <a:solidFill>
                  <a:schemeClr val="bg2">
                    <a:lumMod val="90000"/>
                  </a:schemeClr>
                </a:solidFill>
              </a:rPr>
              <a:t>Луллия</a:t>
            </a:r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 заняли прочное место в педагогике. Они решают задачи пяти образовательных областей и могут использоваться во всех центрах развития группы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906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811" y="444843"/>
            <a:ext cx="86728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Цель: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3600" b="1" dirty="0" smtClean="0"/>
              <a:t>Развитие логического мышления, внимания, любознательности и </a:t>
            </a:r>
            <a:r>
              <a:rPr lang="ru-RU" sz="3600" b="1" smtClean="0"/>
              <a:t>познавательной мотивации,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навыков устной речи, воображения.</a:t>
            </a:r>
          </a:p>
          <a:p>
            <a:pPr algn="ctr"/>
            <a:r>
              <a:rPr lang="ru-RU" sz="3600" b="1" dirty="0" smtClean="0"/>
              <a:t>Освоение способа познания мира, формирование навыков, позволяющих самостоятельно решать, возникающие проблемы.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37856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145" y="593124"/>
            <a:ext cx="103018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Задачи:</a:t>
            </a:r>
          </a:p>
          <a:p>
            <a:pPr algn="ctr"/>
            <a:r>
              <a:rPr lang="ru-RU" sz="3600" b="1" i="1" dirty="0" smtClean="0"/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sz="3600" b="1" dirty="0" smtClean="0"/>
              <a:t>Формировать понятие «признак»;</a:t>
            </a:r>
          </a:p>
          <a:p>
            <a:pPr algn="ctr">
              <a:buFont typeface="Wingdings" pitchFamily="2" charset="2"/>
              <a:buChar char="v"/>
            </a:pPr>
            <a:r>
              <a:rPr lang="ru-RU" sz="3600" b="1" dirty="0" smtClean="0"/>
              <a:t>Учить восприятию проявлений  признака в конкретном объекте;</a:t>
            </a:r>
          </a:p>
          <a:p>
            <a:pPr algn="ctr">
              <a:buFont typeface="Wingdings" pitchFamily="2" charset="2"/>
              <a:buChar char="v"/>
            </a:pPr>
            <a:r>
              <a:rPr lang="ru-RU" sz="3600" b="1" dirty="0" smtClean="0"/>
              <a:t>Развивать устную связную речь;</a:t>
            </a:r>
          </a:p>
          <a:p>
            <a:pPr algn="ctr"/>
            <a:r>
              <a:rPr lang="ru-RU" sz="3600" b="1" dirty="0" smtClean="0"/>
              <a:t>Находить причинно – следственные связи между объектами;</a:t>
            </a:r>
          </a:p>
          <a:p>
            <a:pPr algn="ctr">
              <a:buFont typeface="Wingdings" pitchFamily="2" charset="2"/>
              <a:buChar char="v"/>
            </a:pPr>
            <a:r>
              <a:rPr lang="ru-RU" sz="3600" b="1" dirty="0" smtClean="0"/>
              <a:t>Формировать способность видеть и самостоятельно решать проблемную ситуацию.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1524" y="197708"/>
            <a:ext cx="765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Изготовление игрового пособия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MG_1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887" y="930874"/>
            <a:ext cx="6590272" cy="4942704"/>
          </a:xfrm>
          <a:prstGeom prst="rect">
            <a:avLst/>
          </a:prstGeom>
        </p:spPr>
      </p:pic>
      <p:pic>
        <p:nvPicPr>
          <p:cNvPr id="6" name="Рисунок 5" descr="IMG_1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724" y="947785"/>
            <a:ext cx="4893276" cy="49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12" y="296562"/>
            <a:ext cx="4845511" cy="4399005"/>
          </a:xfrm>
          <a:prstGeom prst="rect">
            <a:avLst/>
          </a:prstGeom>
        </p:spPr>
      </p:pic>
      <p:pic>
        <p:nvPicPr>
          <p:cNvPr id="3" name="Рисунок 2" descr="IMG_1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5114" y="353240"/>
            <a:ext cx="4621425" cy="43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51" y="387179"/>
            <a:ext cx="6183868" cy="4637902"/>
          </a:xfrm>
          <a:prstGeom prst="rect">
            <a:avLst/>
          </a:prstGeom>
        </p:spPr>
      </p:pic>
      <p:pic>
        <p:nvPicPr>
          <p:cNvPr id="3" name="Рисунок 2" descr="IMG_1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1944" y="395417"/>
            <a:ext cx="4602504" cy="46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6551" y="156519"/>
            <a:ext cx="7743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C000"/>
                </a:solidFill>
              </a:rPr>
              <a:t>Готовое пособие</a:t>
            </a:r>
            <a:endParaRPr lang="ru-RU" sz="48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MG_1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3114" y="976182"/>
            <a:ext cx="7479955" cy="53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3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913</Words>
  <Application>Microsoft Office PowerPoint</Application>
  <PresentationFormat>Произвольный</PresentationFormat>
  <Paragraphs>67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11</cp:lastModifiedBy>
  <cp:revision>25</cp:revision>
  <dcterms:created xsi:type="dcterms:W3CDTF">2015-07-26T10:57:01Z</dcterms:created>
  <dcterms:modified xsi:type="dcterms:W3CDTF">2017-05-18T02:04:12Z</dcterms:modified>
</cp:coreProperties>
</file>