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79" r:id="rId5"/>
    <p:sldId id="277" r:id="rId6"/>
    <p:sldId id="278" r:id="rId7"/>
    <p:sldId id="280" r:id="rId8"/>
    <p:sldId id="285" r:id="rId9"/>
    <p:sldId id="283" r:id="rId10"/>
    <p:sldId id="281" r:id="rId11"/>
    <p:sldId id="257" r:id="rId12"/>
    <p:sldId id="272" r:id="rId13"/>
    <p:sldId id="264" r:id="rId14"/>
    <p:sldId id="273" r:id="rId15"/>
    <p:sldId id="275" r:id="rId16"/>
    <p:sldId id="258" r:id="rId17"/>
    <p:sldId id="276" r:id="rId18"/>
    <p:sldId id="287" r:id="rId19"/>
    <p:sldId id="288" r:id="rId20"/>
    <p:sldId id="286" r:id="rId21"/>
    <p:sldId id="298" r:id="rId22"/>
    <p:sldId id="299" r:id="rId23"/>
    <p:sldId id="289" r:id="rId24"/>
    <p:sldId id="267" r:id="rId25"/>
    <p:sldId id="284" r:id="rId26"/>
    <p:sldId id="269" r:id="rId27"/>
    <p:sldId id="290" r:id="rId28"/>
    <p:sldId id="291" r:id="rId29"/>
    <p:sldId id="292" r:id="rId30"/>
    <p:sldId id="300" r:id="rId31"/>
    <p:sldId id="301" r:id="rId32"/>
    <p:sldId id="293" r:id="rId33"/>
    <p:sldId id="294" r:id="rId34"/>
    <p:sldId id="295" r:id="rId35"/>
    <p:sldId id="296" r:id="rId36"/>
    <p:sldId id="297" r:id="rId37"/>
    <p:sldId id="282" r:id="rId38"/>
  </p:sldIdLst>
  <p:sldSz cx="12188825" cy="774065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2EDB"/>
    <a:srgbClr val="FF66FF"/>
    <a:srgbClr val="CC00FF"/>
    <a:srgbClr val="600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4" autoAdjust="0"/>
    <p:restoredTop sz="94280" autoAdjust="0"/>
  </p:normalViewPr>
  <p:slideViewPr>
    <p:cSldViewPr>
      <p:cViewPr varScale="1">
        <p:scale>
          <a:sx n="60" d="100"/>
          <a:sy n="60" d="100"/>
        </p:scale>
        <p:origin x="-264" y="-96"/>
      </p:cViewPr>
      <p:guideLst>
        <p:guide orient="horz" pos="243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28663" y="685800"/>
            <a:ext cx="54006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1118094"/>
            <a:ext cx="8458200" cy="3612303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816404"/>
            <a:ext cx="8458200" cy="154813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438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430036"/>
            <a:ext cx="1904998" cy="6536549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430036"/>
            <a:ext cx="8305800" cy="6536549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4" y="2322195"/>
            <a:ext cx="8458201" cy="3010252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4" y="5504462"/>
            <a:ext cx="8458201" cy="1290108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892159"/>
            <a:ext cx="4700016" cy="5074426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892160"/>
            <a:ext cx="4700016" cy="5074426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892159"/>
            <a:ext cx="4701142" cy="860073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840335"/>
            <a:ext cx="4701142" cy="4126251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91755" y="1892159"/>
            <a:ext cx="4703259" cy="860073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5" y="2840335"/>
            <a:ext cx="4703259" cy="4126251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892159"/>
            <a:ext cx="3810000" cy="2752231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774065"/>
            <a:ext cx="6172200" cy="619252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1" y="4730397"/>
            <a:ext cx="3810000" cy="1720144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892159"/>
            <a:ext cx="3810000" cy="2752231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522413" y="0"/>
            <a:ext cx="5943601" cy="774065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2" y="4730397"/>
            <a:ext cx="3810000" cy="1720144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774065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30036"/>
            <a:ext cx="9601200" cy="1290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892159"/>
            <a:ext cx="9601200" cy="5074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2" y="7174437"/>
            <a:ext cx="2844059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6" y="7174437"/>
            <a:ext cx="385979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6" y="7174437"/>
            <a:ext cx="2844059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767933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422004" y="917997"/>
            <a:ext cx="6840760" cy="2664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b="1" dirty="0" smtClean="0">
                <a:solidFill>
                  <a:schemeClr val="tx2"/>
                </a:solidFill>
              </a:rPr>
              <a:t>Die Stadt</a:t>
            </a:r>
            <a:endParaRPr lang="ru-RU" sz="6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2004" y="1566069"/>
            <a:ext cx="7776864" cy="4193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>
                <a:solidFill>
                  <a:srgbClr val="00B050"/>
                </a:solidFill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Предлоги </a:t>
            </a:r>
            <a:r>
              <a:rPr lang="ru-RU" sz="5400" b="1" dirty="0">
                <a:solidFill>
                  <a:srgbClr val="00B05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800" b="1" dirty="0">
                <a:solidFill>
                  <a:srgbClr val="FF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Dat.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5400" b="1" dirty="0">
                <a:solidFill>
                  <a:srgbClr val="00206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mit, nach, aus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5400" b="1" dirty="0">
                <a:solidFill>
                  <a:srgbClr val="00206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zu, von, bei –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4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Dativ</a:t>
            </a:r>
            <a:r>
              <a:rPr lang="de-DE" sz="4800" b="1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007033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 не забывай!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0036" y="1206029"/>
            <a:ext cx="7200800" cy="864096"/>
          </a:xfrm>
        </p:spPr>
        <p:txBody>
          <a:bodyPr rtlCol="0">
            <a:normAutofit fontScale="90000"/>
          </a:bodyPr>
          <a:lstStyle/>
          <a:p>
            <a:r>
              <a:rPr lang="ru-RU" b="1" dirty="0"/>
              <a:t>Слияние предлога с артиклем</a:t>
            </a:r>
            <a:r>
              <a:rPr lang="ru-RU" dirty="0"/>
              <a:t/>
            </a:r>
            <a:br>
              <a:rPr lang="ru-RU" dirty="0"/>
            </a:br>
            <a:endParaRPr lang="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718148" y="2934221"/>
            <a:ext cx="5328592" cy="2952328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FF0000"/>
                </a:solidFill>
                <a:latin typeface="+mj-lt"/>
              </a:rPr>
              <a:t>zu</a:t>
            </a:r>
            <a:r>
              <a:rPr lang="de-DE" sz="3600" b="1" dirty="0">
                <a:latin typeface="+mj-lt"/>
              </a:rPr>
              <a:t> + de</a:t>
            </a:r>
            <a:r>
              <a:rPr lang="de-DE" sz="3600" b="1" dirty="0">
                <a:solidFill>
                  <a:srgbClr val="0070C0"/>
                </a:solidFill>
                <a:latin typeface="+mj-lt"/>
              </a:rPr>
              <a:t>m</a:t>
            </a:r>
            <a:r>
              <a:rPr lang="de-DE" sz="3600" b="1" dirty="0">
                <a:latin typeface="+mj-lt"/>
              </a:rPr>
              <a:t>  =  </a:t>
            </a:r>
            <a:r>
              <a:rPr lang="de-DE" sz="3600" b="1" dirty="0">
                <a:solidFill>
                  <a:srgbClr val="FF0000"/>
                </a:solidFill>
                <a:latin typeface="+mj-lt"/>
              </a:rPr>
              <a:t>zu</a:t>
            </a:r>
            <a:r>
              <a:rPr lang="de-DE" sz="3600" b="1" dirty="0">
                <a:solidFill>
                  <a:srgbClr val="0070C0"/>
                </a:solidFill>
                <a:latin typeface="+mj-lt"/>
              </a:rPr>
              <a:t>m</a:t>
            </a:r>
            <a:endParaRPr lang="de-DE" sz="3600" b="1" dirty="0">
              <a:latin typeface="+mj-lt"/>
            </a:endParaRPr>
          </a:p>
          <a:p>
            <a:r>
              <a:rPr lang="de-DE" sz="3600" b="1" dirty="0">
                <a:solidFill>
                  <a:srgbClr val="FF0000"/>
                </a:solidFill>
                <a:latin typeface="+mj-lt"/>
              </a:rPr>
              <a:t>zu</a:t>
            </a:r>
            <a:r>
              <a:rPr lang="de-DE" sz="3600" b="1" dirty="0">
                <a:latin typeface="+mj-lt"/>
              </a:rPr>
              <a:t> + de</a:t>
            </a:r>
            <a:r>
              <a:rPr lang="de-DE" sz="3600" b="1" dirty="0">
                <a:solidFill>
                  <a:srgbClr val="F22EDB"/>
                </a:solidFill>
                <a:latin typeface="+mj-lt"/>
              </a:rPr>
              <a:t>r</a:t>
            </a:r>
            <a:r>
              <a:rPr lang="de-DE" sz="3600" b="1" dirty="0">
                <a:latin typeface="+mj-lt"/>
              </a:rPr>
              <a:t>  =  </a:t>
            </a:r>
            <a:r>
              <a:rPr lang="de-DE" sz="3600" b="1" dirty="0">
                <a:solidFill>
                  <a:srgbClr val="FF0000"/>
                </a:solidFill>
                <a:latin typeface="+mj-lt"/>
              </a:rPr>
              <a:t>zu</a:t>
            </a:r>
            <a:r>
              <a:rPr lang="de-DE" sz="3600" b="1" dirty="0">
                <a:solidFill>
                  <a:srgbClr val="F22EDB"/>
                </a:solidFill>
                <a:latin typeface="+mj-lt"/>
              </a:rPr>
              <a:t>r</a:t>
            </a:r>
          </a:p>
          <a:p>
            <a:r>
              <a:rPr lang="de-DE" sz="3600" b="1" dirty="0">
                <a:solidFill>
                  <a:srgbClr val="F22EDB"/>
                </a:solidFill>
                <a:latin typeface="+mj-lt"/>
              </a:rPr>
              <a:t>bei  </a:t>
            </a:r>
            <a:r>
              <a:rPr lang="de-DE" sz="3600" b="1" dirty="0">
                <a:latin typeface="+mj-lt"/>
              </a:rPr>
              <a:t>+  de</a:t>
            </a:r>
            <a:r>
              <a:rPr lang="de-DE" sz="3600" b="1" dirty="0">
                <a:solidFill>
                  <a:srgbClr val="0070C0"/>
                </a:solidFill>
                <a:latin typeface="+mj-lt"/>
              </a:rPr>
              <a:t>m</a:t>
            </a:r>
            <a:r>
              <a:rPr lang="de-DE" sz="3600" b="1" dirty="0">
                <a:latin typeface="+mj-lt"/>
              </a:rPr>
              <a:t>  =   </a:t>
            </a:r>
            <a:r>
              <a:rPr lang="de-DE" sz="3600" b="1" dirty="0">
                <a:solidFill>
                  <a:srgbClr val="F22EDB"/>
                </a:solidFill>
                <a:latin typeface="+mj-lt"/>
              </a:rPr>
              <a:t>bei</a:t>
            </a:r>
            <a:r>
              <a:rPr lang="de-DE" sz="3600" b="1" dirty="0">
                <a:solidFill>
                  <a:srgbClr val="0070C0"/>
                </a:solidFill>
                <a:latin typeface="+mj-lt"/>
              </a:rPr>
              <a:t>m</a:t>
            </a:r>
            <a:r>
              <a:rPr lang="de-DE" sz="3600" b="1" dirty="0">
                <a:latin typeface="+mj-lt"/>
              </a:rPr>
              <a:t>             </a:t>
            </a:r>
          </a:p>
          <a:p>
            <a:r>
              <a:rPr lang="de-DE" sz="3600" b="1" dirty="0">
                <a:solidFill>
                  <a:srgbClr val="00B050"/>
                </a:solidFill>
                <a:latin typeface="+mj-lt"/>
              </a:rPr>
              <a:t>von</a:t>
            </a:r>
            <a:r>
              <a:rPr lang="de-DE" sz="3600" b="1" dirty="0">
                <a:latin typeface="+mj-lt"/>
              </a:rPr>
              <a:t> + de</a:t>
            </a:r>
            <a:r>
              <a:rPr lang="de-DE" sz="3600" b="1" dirty="0">
                <a:solidFill>
                  <a:srgbClr val="0070C0"/>
                </a:solidFill>
                <a:latin typeface="+mj-lt"/>
              </a:rPr>
              <a:t>m</a:t>
            </a:r>
            <a:r>
              <a:rPr lang="de-DE" sz="3600" b="1" dirty="0">
                <a:latin typeface="+mj-lt"/>
              </a:rPr>
              <a:t>  =  </a:t>
            </a:r>
            <a:r>
              <a:rPr lang="de-DE" sz="3600" b="1" dirty="0">
                <a:solidFill>
                  <a:srgbClr val="00B050"/>
                </a:solidFill>
                <a:latin typeface="+mj-lt"/>
              </a:rPr>
              <a:t>vo</a:t>
            </a:r>
            <a:r>
              <a:rPr lang="de-DE" sz="3600" b="1" dirty="0">
                <a:solidFill>
                  <a:srgbClr val="0070C0"/>
                </a:solidFill>
                <a:latin typeface="+mj-lt"/>
              </a:rPr>
              <a:t>m</a:t>
            </a:r>
            <a:r>
              <a:rPr lang="de-DE" sz="3600" b="1" dirty="0">
                <a:latin typeface="+mj-lt"/>
              </a:rPr>
              <a:t> </a:t>
            </a:r>
            <a:endParaRPr lang="ru-RU" sz="3600" b="1" dirty="0">
              <a:latin typeface="+mj-lt"/>
            </a:endParaRPr>
          </a:p>
          <a:p>
            <a:endParaRPr lang="de-DE" sz="3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4" y="629966"/>
            <a:ext cx="10345215" cy="576064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b="1" dirty="0" smtClean="0">
                <a:solidFill>
                  <a:srgbClr val="00B050"/>
                </a:solidFill>
                <a:latin typeface="+mn-lt"/>
              </a:rPr>
              <a:t>Ergänze Präposition und Artikel im Dativ</a:t>
            </a:r>
            <a:endParaRPr lang="ru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7828" y="1494061"/>
            <a:ext cx="11089232" cy="5805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dirty="0">
                <a:solidFill>
                  <a:schemeClr val="tx2"/>
                </a:solidFill>
              </a:rPr>
              <a:t>1.	Im Juni fahre ich  _____  Spanien.</a:t>
            </a:r>
          </a:p>
          <a:p>
            <a:pPr marL="0" indent="0">
              <a:buNone/>
            </a:pPr>
            <a:r>
              <a:rPr lang="de-DE" sz="3600" b="1" dirty="0">
                <a:solidFill>
                  <a:schemeClr val="tx2"/>
                </a:solidFill>
              </a:rPr>
              <a:t>2.	Ich gehe ins Kino  ____  ____  Bruder.</a:t>
            </a:r>
          </a:p>
          <a:p>
            <a:pPr marL="0" indent="0">
              <a:buNone/>
            </a:pPr>
            <a:r>
              <a:rPr lang="de-DE" sz="3600" b="1" dirty="0">
                <a:solidFill>
                  <a:schemeClr val="tx2"/>
                </a:solidFill>
              </a:rPr>
              <a:t>3.	Er geht  ____  ____  Schwester.  </a:t>
            </a:r>
          </a:p>
          <a:p>
            <a:pPr marL="0" indent="0">
              <a:buNone/>
            </a:pPr>
            <a:r>
              <a:rPr lang="de-DE" sz="3600" b="1" dirty="0">
                <a:solidFill>
                  <a:schemeClr val="tx2"/>
                </a:solidFill>
              </a:rPr>
              <a:t>4.	____  ____  Frühstück  liest Max ein Buch.</a:t>
            </a:r>
          </a:p>
          <a:p>
            <a:pPr marL="0" indent="0">
              <a:buNone/>
            </a:pPr>
            <a:r>
              <a:rPr lang="de-DE" sz="3600" b="1" dirty="0">
                <a:solidFill>
                  <a:schemeClr val="tx2"/>
                </a:solidFill>
              </a:rPr>
              <a:t>5.	Lena kauft Tabletten und geht  ____  ____  Apotheke.                        </a:t>
            </a:r>
          </a:p>
          <a:p>
            <a:pPr marL="0" indent="0">
              <a:buNone/>
            </a:pPr>
            <a:r>
              <a:rPr lang="de-DE" sz="3600" b="1" dirty="0">
                <a:solidFill>
                  <a:schemeClr val="tx2"/>
                </a:solidFill>
              </a:rPr>
              <a:t>6.	Klaus gibt mir einen Brief  </a:t>
            </a:r>
            <a:r>
              <a:rPr lang="de-DE" sz="3600" b="1" dirty="0" smtClean="0">
                <a:solidFill>
                  <a:schemeClr val="tx2"/>
                </a:solidFill>
              </a:rPr>
              <a:t>___ ___  </a:t>
            </a:r>
            <a:r>
              <a:rPr lang="ru-RU" sz="3600" b="1" dirty="0" smtClean="0">
                <a:solidFill>
                  <a:schemeClr val="tx2"/>
                </a:solidFill>
              </a:rPr>
              <a:t> </a:t>
            </a:r>
            <a:r>
              <a:rPr lang="de-DE" sz="3600" b="1" dirty="0" smtClean="0">
                <a:solidFill>
                  <a:schemeClr val="tx2"/>
                </a:solidFill>
              </a:rPr>
              <a:t>Opa</a:t>
            </a:r>
            <a:r>
              <a:rPr lang="de-DE" sz="3600" b="1" dirty="0">
                <a:solidFill>
                  <a:schemeClr val="tx2"/>
                </a:solidFill>
              </a:rPr>
              <a:t>. </a:t>
            </a:r>
          </a:p>
          <a:p>
            <a:pPr marL="0" indent="0">
              <a:buNone/>
            </a:pPr>
            <a:r>
              <a:rPr lang="de-DE" sz="3600" b="1" dirty="0">
                <a:solidFill>
                  <a:schemeClr val="tx2"/>
                </a:solidFill>
              </a:rPr>
              <a:t>7.	Hans isst Eis und geht   ____  ____  </a:t>
            </a:r>
            <a:r>
              <a:rPr lang="de-DE" sz="3600" b="1" dirty="0" err="1">
                <a:solidFill>
                  <a:schemeClr val="tx2"/>
                </a:solidFill>
              </a:rPr>
              <a:t>Eiscafe</a:t>
            </a:r>
            <a:r>
              <a:rPr lang="de-DE" sz="3600" b="1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62364" y="1422053"/>
            <a:ext cx="1440160" cy="6480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nach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06380" y="2142133"/>
            <a:ext cx="2376264" cy="6480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mit  dem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46140" y="2848522"/>
            <a:ext cx="2376264" cy="6480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zu  der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73932" y="3496594"/>
            <a:ext cx="2448272" cy="6480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Nach dem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470676" y="4209643"/>
            <a:ext cx="2376264" cy="6480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aus  der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82544" y="5430448"/>
            <a:ext cx="2376264" cy="6480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von  dem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07401" y="6078520"/>
            <a:ext cx="2448272" cy="6480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aus  de</a:t>
            </a:r>
            <a:r>
              <a:rPr lang="en-US" sz="3600" b="1">
                <a:solidFill>
                  <a:schemeClr val="tx2"/>
                </a:solidFill>
              </a:rPr>
              <a:t>m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46140" y="2848522"/>
            <a:ext cx="2376264" cy="6480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solidFill>
                  <a:schemeClr val="tx2"/>
                </a:solidFill>
              </a:rPr>
              <a:t>zu</a:t>
            </a:r>
            <a:r>
              <a:rPr lang="de-DE" sz="3600" b="1" dirty="0" smtClean="0">
                <a:solidFill>
                  <a:srgbClr val="FF0000"/>
                </a:solidFill>
              </a:rPr>
              <a:t>r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82544" y="5429967"/>
            <a:ext cx="2376264" cy="6480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solidFill>
                  <a:schemeClr val="tx2"/>
                </a:solidFill>
              </a:rPr>
              <a:t>vo</a:t>
            </a:r>
            <a:r>
              <a:rPr lang="de-DE" sz="3600" b="1" dirty="0" smtClean="0">
                <a:solidFill>
                  <a:srgbClr val="0070C0"/>
                </a:solidFill>
              </a:rPr>
              <a:t>m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9757" y="-1062223"/>
            <a:ext cx="11999069" cy="77048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3600" b="1" dirty="0"/>
              <a:t>8.	Im Sommer wohnt Sascha  ____  ____ Oma.</a:t>
            </a:r>
            <a:br>
              <a:rPr lang="de-DE" sz="3600" b="1" dirty="0"/>
            </a:br>
            <a:r>
              <a:rPr lang="de-DE" sz="3600" b="1" dirty="0"/>
              <a:t>9.	____  ____  Schule gehen die Kinder nach Hause.</a:t>
            </a:r>
            <a:br>
              <a:rPr lang="de-DE" sz="3600" b="1" dirty="0"/>
            </a:br>
            <a:r>
              <a:rPr lang="de-DE" sz="3600" b="1" dirty="0"/>
              <a:t>10.	Anna fährt an das Meer  ____  ____  Eltern.</a:t>
            </a:r>
            <a:br>
              <a:rPr lang="de-DE" sz="3600" b="1" dirty="0"/>
            </a:br>
            <a:r>
              <a:rPr lang="de-DE" sz="3600" b="1" dirty="0"/>
              <a:t>11.	Die Oma erzählt ein Märchen  ____  ____ Prinzessin.</a:t>
            </a:r>
            <a:br>
              <a:rPr lang="de-DE" sz="3600" b="1" dirty="0"/>
            </a:br>
            <a:r>
              <a:rPr lang="de-DE" sz="3600" b="1" dirty="0"/>
              <a:t>12.	Wir nehmen ein Taxi und fahren  ____  ___ Bahnhof.</a:t>
            </a:r>
            <a:br>
              <a:rPr lang="de-DE" sz="3600" b="1" dirty="0"/>
            </a:br>
            <a:r>
              <a:rPr lang="de-DE" sz="3600" b="1" dirty="0"/>
              <a:t>13. Lea kauft Obst und Gemüse und geht  ____ ___  Gemüsegeschäft.</a:t>
            </a:r>
            <a:br>
              <a:rPr lang="de-DE" sz="3600" b="1" dirty="0"/>
            </a:br>
            <a:r>
              <a:rPr lang="de-DE" sz="3600" b="1" dirty="0"/>
              <a:t>14. ____ ____ Unterricht waren alle Kinder fleißig.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98301" y="1085110"/>
            <a:ext cx="24482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bei  der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25860" y="1624850"/>
            <a:ext cx="2469467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Nach  der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37580" y="2200914"/>
            <a:ext cx="2393136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mit  den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62564" y="2776978"/>
            <a:ext cx="2520280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von  der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58441" y="3836030"/>
            <a:ext cx="2376264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zu dem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04947" y="4895083"/>
            <a:ext cx="2376264" cy="6314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aus dem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09836" y="5958557"/>
            <a:ext cx="2376264" cy="6840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Bei dem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58441" y="3845709"/>
            <a:ext cx="2376264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solidFill>
                  <a:schemeClr val="tx2"/>
                </a:solidFill>
              </a:rPr>
              <a:t>zu</a:t>
            </a:r>
            <a:r>
              <a:rPr lang="de-DE" sz="3600" b="1" dirty="0" smtClean="0">
                <a:solidFill>
                  <a:srgbClr val="0070C0"/>
                </a:solidFill>
              </a:rPr>
              <a:t>m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09836" y="5958557"/>
            <a:ext cx="2376264" cy="6840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>
                <a:solidFill>
                  <a:schemeClr val="tx2"/>
                </a:solidFill>
              </a:rPr>
              <a:t>Bei</a:t>
            </a:r>
            <a:r>
              <a:rPr lang="de-DE" sz="3600" b="1" dirty="0" smtClean="0">
                <a:solidFill>
                  <a:srgbClr val="0070C0"/>
                </a:solidFill>
              </a:rPr>
              <a:t>m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137" y="-10988"/>
            <a:ext cx="12175777" cy="760986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93187" y="293505"/>
            <a:ext cx="3044961" cy="1696071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22EDB"/>
                </a:solidFill>
                <a:latin typeface="Arial Narrow" panose="020B0606020202030204" pitchFamily="34" charset="0"/>
              </a:rPr>
              <a:t>mit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dem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Bus</a:t>
            </a:r>
          </a:p>
          <a:p>
            <a:pPr algn="ctr"/>
            <a:r>
              <a:rPr lang="en-US" sz="3200" b="1" dirty="0" err="1" smtClean="0">
                <a:solidFill>
                  <a:srgbClr val="F22EDB"/>
                </a:solidFill>
                <a:latin typeface="Arial Narrow" panose="020B0606020202030204" pitchFamily="34" charset="0"/>
              </a:rPr>
              <a:t>mit</a:t>
            </a:r>
            <a:r>
              <a:rPr lang="en-US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dem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Auto</a:t>
            </a:r>
            <a:endParaRPr lang="ru-RU" sz="3200" b="1" dirty="0" smtClean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F22EDB"/>
                </a:solidFill>
                <a:latin typeface="Arial Narrow" panose="020B0606020202030204" pitchFamily="34" charset="0"/>
              </a:rPr>
              <a:t>mit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der U-</a:t>
            </a:r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Bahn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8148" y="822774"/>
            <a:ext cx="2416519" cy="64505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fahren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3187" y="2174749"/>
            <a:ext cx="3101981" cy="67419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zu</a:t>
            </a:r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Fu</a:t>
            </a:r>
            <a:r>
              <a:rPr lang="el-GR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β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1179" y="3049291"/>
            <a:ext cx="2786304" cy="126624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nach</a:t>
            </a:r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links</a:t>
            </a:r>
          </a:p>
          <a:p>
            <a:pPr algn="ctr"/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nach</a:t>
            </a:r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rechts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87483" y="3390960"/>
            <a:ext cx="2668995" cy="64505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gehen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fahren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03161" y="2183526"/>
            <a:ext cx="2342591" cy="64505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gehen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6818" y="4451677"/>
            <a:ext cx="2750664" cy="157499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zu</a:t>
            </a:r>
            <a:r>
              <a:rPr lang="de-DE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m </a:t>
            </a:r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Bahnhof</a:t>
            </a:r>
          </a:p>
          <a:p>
            <a:pPr algn="ctr"/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zu</a:t>
            </a:r>
            <a:r>
              <a:rPr lang="de-DE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</a:t>
            </a:r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Apotheke</a:t>
            </a:r>
            <a:endParaRPr lang="ru-RU" sz="3200" b="1" dirty="0" smtClean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zu</a:t>
            </a:r>
            <a:r>
              <a:rPr lang="de-DE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</a:t>
            </a:r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Schule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87482" y="4846936"/>
            <a:ext cx="2668995" cy="64505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gehen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fahren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78973" y="6093320"/>
            <a:ext cx="2566779" cy="126624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(nicht) weit </a:t>
            </a:r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von</a:t>
            </a:r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hier.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9771" y="6481999"/>
            <a:ext cx="2779202" cy="64505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Das </a:t>
            </a:r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ist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liegt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)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57317" y="699888"/>
            <a:ext cx="4873673" cy="125204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ехать </a:t>
            </a:r>
            <a:r>
              <a:rPr lang="ru-RU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на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автобусе, машине</a:t>
            </a:r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метро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61722" y="2070354"/>
            <a:ext cx="4873673" cy="871399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идти пешком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57316" y="3049291"/>
            <a:ext cx="4873673" cy="126624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пойти, поехать </a:t>
            </a:r>
            <a:r>
              <a:rPr lang="ru-RU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на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лево, </a:t>
            </a:r>
            <a:r>
              <a:rPr lang="ru-RU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на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право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51117" y="4423075"/>
            <a:ext cx="4873673" cy="12603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пойти, поехать </a:t>
            </a:r>
            <a:r>
              <a:rPr lang="ru-RU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на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вокзал, </a:t>
            </a:r>
            <a:r>
              <a:rPr lang="ru-RU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в 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аптеку, </a:t>
            </a:r>
            <a:r>
              <a:rPr lang="ru-RU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в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школу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713974" y="6039400"/>
            <a:ext cx="4873673" cy="128313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Это (располагается) (не) далеко </a:t>
            </a:r>
            <a:r>
              <a:rPr lang="ru-RU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от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сюда.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8" y="112742"/>
            <a:ext cx="12175777" cy="760986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01178" y="1037288"/>
            <a:ext cx="4821503" cy="650721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im</a:t>
            </a:r>
            <a:r>
              <a:rPr lang="en-US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 2. </a:t>
            </a:r>
            <a:r>
              <a:rPr lang="ru-RU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(</a:t>
            </a:r>
            <a:r>
              <a:rPr lang="en-US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ten) Stock </a:t>
            </a:r>
            <a:r>
              <a:rPr lang="en-US" sz="32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wohnen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9600" y="1968504"/>
            <a:ext cx="4793082" cy="65742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das</a:t>
            </a:r>
            <a:r>
              <a:rPr lang="en-US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 2. </a:t>
            </a:r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(</a:t>
            </a:r>
            <a:r>
              <a:rPr lang="de-DE" sz="3200" b="1" dirty="0" err="1" smtClean="0">
                <a:solidFill>
                  <a:srgbClr val="F22EDB"/>
                </a:solidFill>
                <a:latin typeface="Arial Narrow" panose="020B0606020202030204" pitchFamily="34" charset="0"/>
              </a:rPr>
              <a:t>te</a:t>
            </a:r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) </a:t>
            </a:r>
            <a:r>
              <a:rPr lang="en-US" sz="32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Fenster</a:t>
            </a:r>
            <a:r>
              <a:rPr lang="en-US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 von </a:t>
            </a:r>
            <a:r>
              <a:rPr lang="en-US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links </a:t>
            </a:r>
            <a:endParaRPr lang="ru-RU" sz="32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1154" y="2930181"/>
            <a:ext cx="4791527" cy="604669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brauchen </a:t>
            </a:r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+ Akk.</a:t>
            </a:r>
            <a:endParaRPr lang="de-DE" sz="3200" b="1" dirty="0" smtClean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1178" y="3820782"/>
            <a:ext cx="4776516" cy="62386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z</a:t>
            </a:r>
            <a:r>
              <a:rPr lang="en-US" sz="3200" b="1" dirty="0" err="1" smtClean="0">
                <a:solidFill>
                  <a:srgbClr val="F22EDB"/>
                </a:solidFill>
                <a:latin typeface="Arial Narrow" panose="020B0606020202030204" pitchFamily="34" charset="0"/>
              </a:rPr>
              <a:t>u</a:t>
            </a:r>
            <a:r>
              <a:rPr lang="en-US" sz="32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r</a:t>
            </a:r>
            <a:r>
              <a:rPr lang="en-US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 </a:t>
            </a:r>
            <a:r>
              <a:rPr lang="en-US" sz="3200" b="1" dirty="0" err="1" smtClean="0">
                <a:solidFill>
                  <a:srgbClr val="F22EDB"/>
                </a:solidFill>
                <a:latin typeface="Arial Narrow" panose="020B0606020202030204" pitchFamily="34" charset="0"/>
              </a:rPr>
              <a:t>Haltestelle</a:t>
            </a:r>
            <a:r>
              <a:rPr lang="en-US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gehen</a:t>
            </a:r>
            <a:endParaRPr lang="de-DE" sz="32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7838" y="5786347"/>
            <a:ext cx="4764843" cy="60425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drei Stationen fahren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3719" y="4812723"/>
            <a:ext cx="4764844" cy="64505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den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Bus </a:t>
            </a:r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nehmen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54452" y="992953"/>
            <a:ext cx="4873673" cy="684601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жить на втором этаже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66470" y="1951535"/>
            <a:ext cx="4873673" cy="67439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второе окно слева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99354" y="2930181"/>
            <a:ext cx="4873673" cy="60841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нуждаться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66470" y="3818322"/>
            <a:ext cx="4873673" cy="61105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пойти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на остановку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519184" y="4812723"/>
            <a:ext cx="4873673" cy="65445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сесть на автобус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06109" y="5750380"/>
            <a:ext cx="4873673" cy="65445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проехать 3 остановки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7838" y="6671739"/>
            <a:ext cx="4764843" cy="60425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ganz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32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in der </a:t>
            </a:r>
            <a:r>
              <a:rPr lang="en-US" sz="3200" b="1" dirty="0" err="1" smtClean="0">
                <a:solidFill>
                  <a:srgbClr val="F22EDB"/>
                </a:solidFill>
                <a:latin typeface="Arial Narrow" panose="020B0606020202030204" pitchFamily="34" charset="0"/>
              </a:rPr>
              <a:t>Nähe</a:t>
            </a:r>
            <a:endParaRPr lang="de-DE" sz="3200" b="1" dirty="0" smtClean="0">
              <a:solidFill>
                <a:srgbClr val="F22EDB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99354" y="6625006"/>
            <a:ext cx="4873673" cy="65445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совсем рядом</a:t>
            </a:r>
            <a:endParaRPr lang="ru-RU" sz="3200" b="1" dirty="0">
              <a:solidFill>
                <a:schemeClr val="tx2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0036" y="845989"/>
            <a:ext cx="5544616" cy="7759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latin typeface="Arial Narrow" panose="020B0606020202030204" pitchFamily="34" charset="0"/>
              </a:rPr>
              <a:t>Lehrbuch</a:t>
            </a:r>
            <a:r>
              <a:rPr lang="en-US" sz="5400" b="1" dirty="0" smtClean="0">
                <a:latin typeface="Arial Narrow" panose="020B0606020202030204" pitchFamily="34" charset="0"/>
              </a:rPr>
              <a:t> – S.51 </a:t>
            </a:r>
            <a:r>
              <a:rPr lang="de-DE" sz="5400" b="1" dirty="0" smtClean="0">
                <a:latin typeface="Arial Narrow" panose="020B0606020202030204" pitchFamily="34" charset="0"/>
              </a:rPr>
              <a:t>Üb.5</a:t>
            </a:r>
            <a:endParaRPr lang="ru-RU" sz="5400" b="1" dirty="0">
              <a:latin typeface="Arial Narrow" panose="020B060602020203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000699" y="4086349"/>
            <a:ext cx="2088232" cy="7759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dirty="0">
              <a:solidFill>
                <a:srgbClr val="F22EDB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22004" y="3222253"/>
            <a:ext cx="7056784" cy="30963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latin typeface="Arial Narrow" panose="020B0606020202030204" pitchFamily="34" charset="0"/>
              </a:rPr>
              <a:t>Hausaufgabe</a:t>
            </a:r>
            <a:r>
              <a:rPr lang="en-US" sz="5400" b="1" dirty="0" smtClean="0">
                <a:latin typeface="Arial Narrow" panose="020B0606020202030204" pitchFamily="34" charset="0"/>
              </a:rPr>
              <a:t> –</a:t>
            </a:r>
          </a:p>
          <a:p>
            <a:pPr algn="ctr"/>
            <a:r>
              <a:rPr lang="en-US" sz="5400" b="1" dirty="0" smtClean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sz="5400" b="1" dirty="0" smtClean="0">
                <a:latin typeface="Arial Narrow" panose="020B0606020202030204" pitchFamily="34" charset="0"/>
              </a:rPr>
              <a:t>1. AB:</a:t>
            </a:r>
            <a:r>
              <a:rPr lang="ru-RU" sz="5400" b="1" dirty="0" smtClean="0">
                <a:latin typeface="Arial Narrow" panose="020B0606020202030204" pitchFamily="34" charset="0"/>
              </a:rPr>
              <a:t> </a:t>
            </a:r>
            <a:r>
              <a:rPr lang="en-US" sz="5400" b="1" dirty="0" smtClean="0">
                <a:latin typeface="Arial Narrow" panose="020B0606020202030204" pitchFamily="34" charset="0"/>
              </a:rPr>
              <a:t>S. 51 </a:t>
            </a:r>
            <a:r>
              <a:rPr lang="de-DE" sz="5400" b="1" dirty="0" smtClean="0">
                <a:latin typeface="Arial Narrow" panose="020B0606020202030204" pitchFamily="34" charset="0"/>
              </a:rPr>
              <a:t>Üb. 10</a:t>
            </a:r>
            <a:endParaRPr lang="en-US" sz="5400" b="1" dirty="0" smtClean="0">
              <a:latin typeface="Arial Narrow" panose="020B0606020202030204" pitchFamily="34" charset="0"/>
            </a:endParaRPr>
          </a:p>
          <a:p>
            <a:pPr algn="ctr"/>
            <a:r>
              <a:rPr lang="de-DE" sz="5400" b="1" dirty="0" smtClean="0">
                <a:latin typeface="Arial Narrow" panose="020B0606020202030204" pitchFamily="34" charset="0"/>
              </a:rPr>
              <a:t>2. </a:t>
            </a:r>
            <a:r>
              <a:rPr lang="ru-RU" sz="5400" b="1" dirty="0" smtClean="0">
                <a:latin typeface="Arial Narrow" panose="020B0606020202030204" pitchFamily="34" charset="0"/>
              </a:rPr>
              <a:t>выучить предлоги</a:t>
            </a:r>
            <a:endParaRPr lang="ru-RU" sz="5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72" y="0"/>
            <a:ext cx="12511196" cy="815171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8276"/>
            <a:ext cx="10561241" cy="669666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01924" y="557957"/>
            <a:ext cx="8460060" cy="1035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latin typeface="Arial Narrow" panose="020B0606020202030204" pitchFamily="34" charset="0"/>
              </a:rPr>
              <a:t>Hausaufgabe</a:t>
            </a:r>
            <a:r>
              <a:rPr lang="en-US" sz="5400" b="1" dirty="0" smtClean="0">
                <a:latin typeface="Arial Narrow" panose="020B0606020202030204" pitchFamily="34" charset="0"/>
              </a:rPr>
              <a:t>  - AB:</a:t>
            </a:r>
            <a:r>
              <a:rPr lang="ru-RU" sz="5400" b="1" dirty="0" smtClean="0">
                <a:latin typeface="Arial Narrow" panose="020B0606020202030204" pitchFamily="34" charset="0"/>
              </a:rPr>
              <a:t> </a:t>
            </a:r>
            <a:r>
              <a:rPr lang="en-US" sz="5400" b="1" dirty="0" smtClean="0">
                <a:latin typeface="Arial Narrow" panose="020B0606020202030204" pitchFamily="34" charset="0"/>
              </a:rPr>
              <a:t>S. 51 </a:t>
            </a:r>
            <a:r>
              <a:rPr lang="de-DE" sz="5400" b="1" dirty="0" smtClean="0">
                <a:latin typeface="Arial Narrow" panose="020B0606020202030204" pitchFamily="34" charset="0"/>
              </a:rPr>
              <a:t>Üb.10</a:t>
            </a:r>
            <a:endParaRPr lang="en-US" sz="5400" b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955" y="348903"/>
            <a:ext cx="10156767" cy="133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21" b="1" i="1" dirty="0">
                <a:solidFill>
                  <a:srgbClr val="008000"/>
                </a:solidFill>
              </a:rPr>
              <a:t>Ergänze die richtige Form: </a:t>
            </a:r>
            <a:r>
              <a:rPr lang="de-DE" sz="4421" b="1" i="1" dirty="0">
                <a:solidFill>
                  <a:srgbClr val="FF0000"/>
                </a:solidFill>
              </a:rPr>
              <a:t>zur </a:t>
            </a:r>
            <a:r>
              <a:rPr lang="mr-IN" sz="4421" b="1" i="1" dirty="0">
                <a:solidFill>
                  <a:srgbClr val="FF0000"/>
                </a:solidFill>
              </a:rPr>
              <a:t>–</a:t>
            </a:r>
            <a:r>
              <a:rPr lang="de-DE" sz="4421" b="1" i="1" dirty="0">
                <a:solidFill>
                  <a:srgbClr val="FF0000"/>
                </a:solidFill>
              </a:rPr>
              <a:t> </a:t>
            </a:r>
            <a:r>
              <a:rPr lang="de-DE" sz="4421" b="1" i="1" dirty="0">
                <a:solidFill>
                  <a:srgbClr val="0000FF"/>
                </a:solidFill>
              </a:rPr>
              <a:t>zu</a:t>
            </a:r>
            <a:r>
              <a:rPr lang="de-DE" sz="4421" b="1" i="1" dirty="0">
                <a:solidFill>
                  <a:srgbClr val="008000"/>
                </a:solidFill>
              </a:rPr>
              <a:t>m</a:t>
            </a:r>
          </a:p>
          <a:p>
            <a:pPr algn="ctr"/>
            <a:r>
              <a:rPr lang="de-DE" sz="3617" b="1" i="1" dirty="0"/>
              <a:t>Üb. 10a (S. 51) - AB</a:t>
            </a:r>
            <a:endParaRPr lang="ru-RU" sz="3617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33772" y="2318621"/>
            <a:ext cx="12083366" cy="3448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9349" indent="-459349">
              <a:buAutoNum type="arabicPeriod"/>
            </a:pPr>
            <a:r>
              <a:rPr lang="de-DE" sz="3617" b="1" dirty="0"/>
              <a:t>Entschuldigung, ich möchte       ... </a:t>
            </a:r>
            <a:r>
              <a:rPr lang="de-DE" sz="3617" b="1" dirty="0" smtClean="0">
                <a:solidFill>
                  <a:srgbClr val="008000"/>
                </a:solidFill>
              </a:rPr>
              <a:t>Rathaus</a:t>
            </a:r>
            <a:r>
              <a:rPr lang="de-DE" sz="3617" b="1" dirty="0"/>
              <a:t>.</a:t>
            </a:r>
          </a:p>
          <a:p>
            <a:pPr marL="459349" indent="-459349">
              <a:buAutoNum type="arabicPeriod"/>
            </a:pPr>
            <a:r>
              <a:rPr lang="de-DE" sz="3617" b="1" dirty="0"/>
              <a:t>Wie komme ich      ... </a:t>
            </a:r>
            <a:r>
              <a:rPr lang="de-DE" sz="3617" b="1" dirty="0" smtClean="0"/>
              <a:t> </a:t>
            </a:r>
            <a:r>
              <a:rPr lang="de-DE" sz="3617" b="1" dirty="0" smtClean="0">
                <a:solidFill>
                  <a:srgbClr val="FF0000"/>
                </a:solidFill>
              </a:rPr>
              <a:t>Stephanskirche</a:t>
            </a:r>
            <a:r>
              <a:rPr lang="de-DE" sz="3617" b="1" dirty="0"/>
              <a:t>?</a:t>
            </a:r>
          </a:p>
          <a:p>
            <a:pPr marL="459349" indent="-459349">
              <a:buAutoNum type="arabicPeriod"/>
            </a:pPr>
            <a:r>
              <a:rPr lang="de-DE" sz="3617" b="1" dirty="0"/>
              <a:t>Um wie viel Uhr gehst du      ...  </a:t>
            </a:r>
            <a:r>
              <a:rPr lang="de-DE" sz="3617" b="1" dirty="0" smtClean="0">
                <a:solidFill>
                  <a:srgbClr val="FF0000"/>
                </a:solidFill>
              </a:rPr>
              <a:t>Schule</a:t>
            </a:r>
            <a:r>
              <a:rPr lang="de-DE" sz="3617" b="1" dirty="0"/>
              <a:t>?</a:t>
            </a:r>
          </a:p>
          <a:p>
            <a:pPr marL="459349" indent="-459349">
              <a:buAutoNum type="arabicPeriod"/>
            </a:pPr>
            <a:r>
              <a:rPr lang="de-DE" sz="3617" b="1" dirty="0"/>
              <a:t>Meine Mutter fährt mit dem Auto      ...   </a:t>
            </a:r>
            <a:r>
              <a:rPr lang="de-DE" sz="3617" b="1" dirty="0" smtClean="0">
                <a:solidFill>
                  <a:srgbClr val="FF0000"/>
                </a:solidFill>
              </a:rPr>
              <a:t>Arbeit</a:t>
            </a:r>
            <a:r>
              <a:rPr lang="de-DE" sz="3617" b="1" dirty="0"/>
              <a:t>.</a:t>
            </a:r>
          </a:p>
          <a:p>
            <a:pPr marL="459349" indent="-459349">
              <a:buAutoNum type="arabicPeriod"/>
            </a:pPr>
            <a:r>
              <a:rPr lang="de-DE" sz="3617" b="1" dirty="0"/>
              <a:t>Mein Zahn tut weh. Ich muss      ...   </a:t>
            </a:r>
            <a:r>
              <a:rPr lang="de-DE" sz="3617" b="1" dirty="0" smtClean="0">
                <a:solidFill>
                  <a:srgbClr val="0000FF"/>
                </a:solidFill>
              </a:rPr>
              <a:t>Zahnarzt</a:t>
            </a:r>
            <a:r>
              <a:rPr lang="de-DE" sz="3617" b="1" dirty="0"/>
              <a:t>.</a:t>
            </a:r>
          </a:p>
          <a:p>
            <a:pPr marL="459349" indent="-459349">
              <a:buAutoNum type="arabicPeriod"/>
            </a:pPr>
            <a:r>
              <a:rPr lang="de-DE" sz="3617" b="1" dirty="0"/>
              <a:t>Ich gehe </a:t>
            </a:r>
            <a:r>
              <a:rPr lang="de-DE" sz="3617" b="1" dirty="0" smtClean="0"/>
              <a:t>   </a:t>
            </a:r>
            <a:r>
              <a:rPr lang="de-DE" sz="3617" b="1" dirty="0"/>
              <a:t>...      </a:t>
            </a:r>
            <a:r>
              <a:rPr lang="de-DE" sz="3617" b="1" dirty="0">
                <a:solidFill>
                  <a:srgbClr val="008000"/>
                </a:solidFill>
              </a:rPr>
              <a:t>Handballtraining</a:t>
            </a:r>
            <a:r>
              <a:rPr lang="de-DE" sz="3617" b="1" dirty="0"/>
              <a:t>. Kommst du mit?</a:t>
            </a:r>
            <a:endParaRPr lang="ru-RU" sz="3617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92566" y="2299800"/>
            <a:ext cx="1156355" cy="64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17" b="1" dirty="0">
                <a:solidFill>
                  <a:srgbClr val="008000"/>
                </a:solidFill>
              </a:rPr>
              <a:t>zum</a:t>
            </a:r>
            <a:endParaRPr lang="ru-RU" sz="3617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6357" y="4483032"/>
            <a:ext cx="1156355" cy="64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17" b="1" dirty="0">
                <a:solidFill>
                  <a:srgbClr val="0000FF"/>
                </a:solidFill>
              </a:rPr>
              <a:t>zum</a:t>
            </a:r>
            <a:endParaRPr lang="ru-RU" sz="3617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2084" y="5094461"/>
            <a:ext cx="1156355" cy="64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17" b="1" dirty="0">
                <a:solidFill>
                  <a:srgbClr val="008000"/>
                </a:solidFill>
              </a:rPr>
              <a:t>zum</a:t>
            </a:r>
            <a:endParaRPr lang="ru-RU" sz="3617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8242" y="2862213"/>
            <a:ext cx="923482" cy="64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17" b="1" dirty="0">
                <a:solidFill>
                  <a:srgbClr val="FF0000"/>
                </a:solidFill>
              </a:rPr>
              <a:t>zur</a:t>
            </a:r>
            <a:endParaRPr lang="ru-RU" sz="3617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8599" y="3954405"/>
            <a:ext cx="923482" cy="64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17" b="1" dirty="0">
                <a:solidFill>
                  <a:srgbClr val="FF0000"/>
                </a:solidFill>
              </a:rPr>
              <a:t>zur</a:t>
            </a:r>
            <a:endParaRPr lang="ru-RU" sz="3617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6152" y="3391416"/>
            <a:ext cx="907140" cy="64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17" b="1" dirty="0">
                <a:solidFill>
                  <a:srgbClr val="FF0000"/>
                </a:solidFill>
              </a:rPr>
              <a:t>zur</a:t>
            </a:r>
            <a:endParaRPr lang="ru-RU" sz="3617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89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8586" y="57849"/>
            <a:ext cx="3809761" cy="587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15" b="1" i="1" dirty="0" smtClean="0"/>
              <a:t>Üb</a:t>
            </a:r>
            <a:r>
              <a:rPr lang="de-DE" sz="3215" b="1" i="1" dirty="0"/>
              <a:t>. 10c (S. 51, AB)</a:t>
            </a:r>
            <a:endParaRPr lang="ru-RU" sz="3215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57404" y="855287"/>
            <a:ext cx="11972946" cy="95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13" b="1" dirty="0"/>
              <a:t>       ...   Schule,       </a:t>
            </a:r>
            <a:r>
              <a:rPr lang="de-DE" sz="2813" b="1" dirty="0" smtClean="0"/>
              <a:t>... </a:t>
            </a:r>
            <a:r>
              <a:rPr lang="de-DE" sz="2813" b="1" dirty="0"/>
              <a:t>Familie</a:t>
            </a:r>
            <a:r>
              <a:rPr lang="de-DE" sz="2813" b="1" dirty="0" smtClean="0"/>
              <a:t>,     </a:t>
            </a:r>
            <a:r>
              <a:rPr lang="de-DE" sz="2813" b="1" dirty="0"/>
              <a:t>...    Auto,    ...   Schiff,      </a:t>
            </a:r>
            <a:r>
              <a:rPr lang="ru-RU" sz="2813" b="1" dirty="0" smtClean="0"/>
              <a:t>                 </a:t>
            </a:r>
            <a:r>
              <a:rPr lang="de-DE" sz="2813" b="1" dirty="0" smtClean="0"/>
              <a:t> </a:t>
            </a:r>
            <a:r>
              <a:rPr lang="de-DE" sz="2813" b="1" dirty="0"/>
              <a:t>...   </a:t>
            </a:r>
            <a:r>
              <a:rPr lang="de-DE" sz="2813" b="1" dirty="0" smtClean="0"/>
              <a:t>Geburtstag,   </a:t>
            </a:r>
            <a:r>
              <a:rPr lang="ru-RU" sz="2813" b="1" dirty="0" smtClean="0"/>
              <a:t>.</a:t>
            </a:r>
            <a:r>
              <a:rPr lang="de-DE" sz="2813" b="1" dirty="0" smtClean="0"/>
              <a:t>...   </a:t>
            </a:r>
            <a:r>
              <a:rPr lang="de-DE" sz="2813" b="1" dirty="0"/>
              <a:t>Schweiz,       ...   Wochenende,       ...   Bahnhof</a:t>
            </a:r>
            <a:endParaRPr lang="ru-RU" sz="2813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1025" y="852052"/>
            <a:ext cx="739246" cy="525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13" b="1" dirty="0">
                <a:solidFill>
                  <a:srgbClr val="FF0000"/>
                </a:solidFill>
              </a:rPr>
              <a:t>die</a:t>
            </a:r>
            <a:endParaRPr lang="ru-RU" sz="2813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0154" y="850413"/>
            <a:ext cx="739246" cy="525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13" b="1" dirty="0">
                <a:solidFill>
                  <a:srgbClr val="FF0000"/>
                </a:solidFill>
              </a:rPr>
              <a:t>die</a:t>
            </a:r>
            <a:endParaRPr lang="ru-RU" sz="2813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0406" y="1259239"/>
            <a:ext cx="739246" cy="525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13" b="1" dirty="0">
                <a:solidFill>
                  <a:srgbClr val="FF0000"/>
                </a:solidFill>
              </a:rPr>
              <a:t>die</a:t>
            </a:r>
            <a:endParaRPr lang="ru-RU" sz="2813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624" y="1269926"/>
            <a:ext cx="739246" cy="525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13" b="1" dirty="0">
                <a:solidFill>
                  <a:srgbClr val="0000FF"/>
                </a:solidFill>
              </a:rPr>
              <a:t>der</a:t>
            </a:r>
            <a:endParaRPr lang="ru-RU" sz="2813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42597" y="1254388"/>
            <a:ext cx="739246" cy="525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13" b="1" dirty="0">
                <a:solidFill>
                  <a:srgbClr val="0000FF"/>
                </a:solidFill>
              </a:rPr>
              <a:t>der</a:t>
            </a:r>
            <a:endParaRPr lang="ru-RU" sz="2813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0405" y="823037"/>
            <a:ext cx="973602" cy="525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13" b="1" dirty="0">
                <a:solidFill>
                  <a:srgbClr val="008000"/>
                </a:solidFill>
              </a:rPr>
              <a:t>das</a:t>
            </a:r>
            <a:endParaRPr lang="ru-RU" sz="2813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5660" y="1269926"/>
            <a:ext cx="882573" cy="525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13" b="1" dirty="0">
                <a:solidFill>
                  <a:srgbClr val="008000"/>
                </a:solidFill>
              </a:rPr>
              <a:t>das</a:t>
            </a:r>
            <a:endParaRPr lang="ru-RU" sz="2813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3772" y="2019261"/>
            <a:ext cx="11784311" cy="572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9349" indent="-459349">
              <a:buAutoNum type="arabicPeriod"/>
            </a:pPr>
            <a:r>
              <a:rPr lang="de-DE" sz="3215" b="1" dirty="0"/>
              <a:t>Morgen müssen wir nicht  z...     Schule gehen, morgen ist schulfrei.</a:t>
            </a:r>
          </a:p>
          <a:p>
            <a:pPr marL="459349" indent="-459349">
              <a:buAutoNum type="arabicPeriod"/>
            </a:pPr>
            <a:r>
              <a:rPr lang="de-DE" sz="3215" b="1" dirty="0"/>
              <a:t>Tina fährt im Sommer mit  d...     Familie nach Norwegen.</a:t>
            </a:r>
          </a:p>
          <a:p>
            <a:r>
              <a:rPr lang="de-DE" sz="3215" b="1" dirty="0"/>
              <a:t>       Sie fahren mit  d...     Auto und mit  d...      Schiff.</a:t>
            </a:r>
          </a:p>
          <a:p>
            <a:pPr marL="459349" indent="-459349">
              <a:buAutoNum type="arabicPeriod" startAt="3"/>
            </a:pPr>
            <a:r>
              <a:rPr lang="de-DE" sz="3215" b="1" dirty="0"/>
              <a:t>Ich bekomme  z...     Geburtstag viel Geld, mindestens 100 €.</a:t>
            </a:r>
          </a:p>
          <a:p>
            <a:pPr marL="459349" indent="-459349">
              <a:buAutoNum type="arabicPeriod" startAt="3"/>
            </a:pPr>
            <a:r>
              <a:rPr lang="de-DE" sz="3215" b="1" dirty="0"/>
              <a:t>Woher kommt Laura? </a:t>
            </a:r>
            <a:r>
              <a:rPr lang="mr-IN" sz="3215" b="1" dirty="0"/>
              <a:t>–</a:t>
            </a:r>
            <a:r>
              <a:rPr lang="de-DE" sz="3215" b="1" dirty="0"/>
              <a:t> Sie kommt aus  d...     Schweiz.</a:t>
            </a:r>
          </a:p>
          <a:p>
            <a:pPr marL="459349" indent="-459349">
              <a:buAutoNum type="arabicPeriod" startAt="3"/>
            </a:pPr>
            <a:r>
              <a:rPr lang="de-DE" sz="3215" b="1" dirty="0"/>
              <a:t>Nach  d...     Schule muss ich erst Hausaufgaben machen.</a:t>
            </a:r>
          </a:p>
          <a:p>
            <a:pPr marL="459349" indent="-459349">
              <a:buAutoNum type="arabicPeriod" startAt="3"/>
            </a:pPr>
            <a:r>
              <a:rPr lang="de-DE" sz="3215" b="1" dirty="0"/>
              <a:t>Seit  d...     Wochenende bin ich so müde.</a:t>
            </a:r>
          </a:p>
          <a:p>
            <a:pPr marL="459349" indent="-459349">
              <a:buAutoNum type="arabicPeriod" startAt="3"/>
            </a:pPr>
            <a:r>
              <a:rPr lang="de-DE" sz="3215" b="1" dirty="0"/>
              <a:t>Wo ist die Apotheke? </a:t>
            </a:r>
            <a:r>
              <a:rPr lang="mr-IN" sz="3215" b="1" dirty="0"/>
              <a:t>–</a:t>
            </a:r>
            <a:r>
              <a:rPr lang="de-DE" sz="3215" b="1" dirty="0"/>
              <a:t> In der Nähe  v...     Bahnhof.</a:t>
            </a:r>
            <a:endParaRPr lang="ru-RU" sz="3215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11444" y="2018258"/>
            <a:ext cx="926108" cy="5875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zur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99652" y="3453365"/>
            <a:ext cx="1130664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008000"/>
                </a:solidFill>
              </a:rPr>
              <a:t>dem</a:t>
            </a:r>
            <a:endParaRPr lang="ru-RU" sz="3215" b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8379" y="3950537"/>
            <a:ext cx="1122042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0000FF"/>
                </a:solidFill>
              </a:rPr>
              <a:t>zum</a:t>
            </a:r>
            <a:endParaRPr lang="ru-RU" sz="3215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88947" y="3461323"/>
            <a:ext cx="1127785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008000"/>
                </a:solidFill>
              </a:rPr>
              <a:t>dem</a:t>
            </a:r>
            <a:endParaRPr lang="ru-RU" sz="3215" b="1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2174" y="6401243"/>
            <a:ext cx="1137077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008000"/>
                </a:solidFill>
              </a:rPr>
              <a:t>dem</a:t>
            </a:r>
            <a:endParaRPr lang="ru-RU" sz="3215" b="1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48347" y="6895388"/>
            <a:ext cx="1267140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3215" b="1" dirty="0">
                <a:solidFill>
                  <a:srgbClr val="0000FF"/>
                </a:solidFill>
              </a:rPr>
              <a:t>vom</a:t>
            </a:r>
            <a:endParaRPr lang="ru-RU" sz="3215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32252" y="843521"/>
            <a:ext cx="987349" cy="525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13" b="1" dirty="0">
                <a:solidFill>
                  <a:srgbClr val="008000"/>
                </a:solidFill>
              </a:rPr>
              <a:t>das</a:t>
            </a:r>
            <a:endParaRPr lang="ru-RU" sz="2813" b="1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02526" y="2945831"/>
            <a:ext cx="1125360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der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9990" y="5426905"/>
            <a:ext cx="1080120" cy="5875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3215" b="1" dirty="0">
                <a:solidFill>
                  <a:srgbClr val="FF0000"/>
                </a:solidFill>
              </a:rPr>
              <a:t>der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37991" y="4933457"/>
            <a:ext cx="991776" cy="5875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3215" b="1" dirty="0">
                <a:solidFill>
                  <a:srgbClr val="FF0000"/>
                </a:solidFill>
              </a:rPr>
              <a:t>der</a:t>
            </a:r>
            <a:endParaRPr lang="ru-RU" sz="3215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97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fscomps.fotosearch.com/compc/UNC/UNC235/u123586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1"/>
          <a:stretch/>
        </p:blipFill>
        <p:spPr bwMode="auto">
          <a:xfrm>
            <a:off x="298815" y="4109728"/>
            <a:ext cx="2214111" cy="14908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5" y="976945"/>
            <a:ext cx="3593591" cy="1699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386" y="1009769"/>
            <a:ext cx="2364187" cy="1671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490" y="991077"/>
            <a:ext cx="2505593" cy="1671701"/>
          </a:xfrm>
          <a:prstGeom prst="rect">
            <a:avLst/>
          </a:prstGeom>
        </p:spPr>
      </p:pic>
      <p:pic>
        <p:nvPicPr>
          <p:cNvPr id="10" name="Рисунок 9" descr="http://denversdietdoctor.com/wp-content/uploads/2014/07/supermarke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52" y="4109729"/>
            <a:ext cx="2207216" cy="150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static8.depositphotos.com/1005091/1024/v/950/depositphotos_10246426-Cartoon-candy-stor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93" y="4127054"/>
            <a:ext cx="2242749" cy="149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ugranow.ru/wp-content/uploads/2016/01/MU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267" y="4109729"/>
            <a:ext cx="2450165" cy="150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www.creative.su/sites/creative.su/data/XmUserFiles/userfiles/user4816/wonderground1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37" y="1024334"/>
            <a:ext cx="2162994" cy="165257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Волна 13"/>
          <p:cNvSpPr/>
          <p:nvPr/>
        </p:nvSpPr>
        <p:spPr>
          <a:xfrm>
            <a:off x="294680" y="2851227"/>
            <a:ext cx="2523506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der </a:t>
            </a:r>
            <a:r>
              <a:rPr lang="en-US" sz="2799" b="1" dirty="0" err="1" smtClean="0">
                <a:solidFill>
                  <a:schemeClr val="bg1"/>
                </a:solidFill>
              </a:rPr>
              <a:t>Bahnhof</a:t>
            </a:r>
            <a:endParaRPr lang="ru-RU" sz="1600" dirty="0"/>
          </a:p>
        </p:txBody>
      </p:sp>
      <p:sp>
        <p:nvSpPr>
          <p:cNvPr id="15" name="Волна 14"/>
          <p:cNvSpPr/>
          <p:nvPr/>
        </p:nvSpPr>
        <p:spPr>
          <a:xfrm>
            <a:off x="2825516" y="2849164"/>
            <a:ext cx="2782580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die </a:t>
            </a:r>
            <a:r>
              <a:rPr lang="en-US" sz="2799" b="1" dirty="0" err="1" smtClean="0">
                <a:solidFill>
                  <a:schemeClr val="bg1"/>
                </a:solidFill>
              </a:rPr>
              <a:t>Apotheke</a:t>
            </a:r>
            <a:endParaRPr lang="ru-RU" sz="1600" dirty="0"/>
          </a:p>
        </p:txBody>
      </p:sp>
      <p:sp>
        <p:nvSpPr>
          <p:cNvPr id="16" name="Волна 15"/>
          <p:cNvSpPr/>
          <p:nvPr/>
        </p:nvSpPr>
        <p:spPr>
          <a:xfrm>
            <a:off x="5605206" y="2843858"/>
            <a:ext cx="2612636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das </a:t>
            </a:r>
            <a:r>
              <a:rPr lang="en-US" sz="2799" b="1" dirty="0" err="1" smtClean="0">
                <a:solidFill>
                  <a:schemeClr val="bg1"/>
                </a:solidFill>
              </a:rPr>
              <a:t>Geschäft</a:t>
            </a:r>
            <a:endParaRPr lang="ru-RU" sz="1799" dirty="0"/>
          </a:p>
        </p:txBody>
      </p:sp>
      <p:sp>
        <p:nvSpPr>
          <p:cNvPr id="17" name="Волна 16"/>
          <p:cNvSpPr/>
          <p:nvPr/>
        </p:nvSpPr>
        <p:spPr>
          <a:xfrm>
            <a:off x="8235780" y="2826533"/>
            <a:ext cx="3613928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die </a:t>
            </a:r>
            <a:r>
              <a:rPr lang="en-US" sz="2799" b="1" dirty="0" smtClean="0">
                <a:solidFill>
                  <a:schemeClr val="bg1"/>
                </a:solidFill>
              </a:rPr>
              <a:t>U-</a:t>
            </a:r>
            <a:r>
              <a:rPr lang="en-US" sz="2799" b="1" dirty="0" err="1" smtClean="0">
                <a:solidFill>
                  <a:schemeClr val="bg1"/>
                </a:solidFill>
              </a:rPr>
              <a:t>Bahn</a:t>
            </a:r>
            <a:r>
              <a:rPr lang="en-US" sz="2799" b="1" dirty="0" smtClean="0">
                <a:solidFill>
                  <a:schemeClr val="bg1"/>
                </a:solidFill>
              </a:rPr>
              <a:t>-Station</a:t>
            </a:r>
            <a:endParaRPr lang="ru-RU" sz="1999" dirty="0"/>
          </a:p>
        </p:txBody>
      </p:sp>
      <p:sp>
        <p:nvSpPr>
          <p:cNvPr id="18" name="Волна 17"/>
          <p:cNvSpPr/>
          <p:nvPr/>
        </p:nvSpPr>
        <p:spPr>
          <a:xfrm>
            <a:off x="298815" y="5986920"/>
            <a:ext cx="2679802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das </a:t>
            </a:r>
            <a:r>
              <a:rPr lang="en-US" sz="2799" b="1" dirty="0" err="1" smtClean="0">
                <a:solidFill>
                  <a:schemeClr val="bg1"/>
                </a:solidFill>
              </a:rPr>
              <a:t>Kaufhaus</a:t>
            </a:r>
            <a:endParaRPr lang="ru-RU" sz="1600" dirty="0"/>
          </a:p>
        </p:txBody>
      </p:sp>
      <p:sp>
        <p:nvSpPr>
          <p:cNvPr id="19" name="Волна 18"/>
          <p:cNvSpPr/>
          <p:nvPr/>
        </p:nvSpPr>
        <p:spPr>
          <a:xfrm>
            <a:off x="2978618" y="5986920"/>
            <a:ext cx="3009527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der </a:t>
            </a:r>
            <a:r>
              <a:rPr lang="en-US" sz="2799" b="1" dirty="0" err="1" smtClean="0">
                <a:solidFill>
                  <a:schemeClr val="bg1"/>
                </a:solidFill>
              </a:rPr>
              <a:t>Supermarkt</a:t>
            </a:r>
            <a:endParaRPr lang="ru-RU" sz="1600" dirty="0"/>
          </a:p>
        </p:txBody>
      </p:sp>
      <p:sp>
        <p:nvSpPr>
          <p:cNvPr id="20" name="Волна 19"/>
          <p:cNvSpPr/>
          <p:nvPr/>
        </p:nvSpPr>
        <p:spPr>
          <a:xfrm>
            <a:off x="5998700" y="5986920"/>
            <a:ext cx="2523506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das </a:t>
            </a:r>
            <a:r>
              <a:rPr lang="en-US" sz="2799" b="1" dirty="0" err="1" smtClean="0">
                <a:solidFill>
                  <a:schemeClr val="bg1"/>
                </a:solidFill>
              </a:rPr>
              <a:t>Eiscafe</a:t>
            </a:r>
            <a:endParaRPr lang="ru-RU" sz="1600" dirty="0"/>
          </a:p>
        </p:txBody>
      </p:sp>
      <p:sp>
        <p:nvSpPr>
          <p:cNvPr id="21" name="Волна 20"/>
          <p:cNvSpPr/>
          <p:nvPr/>
        </p:nvSpPr>
        <p:spPr>
          <a:xfrm>
            <a:off x="8532761" y="5989301"/>
            <a:ext cx="3455484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das </a:t>
            </a:r>
            <a:r>
              <a:rPr lang="en-US" sz="2799" b="1" dirty="0" err="1" smtClean="0">
                <a:solidFill>
                  <a:schemeClr val="bg1"/>
                </a:solidFill>
              </a:rPr>
              <a:t>Krankenhaus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269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01460"/>
              </p:ext>
            </p:extLst>
          </p:nvPr>
        </p:nvGraphicFramePr>
        <p:xfrm>
          <a:off x="-308301" y="-46498"/>
          <a:ext cx="12503125" cy="785455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455013">
                  <a:extLst>
                    <a:ext uri="{9D8B030D-6E8A-4147-A177-3AD203B41FA5}">
                      <a16:colId xmlns:a16="http://schemas.microsoft.com/office/drawing/2014/main" xmlns="" val="975368294"/>
                    </a:ext>
                  </a:extLst>
                </a:gridCol>
                <a:gridCol w="4524422">
                  <a:extLst>
                    <a:ext uri="{9D8B030D-6E8A-4147-A177-3AD203B41FA5}">
                      <a16:colId xmlns:a16="http://schemas.microsoft.com/office/drawing/2014/main" xmlns="" val="2779843275"/>
                    </a:ext>
                  </a:extLst>
                </a:gridCol>
                <a:gridCol w="4523690">
                  <a:extLst>
                    <a:ext uri="{9D8B030D-6E8A-4147-A177-3AD203B41FA5}">
                      <a16:colId xmlns:a16="http://schemas.microsoft.com/office/drawing/2014/main" xmlns="" val="2876177785"/>
                    </a:ext>
                  </a:extLst>
                </a:gridCol>
              </a:tblGrid>
              <a:tr h="649836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C00FF"/>
                          </a:solidFill>
                        </a:rPr>
                        <a:t>предлог</a:t>
                      </a:r>
                      <a:endParaRPr lang="ru-RU" sz="3200" b="1" dirty="0">
                        <a:solidFill>
                          <a:srgbClr val="CC00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1" dirty="0" smtClean="0">
                          <a:solidFill>
                            <a:srgbClr val="CC00FF"/>
                          </a:solidFill>
                        </a:rPr>
                        <a:t>перевод</a:t>
                      </a:r>
                      <a:endParaRPr lang="ru-RU" sz="3200" b="1" dirty="0">
                        <a:solidFill>
                          <a:srgbClr val="CC00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1" dirty="0" smtClean="0">
                          <a:solidFill>
                            <a:srgbClr val="CC00FF"/>
                          </a:solidFill>
                        </a:rPr>
                        <a:t>примеры</a:t>
                      </a:r>
                      <a:endParaRPr lang="ru-RU" sz="3200" b="1" dirty="0">
                        <a:solidFill>
                          <a:srgbClr val="CC00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837963"/>
                  </a:ext>
                </a:extLst>
              </a:tr>
              <a:tr h="922409"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F22EDB"/>
                          </a:solidFill>
                        </a:rPr>
                        <a:t>mit</a:t>
                      </a:r>
                      <a:endParaRPr lang="ru-RU" sz="4000" b="1" dirty="0">
                        <a:solidFill>
                          <a:srgbClr val="F22EDB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с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de-DE" sz="2400" b="1" dirty="0" smtClean="0"/>
                        <a:t>…</a:t>
                      </a:r>
                      <a:r>
                        <a:rPr lang="ru-RU" sz="2400" b="1" dirty="0" smtClean="0"/>
                        <a:t> (кем-</a:t>
                      </a:r>
                      <a:r>
                        <a:rPr lang="ru-RU" sz="2400" b="1" baseline="0" dirty="0" smtClean="0"/>
                        <a:t>то)</a:t>
                      </a:r>
                      <a:endParaRPr lang="de-DE" sz="2400" b="1" dirty="0" smtClean="0"/>
                    </a:p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на </a:t>
                      </a:r>
                      <a:r>
                        <a:rPr lang="ru-RU" sz="2400" b="1" dirty="0" smtClean="0"/>
                        <a:t>… (транспорт)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mit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dem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Opa</a:t>
                      </a:r>
                      <a:endParaRPr lang="en-US" sz="2400" b="1" baseline="0" dirty="0" smtClean="0"/>
                    </a:p>
                    <a:p>
                      <a:r>
                        <a:rPr lang="en-US" sz="2400" b="1" baseline="0" dirty="0" err="1" smtClean="0"/>
                        <a:t>mit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dem</a:t>
                      </a:r>
                      <a:r>
                        <a:rPr lang="en-US" sz="2400" b="1" baseline="0" dirty="0" smtClean="0"/>
                        <a:t> Bus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4744241"/>
                  </a:ext>
                </a:extLst>
              </a:tr>
              <a:tr h="1338981"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F22EDB"/>
                          </a:solidFill>
                        </a:rPr>
                        <a:t>nach</a:t>
                      </a:r>
                      <a:endParaRPr lang="ru-RU" sz="4000" b="1" dirty="0">
                        <a:solidFill>
                          <a:srgbClr val="F22EDB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после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в</a:t>
                      </a:r>
                      <a:r>
                        <a:rPr lang="ru-RU" sz="2400" b="1" dirty="0" smtClean="0"/>
                        <a:t> … (города и страны)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nach</a:t>
                      </a:r>
                      <a:r>
                        <a:rPr lang="en-US" sz="2400" b="1" baseline="0" dirty="0" smtClean="0"/>
                        <a:t> der </a:t>
                      </a:r>
                      <a:r>
                        <a:rPr lang="en-US" sz="2400" b="1" baseline="0" dirty="0" err="1" smtClean="0"/>
                        <a:t>Schule</a:t>
                      </a:r>
                      <a:endParaRPr lang="en-US" sz="2400" b="1" baseline="0" dirty="0" smtClean="0"/>
                    </a:p>
                    <a:p>
                      <a:r>
                        <a:rPr lang="en-US" sz="2400" b="1" baseline="0" dirty="0" err="1" smtClean="0"/>
                        <a:t>nach</a:t>
                      </a:r>
                      <a:r>
                        <a:rPr lang="en-US" sz="2400" b="1" baseline="0" dirty="0" smtClean="0"/>
                        <a:t> Deutschland</a:t>
                      </a:r>
                    </a:p>
                    <a:p>
                      <a:r>
                        <a:rPr lang="en-US" sz="2400" b="1" baseline="0" dirty="0" err="1" smtClean="0"/>
                        <a:t>nach</a:t>
                      </a:r>
                      <a:r>
                        <a:rPr lang="en-US" sz="2400" b="1" baseline="0" dirty="0" smtClean="0"/>
                        <a:t> Berlin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6549701"/>
                  </a:ext>
                </a:extLst>
              </a:tr>
              <a:tr h="922409"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F22EDB"/>
                          </a:solidFill>
                        </a:rPr>
                        <a:t>aus</a:t>
                      </a:r>
                      <a:endParaRPr lang="ru-RU" sz="4000" b="1" dirty="0">
                        <a:solidFill>
                          <a:srgbClr val="F22EDB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F22EDB"/>
                          </a:solidFill>
                        </a:rPr>
                        <a:t>из</a:t>
                      </a:r>
                      <a:endParaRPr lang="ru-RU" sz="3600" b="1" dirty="0">
                        <a:solidFill>
                          <a:srgbClr val="F22EDB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aus</a:t>
                      </a:r>
                      <a:r>
                        <a:rPr lang="en-US" sz="2400" b="1" dirty="0" smtClean="0"/>
                        <a:t> der </a:t>
                      </a:r>
                      <a:r>
                        <a:rPr lang="en-US" sz="2400" b="1" dirty="0" err="1" smtClean="0"/>
                        <a:t>Apotheke</a:t>
                      </a:r>
                      <a:endParaRPr lang="en-US" sz="2400" b="1" dirty="0" smtClean="0"/>
                    </a:p>
                    <a:p>
                      <a:r>
                        <a:rPr lang="en-US" sz="2400" b="1" dirty="0" err="1" smtClean="0"/>
                        <a:t>aus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dem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Gesch</a:t>
                      </a:r>
                      <a:r>
                        <a:rPr lang="de-DE" sz="2400" b="1" dirty="0" err="1" smtClean="0"/>
                        <a:t>äft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1121296"/>
                  </a:ext>
                </a:extLst>
              </a:tr>
              <a:tr h="922409"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F22EDB"/>
                          </a:solidFill>
                        </a:rPr>
                        <a:t>zu</a:t>
                      </a:r>
                      <a:endParaRPr lang="ru-RU" sz="4000" b="1" dirty="0">
                        <a:solidFill>
                          <a:srgbClr val="F22EDB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к </a:t>
                      </a:r>
                      <a:r>
                        <a:rPr lang="ru-RU" sz="2400" b="1" dirty="0" smtClean="0"/>
                        <a:t> …  (человеку)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на,</a:t>
                      </a:r>
                      <a:r>
                        <a:rPr lang="ru-RU" sz="2400" b="1" baseline="0" dirty="0" smtClean="0">
                          <a:solidFill>
                            <a:srgbClr val="F22EDB"/>
                          </a:solidFill>
                        </a:rPr>
                        <a:t> в</a:t>
                      </a:r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 </a:t>
                      </a:r>
                      <a:r>
                        <a:rPr lang="ru-RU" sz="2400" b="1" dirty="0" smtClean="0"/>
                        <a:t>… (место)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 smtClean="0"/>
                        <a:t>zu dem Opa</a:t>
                      </a:r>
                    </a:p>
                    <a:p>
                      <a:r>
                        <a:rPr lang="de-DE" sz="2400" b="1" dirty="0" smtClean="0"/>
                        <a:t>zu dem</a:t>
                      </a:r>
                      <a:r>
                        <a:rPr lang="de-DE" sz="2400" b="1" baseline="0" dirty="0" smtClean="0"/>
                        <a:t> Bahnhof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5356797"/>
                  </a:ext>
                </a:extLst>
              </a:tr>
              <a:tr h="922409"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F22EDB"/>
                          </a:solidFill>
                        </a:rPr>
                        <a:t>von</a:t>
                      </a:r>
                      <a:endParaRPr lang="ru-RU" sz="4000" b="1" dirty="0">
                        <a:solidFill>
                          <a:srgbClr val="F22EDB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о</a:t>
                      </a:r>
                      <a:r>
                        <a:rPr lang="ru-RU" sz="2400" b="1" baseline="0" dirty="0" smtClean="0">
                          <a:solidFill>
                            <a:srgbClr val="F22EDB"/>
                          </a:solidFill>
                        </a:rPr>
                        <a:t> </a:t>
                      </a:r>
                      <a:r>
                        <a:rPr lang="ru-RU" sz="2400" b="1" baseline="0" dirty="0" smtClean="0"/>
                        <a:t>…  (ком-то)</a:t>
                      </a:r>
                      <a:endParaRPr lang="ru-RU" sz="2400" b="1" dirty="0" smtClean="0"/>
                    </a:p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от</a:t>
                      </a:r>
                      <a:r>
                        <a:rPr lang="ru-RU" sz="2400" b="1" dirty="0" smtClean="0"/>
                        <a:t> … (кого-то)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400" b="1" dirty="0" smtClean="0"/>
                    </a:p>
                    <a:p>
                      <a:r>
                        <a:rPr lang="en-US" sz="2400" b="1" dirty="0" smtClean="0"/>
                        <a:t>v</a:t>
                      </a:r>
                      <a:r>
                        <a:rPr lang="de-DE" sz="2400" b="1" dirty="0" smtClean="0"/>
                        <a:t>on der Oma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034490"/>
                  </a:ext>
                </a:extLst>
              </a:tr>
              <a:tr h="1088053"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F22EDB"/>
                          </a:solidFill>
                        </a:rPr>
                        <a:t>bei</a:t>
                      </a:r>
                      <a:endParaRPr lang="ru-RU" sz="4000" b="1" dirty="0">
                        <a:solidFill>
                          <a:srgbClr val="F22EDB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у,</a:t>
                      </a:r>
                      <a:r>
                        <a:rPr lang="ru-RU" sz="2400" b="1" baseline="0" dirty="0" smtClean="0">
                          <a:solidFill>
                            <a:srgbClr val="F22EDB"/>
                          </a:solidFill>
                        </a:rPr>
                        <a:t> при </a:t>
                      </a:r>
                      <a:r>
                        <a:rPr lang="ru-RU" sz="2400" b="1" baseline="0" dirty="0" smtClean="0"/>
                        <a:t>… (кого-то, ком-то)</a:t>
                      </a:r>
                    </a:p>
                    <a:p>
                      <a:r>
                        <a:rPr lang="ru-RU" sz="2400" b="1" baseline="0" dirty="0" smtClean="0">
                          <a:solidFill>
                            <a:srgbClr val="F22EDB"/>
                          </a:solidFill>
                        </a:rPr>
                        <a:t>во время </a:t>
                      </a:r>
                      <a:r>
                        <a:rPr lang="ru-RU" sz="2400" b="1" baseline="0" dirty="0" smtClean="0"/>
                        <a:t>… (чего-то)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bei</a:t>
                      </a:r>
                      <a:r>
                        <a:rPr lang="en-US" sz="2400" b="1" dirty="0" smtClean="0"/>
                        <a:t> der </a:t>
                      </a:r>
                      <a:r>
                        <a:rPr lang="en-US" sz="2400" b="1" dirty="0" err="1" smtClean="0"/>
                        <a:t>Oma</a:t>
                      </a:r>
                      <a:endParaRPr lang="en-US" sz="2400" b="1" dirty="0" smtClean="0"/>
                    </a:p>
                    <a:p>
                      <a:r>
                        <a:rPr lang="en-US" sz="2400" b="1" dirty="0" err="1" smtClean="0"/>
                        <a:t>bei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dem</a:t>
                      </a:r>
                      <a:r>
                        <a:rPr lang="en-US" sz="2400" b="1" dirty="0" smtClean="0"/>
                        <a:t> Fr</a:t>
                      </a:r>
                      <a:r>
                        <a:rPr lang="de-DE" sz="2400" b="1" dirty="0" err="1" smtClean="0"/>
                        <a:t>ühstück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8169941"/>
                  </a:ext>
                </a:extLst>
              </a:tr>
              <a:tr h="1088053"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F22EDB"/>
                          </a:solidFill>
                        </a:rPr>
                        <a:t>seit</a:t>
                      </a:r>
                      <a:endParaRPr lang="ru-RU" sz="4000" b="1" dirty="0">
                        <a:solidFill>
                          <a:srgbClr val="F22EDB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с</a:t>
                      </a:r>
                      <a:r>
                        <a:rPr lang="ru-RU" sz="2400" b="1" dirty="0" smtClean="0"/>
                        <a:t> (с какого то времени)</a:t>
                      </a:r>
                    </a:p>
                    <a:p>
                      <a:r>
                        <a:rPr lang="ru-RU" sz="2400" b="1" dirty="0" smtClean="0"/>
                        <a:t>….. </a:t>
                      </a:r>
                      <a:r>
                        <a:rPr lang="ru-RU" sz="2400" b="1" dirty="0" smtClean="0">
                          <a:solidFill>
                            <a:srgbClr val="F22EDB"/>
                          </a:solidFill>
                        </a:rPr>
                        <a:t>уже как </a:t>
                      </a:r>
                      <a:endParaRPr lang="ru-RU" sz="2400" b="1" dirty="0">
                        <a:solidFill>
                          <a:srgbClr val="F22EDB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 smtClean="0"/>
                        <a:t>seit dem Sommer</a:t>
                      </a:r>
                    </a:p>
                    <a:p>
                      <a:r>
                        <a:rPr lang="de-DE" sz="2400" b="1" dirty="0" smtClean="0"/>
                        <a:t>seit 3 Jahren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865236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678588" y="4662413"/>
            <a:ext cx="3168352" cy="5040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C00FF"/>
                </a:solidFill>
              </a:rPr>
              <a:t>принадлежность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6100" y="2358157"/>
            <a:ext cx="3168352" cy="5040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C00FF"/>
                </a:solidFill>
              </a:rPr>
              <a:t>направление</a:t>
            </a:r>
            <a:endParaRPr lang="ru-RU" sz="24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1764" y="-18107"/>
            <a:ext cx="11593288" cy="7848871"/>
          </a:xfrm>
        </p:spPr>
        <p:txBody>
          <a:bodyPr rtlCol="0"/>
          <a:lstStyle/>
          <a:p>
            <a:r>
              <a:rPr lang="de-DE" sz="3600" b="1" dirty="0">
                <a:latin typeface="Arial Narrow" panose="020B0606020202030204" pitchFamily="34" charset="0"/>
              </a:rPr>
              <a:t>1.	Im Juli fahre ich  </a:t>
            </a:r>
            <a:r>
              <a:rPr lang="ru-RU" sz="3600" b="1" dirty="0">
                <a:latin typeface="Arial Narrow" panose="020B0606020202030204" pitchFamily="34" charset="0"/>
              </a:rPr>
              <a:t>  </a:t>
            </a:r>
            <a:r>
              <a:rPr lang="de-DE" sz="3600" b="1" dirty="0">
                <a:latin typeface="Arial Narrow" panose="020B0606020202030204" pitchFamily="34" charset="0"/>
              </a:rPr>
              <a:t>_____</a:t>
            </a:r>
            <a:r>
              <a:rPr lang="ru-RU" sz="3600" b="1" dirty="0">
                <a:latin typeface="Arial Narrow" panose="020B0606020202030204" pitchFamily="34" charset="0"/>
              </a:rPr>
              <a:t> </a:t>
            </a:r>
            <a:r>
              <a:rPr lang="de-DE" sz="3600" b="1" dirty="0">
                <a:latin typeface="Arial Narrow" panose="020B0606020202030204" pitchFamily="34" charset="0"/>
              </a:rPr>
              <a:t>  Portugal.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2.	Ich gehe ins Kino  _____  _____    Freund.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3.	_____  _____  Frühstück  liest Max ein Buch.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4.	Anna kauft Aspirin und geht  _____  _____  Apotheke.    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5.	Die Katze  _____  _____  Oma ist grau.                    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6.	Hans isst Eis und geht  _____  _____  </a:t>
            </a:r>
            <a:r>
              <a:rPr lang="de-DE" sz="3600" b="1" dirty="0" err="1">
                <a:latin typeface="Arial Narrow" panose="020B0606020202030204" pitchFamily="34" charset="0"/>
              </a:rPr>
              <a:t>Eiscafe</a:t>
            </a:r>
            <a:r>
              <a:rPr lang="de-DE" sz="3600" b="1" dirty="0">
                <a:latin typeface="Arial Narrow" panose="020B0606020202030204" pitchFamily="34" charset="0"/>
              </a:rPr>
              <a:t>.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7.	Im Sommer wohnt Sascha  _____  _____ Oma.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8.	_____  _____  Schule gehen die Kinder nach Hause.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9.	Anna fährt an das Meer  _____  _____  Eltern.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10.	Wir nehmen ein Taxi und fahren  _____  _____  Bahnhof.</a:t>
            </a:r>
          </a:p>
          <a:p>
            <a:r>
              <a:rPr lang="de-DE" sz="3600" b="1" dirty="0">
                <a:latin typeface="Arial Narrow" panose="020B0606020202030204" pitchFamily="34" charset="0"/>
              </a:rPr>
              <a:t>11.	Lea kauft Obst und Gemüse und geht  _____ _____  Gemüsegeschäft.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38228" y="845989"/>
            <a:ext cx="13681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nach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38228" y="1369274"/>
            <a:ext cx="13681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mit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06380" y="1369274"/>
            <a:ext cx="13681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dem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25860" y="1854102"/>
            <a:ext cx="1368152" cy="576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Nach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76010" y="1854102"/>
            <a:ext cx="1116124" cy="568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 Narrow" panose="020B0606020202030204" pitchFamily="34" charset="0"/>
              </a:rPr>
              <a:t>dem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8441" y="2358157"/>
            <a:ext cx="126914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aus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06810" y="2358157"/>
            <a:ext cx="1123907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>
                <a:latin typeface="Arial Narrow" panose="020B0606020202030204" pitchFamily="34" charset="0"/>
              </a:rPr>
              <a:t>der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34073" y="2862213"/>
            <a:ext cx="126914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>
                <a:latin typeface="Arial Narrow" panose="020B0606020202030204" pitchFamily="34" charset="0"/>
              </a:rPr>
              <a:t>von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03214" y="2862213"/>
            <a:ext cx="1215135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>
                <a:latin typeface="Arial Narrow" panose="020B0606020202030204" pitchFamily="34" charset="0"/>
              </a:rPr>
              <a:t>der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82614" y="3330264"/>
            <a:ext cx="1269141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aus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23476" y="3330264"/>
            <a:ext cx="12248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dem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15720" y="3899799"/>
            <a:ext cx="1269141" cy="474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bei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74533" y="3906328"/>
            <a:ext cx="1269141" cy="474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>
                <a:latin typeface="Arial Narrow" panose="020B0606020202030204" pitchFamily="34" charset="0"/>
              </a:rPr>
              <a:t>der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97012" y="4339802"/>
            <a:ext cx="1368152" cy="576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Nach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65165" y="4321422"/>
            <a:ext cx="1123907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>
                <a:latin typeface="Arial Narrow" panose="020B0606020202030204" pitchFamily="34" charset="0"/>
              </a:rPr>
              <a:t>der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18348" y="4823203"/>
            <a:ext cx="122413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mit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42484" y="4823203"/>
            <a:ext cx="122413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>
                <a:latin typeface="Arial Narrow" panose="020B0606020202030204" pitchFamily="34" charset="0"/>
              </a:rPr>
              <a:t>den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72116" y="5341181"/>
            <a:ext cx="1221698" cy="506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zu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296252" y="5341180"/>
            <a:ext cx="1224856" cy="506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dem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992169" y="5813426"/>
            <a:ext cx="1269141" cy="517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aus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59218" y="5813426"/>
            <a:ext cx="1224856" cy="545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en-US" sz="3600" b="1" dirty="0" err="1">
                <a:latin typeface="Arial Narrow" panose="020B0606020202030204" pitchFamily="34" charset="0"/>
              </a:rPr>
              <a:t>dem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3" y="-90115"/>
            <a:ext cx="12188825" cy="81908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388" y="6030565"/>
            <a:ext cx="3744416" cy="129010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600655"/>
                </a:solidFill>
                <a:latin typeface="Arial Narrow" panose="020B0606020202030204" pitchFamily="34" charset="0"/>
              </a:rPr>
              <a:t>Проверочная работа</a:t>
            </a:r>
            <a:endParaRPr lang="ru-RU" sz="4800" b="1" dirty="0">
              <a:solidFill>
                <a:srgbClr val="600655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05878"/>
              </p:ext>
            </p:extLst>
          </p:nvPr>
        </p:nvGraphicFramePr>
        <p:xfrm>
          <a:off x="477788" y="485949"/>
          <a:ext cx="11017226" cy="640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xmlns="" val="2172492794"/>
                    </a:ext>
                  </a:extLst>
                </a:gridCol>
                <a:gridCol w="4536506">
                  <a:extLst>
                    <a:ext uri="{9D8B030D-6E8A-4147-A177-3AD203B41FA5}">
                      <a16:colId xmlns:a16="http://schemas.microsoft.com/office/drawing/2014/main" xmlns="" val="4100620096"/>
                    </a:ext>
                  </a:extLst>
                </a:gridCol>
              </a:tblGrid>
              <a:tr h="909102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3600" b="1" dirty="0" smtClean="0">
                          <a:latin typeface="Arial Narrow" panose="020B0606020202030204" pitchFamily="34" charset="0"/>
                        </a:rPr>
                        <a:t>1.Im</a:t>
                      </a:r>
                      <a:r>
                        <a:rPr lang="en-US" sz="3600" b="1" baseline="0" dirty="0" smtClean="0">
                          <a:latin typeface="Arial Narrow" panose="020B0606020202030204" pitchFamily="34" charset="0"/>
                        </a:rPr>
                        <a:t> Mai </a:t>
                      </a:r>
                      <a:r>
                        <a:rPr lang="en-US" sz="3600" b="1" baseline="0" dirty="0" err="1" smtClean="0">
                          <a:latin typeface="Arial Narrow" panose="020B0606020202030204" pitchFamily="34" charset="0"/>
                        </a:rPr>
                        <a:t>fahre</a:t>
                      </a:r>
                      <a:r>
                        <a:rPr lang="en-US" sz="36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Arial Narrow" panose="020B0606020202030204" pitchFamily="34" charset="0"/>
                        </a:rPr>
                        <a:t>ich</a:t>
                      </a:r>
                      <a:r>
                        <a:rPr lang="en-US" sz="36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de-DE" sz="3600" b="1" baseline="0" dirty="0" smtClean="0">
                          <a:latin typeface="Arial Narrow" panose="020B0606020202030204" pitchFamily="34" charset="0"/>
                        </a:rPr>
                        <a:t>…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1… aus dem </a:t>
                      </a:r>
                      <a:r>
                        <a:rPr lang="de-DE" sz="3600" b="1" dirty="0" err="1" smtClean="0">
                          <a:latin typeface="Arial Narrow" panose="020B0606020202030204" pitchFamily="34" charset="0"/>
                        </a:rPr>
                        <a:t>Eiscafe</a:t>
                      </a: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.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3036905"/>
                  </a:ext>
                </a:extLst>
              </a:tr>
              <a:tr h="909102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2.Ich gehe ins Kino … 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2… von Puschkin.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56446272"/>
                  </a:ext>
                </a:extLst>
              </a:tr>
              <a:tr h="909102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3.Alex wohnt im Sommer …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3… mit dem Freund.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3297159"/>
                  </a:ext>
                </a:extLst>
              </a:tr>
              <a:tr h="909102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4.Alina isst Eis</a:t>
                      </a:r>
                      <a:r>
                        <a:rPr lang="de-DE" sz="3600" b="1" baseline="0" dirty="0" smtClean="0">
                          <a:latin typeface="Arial Narrow" panose="020B0606020202030204" pitchFamily="34" charset="0"/>
                        </a:rPr>
                        <a:t> und</a:t>
                      </a: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 geht …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4… zu</a:t>
                      </a:r>
                      <a:r>
                        <a:rPr lang="de-DE" sz="3600" b="1" baseline="0" dirty="0" smtClean="0">
                          <a:latin typeface="Arial Narrow" panose="020B0606020202030204" pitchFamily="34" charset="0"/>
                        </a:rPr>
                        <a:t>m Bahnhof.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0778199"/>
                  </a:ext>
                </a:extLst>
              </a:tr>
              <a:tr h="909102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5.Wir nehmen ein Taxi und fahren ..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3600" b="1" dirty="0" smtClean="0">
                          <a:latin typeface="Arial Narrow" panose="020B0606020202030204" pitchFamily="34" charset="0"/>
                        </a:rPr>
                        <a:t>5… </a:t>
                      </a:r>
                      <a:r>
                        <a:rPr lang="en-US" sz="3600" b="1" dirty="0" err="1" smtClean="0">
                          <a:latin typeface="Arial Narrow" panose="020B0606020202030204" pitchFamily="34" charset="0"/>
                        </a:rPr>
                        <a:t>nach</a:t>
                      </a:r>
                      <a:r>
                        <a:rPr lang="en-US" sz="3600" b="1" dirty="0" smtClean="0">
                          <a:latin typeface="Arial Narrow" panose="020B0606020202030204" pitchFamily="34" charset="0"/>
                        </a:rPr>
                        <a:t> Deutschland.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9592202"/>
                  </a:ext>
                </a:extLst>
              </a:tr>
              <a:tr h="909102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6.Ich lese den</a:t>
                      </a:r>
                      <a:r>
                        <a:rPr lang="de-DE" sz="3600" b="1" baseline="0" dirty="0" smtClean="0">
                          <a:latin typeface="Arial Narrow" panose="020B0606020202030204" pitchFamily="34" charset="0"/>
                        </a:rPr>
                        <a:t> Roman … 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6… seit 2 Jahren.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1617432"/>
                  </a:ext>
                </a:extLst>
              </a:tr>
              <a:tr h="909102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7.Lars</a:t>
                      </a:r>
                      <a:r>
                        <a:rPr lang="de-DE" sz="3600" b="1" baseline="0" dirty="0" smtClean="0">
                          <a:latin typeface="Arial Narrow" panose="020B0606020202030204" pitchFamily="34" charset="0"/>
                        </a:rPr>
                        <a:t> spielt Gitarre …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3600" b="1" dirty="0" smtClean="0">
                          <a:latin typeface="Arial Narrow" panose="020B0606020202030204" pitchFamily="34" charset="0"/>
                        </a:rPr>
                        <a:t>7… bei der Oma.</a:t>
                      </a:r>
                      <a:endParaRPr lang="ru-RU" sz="3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5278754"/>
                  </a:ext>
                </a:extLst>
              </a:tr>
            </a:tbl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>
            <a:off x="5806380" y="996312"/>
            <a:ext cx="2124237" cy="34081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366220" y="1854101"/>
            <a:ext cx="3312368" cy="996114"/>
          </a:xfrm>
          <a:prstGeom prst="straightConnector1">
            <a:avLst/>
          </a:prstGeom>
          <a:ln w="76200">
            <a:solidFill>
              <a:srgbClr val="F22E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703741" y="2850215"/>
            <a:ext cx="1974847" cy="349924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554351" y="945301"/>
            <a:ext cx="1989222" cy="28360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650055" y="3732096"/>
            <a:ext cx="1260141" cy="81608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806380" y="1932685"/>
            <a:ext cx="2106234" cy="365717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370835" y="5522573"/>
            <a:ext cx="3307753" cy="82689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883469" y="939851"/>
          <a:ext cx="8393094" cy="5709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0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170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63312">
                <a:tc>
                  <a:txBody>
                    <a:bodyPr/>
                    <a:lstStyle/>
                    <a:p>
                      <a:pPr algn="ctr"/>
                      <a:r>
                        <a:rPr lang="de-DE" sz="4800" dirty="0" smtClean="0"/>
                        <a:t>I. Fragen</a:t>
                      </a:r>
                      <a:endParaRPr lang="ru-RU" sz="4800" dirty="0"/>
                    </a:p>
                  </a:txBody>
                  <a:tcPr marL="91873" marR="91873" marT="45937" marB="45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800" dirty="0" smtClean="0"/>
                        <a:t>II. Verstehen</a:t>
                      </a:r>
                      <a:endParaRPr lang="ru-RU" sz="4800" dirty="0"/>
                    </a:p>
                  </a:txBody>
                  <a:tcPr marL="91873" marR="91873" marT="45937" marB="4593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5979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873" marR="91873" marT="45937" marB="4593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873" marR="91873" marT="45937" marB="4593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Изображение 6" descr="wo 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75" y="2720627"/>
            <a:ext cx="6096883" cy="34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7519" y="241720"/>
            <a:ext cx="2340524" cy="714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19" b="1" i="1" dirty="0">
                <a:solidFill>
                  <a:srgbClr val="0000FF"/>
                </a:solidFill>
              </a:rPr>
              <a:t>I. Fragen</a:t>
            </a:r>
            <a:endParaRPr lang="ru-RU" sz="4019" b="1" i="1" dirty="0">
              <a:solidFill>
                <a:srgbClr val="0000FF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96232"/>
              </p:ext>
            </p:extLst>
          </p:nvPr>
        </p:nvGraphicFramePr>
        <p:xfrm>
          <a:off x="446190" y="1124299"/>
          <a:ext cx="11624886" cy="59863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4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26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873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10243"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008000"/>
                          </a:solidFill>
                        </a:rPr>
                        <a:t>1. </a:t>
                      </a:r>
                      <a:r>
                        <a:rPr lang="de-DE" sz="4000" b="1" baseline="0" dirty="0" smtClean="0">
                          <a:solidFill>
                            <a:srgbClr val="008000"/>
                          </a:solidFill>
                        </a:rPr>
                        <a:t>Beginn</a:t>
                      </a:r>
                      <a:endParaRPr lang="ru-RU" sz="4000" b="1" dirty="0">
                        <a:solidFill>
                          <a:srgbClr val="008000"/>
                        </a:solidFill>
                      </a:endParaRPr>
                    </a:p>
                  </a:txBody>
                  <a:tcPr marL="91873" marR="91873" marT="45937" marB="4593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FF0000"/>
                          </a:solidFill>
                        </a:rPr>
                        <a:t>2.</a:t>
                      </a:r>
                      <a:r>
                        <a:rPr lang="de-DE" sz="4000" b="1" baseline="0" dirty="0" smtClean="0">
                          <a:solidFill>
                            <a:srgbClr val="FF0000"/>
                          </a:solidFill>
                        </a:rPr>
                        <a:t> Frage</a:t>
                      </a:r>
                      <a:endParaRPr lang="ru-RU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873" marR="91873" marT="45937" marB="4593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b="1" dirty="0" smtClean="0">
                          <a:solidFill>
                            <a:srgbClr val="0000FF"/>
                          </a:solidFill>
                        </a:rPr>
                        <a:t>3. Ort</a:t>
                      </a:r>
                      <a:endParaRPr lang="ru-RU" sz="4000" b="1" dirty="0">
                        <a:solidFill>
                          <a:srgbClr val="0000FF"/>
                        </a:solidFill>
                      </a:endParaRPr>
                    </a:p>
                  </a:txBody>
                  <a:tcPr marL="91873" marR="91873" marT="45937" marB="45937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614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873" marR="91873" marT="45937" marB="4593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873" marR="91873" marT="45937" marB="4593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873" marR="91873" marT="45937" marB="45937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624" y="2519272"/>
            <a:ext cx="3771737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- Sagen Sie bitte,</a:t>
            </a:r>
            <a:endParaRPr lang="ru-RU" sz="3215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8814" y="3374636"/>
            <a:ext cx="3379255" cy="108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- Können Sie mir bitte sagen,</a:t>
            </a:r>
            <a:endParaRPr lang="ru-RU" sz="3215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8815" y="4637859"/>
            <a:ext cx="3281178" cy="108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- Helfen Sie mir bitte,</a:t>
            </a:r>
            <a:endParaRPr lang="ru-RU" sz="3215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0596" y="5787306"/>
            <a:ext cx="3329397" cy="108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- Können Sie mir bitte helfen,</a:t>
            </a:r>
            <a:endParaRPr lang="ru-RU" sz="3215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29826" y="3174143"/>
            <a:ext cx="2375133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wo ist ...</a:t>
            </a:r>
            <a:endParaRPr lang="ru-RU" sz="3215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60058" y="3983559"/>
            <a:ext cx="2250559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wo liegt...</a:t>
            </a:r>
            <a:endParaRPr lang="ru-RU" sz="3215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82654" y="4838695"/>
            <a:ext cx="3990254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wo befindet sich...</a:t>
            </a:r>
            <a:endParaRPr lang="ru-RU" sz="3215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43005" y="2327788"/>
            <a:ext cx="3838893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... das Museum? </a:t>
            </a:r>
            <a:endParaRPr lang="ru-RU" sz="3215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56717" y="2971311"/>
            <a:ext cx="3957789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... der Bahnhof? </a:t>
            </a:r>
            <a:endParaRPr lang="ru-RU" sz="3215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68028" y="3682370"/>
            <a:ext cx="2935198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... das Hotel? </a:t>
            </a:r>
            <a:endParaRPr lang="ru-RU" sz="3215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95443" y="4401133"/>
            <a:ext cx="3786454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... die U-Bahn? </a:t>
            </a:r>
            <a:endParaRPr lang="ru-RU" sz="3215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74866" y="5164713"/>
            <a:ext cx="4041866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... der Flughafen? </a:t>
            </a:r>
            <a:endParaRPr lang="ru-RU" sz="3215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83536" y="5849735"/>
            <a:ext cx="4408782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... der Supermarkt? </a:t>
            </a:r>
            <a:endParaRPr lang="ru-RU" sz="3215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159812" y="3527722"/>
            <a:ext cx="3635631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wie komme ich ...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56717" y="2519272"/>
            <a:ext cx="4165742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... zum Museum? 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95443" y="3230331"/>
            <a:ext cx="3592178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... zum Bahnhof? 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56717" y="3898032"/>
            <a:ext cx="3474256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... zum Hotel? 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95443" y="4637858"/>
            <a:ext cx="3552057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... zur U-</a:t>
            </a:r>
            <a:r>
              <a:rPr lang="de-DE" sz="3215" b="1" dirty="0" err="1">
                <a:solidFill>
                  <a:srgbClr val="FF0000"/>
                </a:solidFill>
              </a:rPr>
              <a:t>Ba</a:t>
            </a:r>
            <a:r>
              <a:rPr lang="en-US" sz="3215" b="1" dirty="0">
                <a:solidFill>
                  <a:srgbClr val="FF0000"/>
                </a:solidFill>
              </a:rPr>
              <a:t>h</a:t>
            </a:r>
            <a:r>
              <a:rPr lang="de-DE" sz="3215" b="1" dirty="0">
                <a:solidFill>
                  <a:srgbClr val="FF0000"/>
                </a:solidFill>
              </a:rPr>
              <a:t>n? 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5408" y="5392230"/>
            <a:ext cx="3806489" cy="58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... zum Flughafen? 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95443" y="6077251"/>
            <a:ext cx="4086955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... zum Supermarkt? </a:t>
            </a:r>
            <a:endParaRPr lang="ru-RU" sz="3215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7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8" grpId="1"/>
      <p:bldP spid="9" grpId="0"/>
      <p:bldP spid="9" grpId="1"/>
      <p:bldP spid="11" grpId="0"/>
      <p:bldP spid="11" grpId="1"/>
      <p:bldP spid="11" grpId="2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8394" y="345873"/>
            <a:ext cx="3242589" cy="714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19" b="1" i="1" dirty="0">
                <a:solidFill>
                  <a:srgbClr val="0000FF"/>
                </a:solidFill>
              </a:rPr>
              <a:t>II. Verstehen</a:t>
            </a:r>
            <a:endParaRPr lang="ru-RU" sz="4019" b="1" i="1" dirty="0">
              <a:solidFill>
                <a:srgbClr val="0000FF"/>
              </a:solidFill>
            </a:endParaRPr>
          </a:p>
        </p:txBody>
      </p:sp>
      <p:pic>
        <p:nvPicPr>
          <p:cNvPr id="3" name="Изображение 2" descr="imag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t="13207" r="5073" b="32759"/>
          <a:stretch/>
        </p:blipFill>
        <p:spPr>
          <a:xfrm>
            <a:off x="4200536" y="1408024"/>
            <a:ext cx="2524756" cy="1138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2060" y="1659060"/>
            <a:ext cx="6214017" cy="589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15" b="1" dirty="0"/>
              <a:t>2. Gehen Sie                              .</a:t>
            </a:r>
            <a:endParaRPr lang="ru-RU" sz="3215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81" y="2495148"/>
            <a:ext cx="10501435" cy="589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15" b="1" dirty="0"/>
              <a:t>3. </a:t>
            </a:r>
            <a:r>
              <a:rPr lang="de-DE" sz="3215" b="1" dirty="0">
                <a:solidFill>
                  <a:srgbClr val="EB00EB"/>
                </a:solidFill>
              </a:rPr>
              <a:t>Biegen</a:t>
            </a:r>
            <a:r>
              <a:rPr lang="de-DE" sz="3215" b="1" dirty="0"/>
              <a:t> Sie                an der nächsten Kreuzung </a:t>
            </a:r>
            <a:r>
              <a:rPr lang="de-DE" sz="3215" b="1" dirty="0">
                <a:solidFill>
                  <a:srgbClr val="EB00EB"/>
                </a:solidFill>
              </a:rPr>
              <a:t>ab</a:t>
            </a:r>
            <a:r>
              <a:rPr lang="de-DE" sz="3215" b="1" dirty="0"/>
              <a:t>.</a:t>
            </a:r>
            <a:endParaRPr lang="ru-RU" sz="3215" b="1" dirty="0"/>
          </a:p>
        </p:txBody>
      </p:sp>
      <p:pic>
        <p:nvPicPr>
          <p:cNvPr id="6" name="Изображение 5" descr="imag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t="13207" r="72511" b="32759"/>
          <a:stretch/>
        </p:blipFill>
        <p:spPr>
          <a:xfrm>
            <a:off x="4297302" y="2504361"/>
            <a:ext cx="651211" cy="1182076"/>
          </a:xfrm>
          <a:prstGeom prst="rect">
            <a:avLst/>
          </a:prstGeom>
        </p:spPr>
      </p:pic>
      <p:pic>
        <p:nvPicPr>
          <p:cNvPr id="7" name="Изображение 6" descr="imag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8" t="13207" r="5073" b="32759"/>
          <a:stretch/>
        </p:blipFill>
        <p:spPr>
          <a:xfrm>
            <a:off x="5075372" y="2540922"/>
            <a:ext cx="683027" cy="11665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1946" y="3526242"/>
            <a:ext cx="10279173" cy="589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15" b="1" dirty="0"/>
              <a:t>4. Gehen Sie 5 Minuten zu Fuß.                                   </a:t>
            </a:r>
            <a:endParaRPr lang="ru-RU" sz="3215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85454" y="4290699"/>
            <a:ext cx="7729592" cy="589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15" b="1" dirty="0"/>
              <a:t>5. Gehen Sie bis zum Ende der Straße.</a:t>
            </a:r>
            <a:endParaRPr lang="ru-RU" sz="3215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72060" y="941090"/>
            <a:ext cx="10274454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1. Das ist ganz in der Nähe. (Das ist weit von hier.)</a:t>
            </a:r>
            <a:endParaRPr lang="ru-RU" sz="3215" b="1" dirty="0"/>
          </a:p>
        </p:txBody>
      </p:sp>
      <p:pic>
        <p:nvPicPr>
          <p:cNvPr id="12" name="Изображение 11" descr="пешком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75" y="3303635"/>
            <a:ext cx="592284" cy="999694"/>
          </a:xfrm>
          <a:prstGeom prst="rect">
            <a:avLst/>
          </a:prstGeom>
        </p:spPr>
      </p:pic>
      <p:pic>
        <p:nvPicPr>
          <p:cNvPr id="13" name="Изображение 12" descr="тупик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12" y="3904825"/>
            <a:ext cx="1033953" cy="10322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00744" y="5029357"/>
            <a:ext cx="8576767" cy="589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15" b="1" dirty="0"/>
              <a:t>6. ... ist dem Haus (der Kirche) gegenüber .</a:t>
            </a:r>
            <a:endParaRPr lang="ru-RU" sz="3215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60732" y="2823632"/>
            <a:ext cx="2697960" cy="52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9" b="1" dirty="0">
                <a:solidFill>
                  <a:srgbClr val="FF0000"/>
                </a:solidFill>
              </a:rPr>
              <a:t>(</a:t>
            </a:r>
            <a:r>
              <a:rPr lang="ru-RU" sz="2813" b="1" dirty="0">
                <a:solidFill>
                  <a:srgbClr val="FF0000"/>
                </a:solidFill>
              </a:rPr>
              <a:t>перекресток</a:t>
            </a:r>
            <a:r>
              <a:rPr lang="ru-RU" sz="2009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50587" y="5021836"/>
            <a:ext cx="2438238" cy="52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13" b="1" dirty="0">
                <a:solidFill>
                  <a:srgbClr val="FF0000"/>
                </a:solidFill>
              </a:rPr>
              <a:t>(напротив)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3812" y="2851665"/>
            <a:ext cx="3253535" cy="52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11" b="1" dirty="0">
                <a:solidFill>
                  <a:srgbClr val="FF0000"/>
                </a:solidFill>
              </a:rPr>
              <a:t>(</a:t>
            </a:r>
            <a:r>
              <a:rPr lang="ru-RU" sz="2813" b="1" dirty="0">
                <a:solidFill>
                  <a:srgbClr val="FF0000"/>
                </a:solidFill>
              </a:rPr>
              <a:t>поворачивать</a:t>
            </a:r>
            <a:r>
              <a:rPr lang="ru-RU" sz="2411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91947" y="5732204"/>
            <a:ext cx="8813526" cy="589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15" b="1" dirty="0"/>
              <a:t>7.</a:t>
            </a:r>
            <a:r>
              <a:rPr lang="de-DE" sz="3215" b="1" dirty="0">
                <a:solidFill>
                  <a:srgbClr val="EB00EB"/>
                </a:solidFill>
              </a:rPr>
              <a:t>Gehen</a:t>
            </a:r>
            <a:r>
              <a:rPr lang="de-DE" sz="3215" b="1" dirty="0"/>
              <a:t> Sie </a:t>
            </a:r>
            <a:r>
              <a:rPr lang="en-US" sz="3215" b="1" dirty="0"/>
              <a:t>an </a:t>
            </a:r>
            <a:r>
              <a:rPr lang="de-DE" sz="3215" b="1" dirty="0"/>
              <a:t>dem Platz(dem Park) </a:t>
            </a:r>
            <a:r>
              <a:rPr lang="de-DE" sz="3215" b="1" dirty="0">
                <a:solidFill>
                  <a:srgbClr val="EB00EB"/>
                </a:solidFill>
              </a:rPr>
              <a:t>vorbei</a:t>
            </a:r>
            <a:r>
              <a:rPr lang="de-DE" sz="3215" b="1" dirty="0"/>
              <a:t>.</a:t>
            </a:r>
            <a:endParaRPr lang="ru-RU" sz="3215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013832" y="5775458"/>
            <a:ext cx="1804664" cy="52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13" b="1" dirty="0">
                <a:solidFill>
                  <a:srgbClr val="FF0000"/>
                </a:solidFill>
              </a:rPr>
              <a:t>(мимо)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85454" y="6470862"/>
            <a:ext cx="9659091" cy="589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15" b="1" dirty="0"/>
              <a:t>8</a:t>
            </a:r>
            <a:r>
              <a:rPr lang="de-DE" sz="3215" b="1" dirty="0"/>
              <a:t>.</a:t>
            </a:r>
            <a:r>
              <a:rPr lang="ru-RU" sz="3215" b="1" dirty="0"/>
              <a:t> </a:t>
            </a:r>
            <a:r>
              <a:rPr lang="de-DE" sz="3215" b="1" dirty="0"/>
              <a:t>... ist auf der rechten (linken) Seite der Straße.</a:t>
            </a:r>
            <a:endParaRPr lang="ru-RU" sz="3215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775094" y="6828386"/>
            <a:ext cx="1950986" cy="52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13" b="1" dirty="0">
                <a:solidFill>
                  <a:srgbClr val="FF0000"/>
                </a:solidFill>
              </a:rPr>
              <a:t>(сторона)</a:t>
            </a:r>
          </a:p>
        </p:txBody>
      </p:sp>
    </p:spTree>
    <p:extLst>
      <p:ext uri="{BB962C8B-B14F-4D97-AF65-F5344CB8AC3E}">
        <p14:creationId xmlns:p14="http://schemas.microsoft.com/office/powerpoint/2010/main" val="26374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63" y="-5846"/>
            <a:ext cx="11927061" cy="774649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1.	In jeder deutschen Stadt gibt es ein R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_________</a:t>
            </a:r>
            <a:r>
              <a:rPr lang="ru-RU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 </a:t>
            </a:r>
            <a:endParaRPr lang="de-DE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2.	In der Stadt gibt es H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________ 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und Hoch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_______  .    </a:t>
            </a:r>
            <a:endParaRPr lang="de-DE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3.	Es gibt </a:t>
            </a:r>
            <a:r>
              <a:rPr lang="de-DE" sz="3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K_____en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de-DE" sz="3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M_____en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 und T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</a:t>
            </a:r>
            <a:r>
              <a:rPr lang="en-US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r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de-DE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4.	Die S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_______ 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in der Stadt sind lang oder kurz, breit oder schmal.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5.	In der Stadt gibt es einen 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F____ .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Es gibt viele B____. 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Auf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dem F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  fahren </a:t>
            </a:r>
            <a:r>
              <a:rPr lang="de-DE" sz="3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Sch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6.	In der Stadt fahren viele A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  und 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B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 . </a:t>
            </a:r>
            <a:endParaRPr lang="de-DE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7.	Auf dem Platz sind viele B______, B______ und F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______.  </a:t>
            </a:r>
            <a:endParaRPr lang="de-DE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8.	In alten Städten gibt es oft T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_______.</a:t>
            </a:r>
            <a:endParaRPr lang="de-DE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9.	In dem  _______</a:t>
            </a:r>
            <a:r>
              <a:rPr lang="de-DE" sz="3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geschäft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gibt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es viele Schuhe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de-DE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678588" y="-5846"/>
            <a:ext cx="2232248" cy="629965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Rathaus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26260" y="766712"/>
            <a:ext cx="2016224" cy="629965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H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ä</a:t>
            </a:r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user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85334" y="766712"/>
            <a:ext cx="2441526" cy="629965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Hochhäuser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66020" y="1494061"/>
            <a:ext cx="1774393" cy="629965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Kirchen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82244" y="1494060"/>
            <a:ext cx="1774393" cy="629965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Museen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045504" y="6359971"/>
            <a:ext cx="1774393" cy="629965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Türme</a:t>
            </a:r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17948" y="2286149"/>
            <a:ext cx="1774393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Straßen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827135" y="3579370"/>
            <a:ext cx="1275389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Fluss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550796" y="3569204"/>
            <a:ext cx="2016224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Brücken</a:t>
            </a:r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10432" y="4127989"/>
            <a:ext cx="1342345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Fluss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637947" y="4145268"/>
            <a:ext cx="1767597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Schiffe</a:t>
            </a:r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590356" y="4878437"/>
            <a:ext cx="1342345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Autos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961886" y="4878437"/>
            <a:ext cx="1588909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Busse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06062" y="5620772"/>
            <a:ext cx="1784493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Banken</a:t>
            </a:r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,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390556" y="5632623"/>
            <a:ext cx="1512168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Büros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793910" y="5654927"/>
            <a:ext cx="1630378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Firmen</a:t>
            </a:r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89120" y="7144583"/>
            <a:ext cx="3145252" cy="576064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Schuhegeschäft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259443" y="1494060"/>
            <a:ext cx="1774393" cy="629965"/>
          </a:xfrm>
          <a:prstGeom prst="round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Theater.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0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804" y="485949"/>
            <a:ext cx="11567021" cy="61926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10.	In dem E________  essen die Kinder Eis.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11.	In der K________  gibt es viele Ikonen.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12.	An dem B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________  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fahren viele Züge.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13.	In der  B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________ 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gibt es viele Bücher.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14.	In der A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________   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kaufen wir Aspirin. 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15.	In 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dem 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R_________  kann man gut essen.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16.	In 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dem  T_______    spielen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die Schauspieler.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17.	In dem S___________  kauft man Milch, Brot, Käse, Wurst.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18.	In dem Kranken</a:t>
            </a:r>
            <a:r>
              <a:rPr lang="de-DE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_____   </a:t>
            </a:r>
            <a:r>
              <a:rPr lang="de-DE" sz="3600" b="1" dirty="0">
                <a:solidFill>
                  <a:schemeClr val="tx2"/>
                </a:solidFill>
                <a:latin typeface="Arial Narrow" panose="020B0606020202030204" pitchFamily="34" charset="0"/>
              </a:rPr>
              <a:t>liegen viele kranke Menschen.</a:t>
            </a:r>
          </a:p>
          <a:p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26060" y="485949"/>
            <a:ext cx="2016224" cy="62996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Eiscafe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10036" y="1206029"/>
            <a:ext cx="2016224" cy="62996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Kirche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74168" y="1976227"/>
            <a:ext cx="2088232" cy="62996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Bahnhof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35358" y="2751286"/>
            <a:ext cx="2088232" cy="62996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Bibliothek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35358" y="3499744"/>
            <a:ext cx="2088232" cy="62996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Apotheke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68364" y="4248202"/>
            <a:ext cx="2268252" cy="62996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Restaurant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33092" y="4996660"/>
            <a:ext cx="1790498" cy="62996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Theater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35762" y="5743066"/>
            <a:ext cx="2582586" cy="62996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Supermarkt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98712" y="6489472"/>
            <a:ext cx="2763652" cy="62996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Krankenhaus</a:t>
            </a:r>
            <a:endParaRPr lang="ru-RU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772" y="523606"/>
            <a:ext cx="2350639" cy="19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лан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4" y="300048"/>
            <a:ext cx="5922457" cy="7106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485" y="629965"/>
            <a:ext cx="5184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093" indent="-287093">
              <a:buFontTx/>
              <a:buChar char="-"/>
            </a:pPr>
            <a:r>
              <a:rPr lang="de-DE" sz="3600" b="1" dirty="0"/>
              <a:t>Entschuldigung!</a:t>
            </a:r>
          </a:p>
          <a:p>
            <a:r>
              <a:rPr lang="de-DE" sz="3600" b="1" dirty="0"/>
              <a:t>Können Sie mir bitte sagen,  wo ist  </a:t>
            </a:r>
            <a:r>
              <a:rPr lang="de-DE" sz="3600" b="1" dirty="0" smtClean="0"/>
              <a:t>    </a:t>
            </a:r>
            <a:r>
              <a:rPr lang="de-DE" sz="3600" b="1" dirty="0"/>
              <a:t>...  </a:t>
            </a:r>
            <a:r>
              <a:rPr lang="de-DE" sz="3600" b="1" dirty="0" smtClean="0"/>
              <a:t> </a:t>
            </a:r>
            <a:r>
              <a:rPr lang="de-DE" sz="3600" b="1" dirty="0"/>
              <a:t>?</a:t>
            </a:r>
          </a:p>
          <a:p>
            <a:pPr marL="287093" indent="-287093">
              <a:buFontTx/>
              <a:buChar char="-"/>
            </a:pPr>
            <a:r>
              <a:rPr lang="de-DE" sz="3600" b="1" dirty="0"/>
              <a:t>Das ist ganz in der Nähe.</a:t>
            </a:r>
          </a:p>
          <a:p>
            <a:r>
              <a:rPr lang="de-DE" sz="3600" b="1" dirty="0"/>
              <a:t> Gehen Sie geradeaus,</a:t>
            </a:r>
          </a:p>
          <a:p>
            <a:r>
              <a:rPr lang="de-DE" sz="3600" b="1" dirty="0"/>
              <a:t> bis zum Marktplatz.</a:t>
            </a:r>
          </a:p>
          <a:p>
            <a:r>
              <a:rPr lang="de-DE" sz="3600" b="1" dirty="0"/>
              <a:t> Da ist          ...       </a:t>
            </a:r>
            <a:r>
              <a:rPr lang="ru-RU" sz="3600" b="1" dirty="0"/>
              <a:t> </a:t>
            </a:r>
            <a:r>
              <a:rPr lang="de-DE" sz="3600" b="1" dirty="0"/>
              <a:t>,</a:t>
            </a:r>
          </a:p>
          <a:p>
            <a:r>
              <a:rPr lang="de-DE" sz="3600" b="1" dirty="0"/>
              <a:t> sie ist vorne.</a:t>
            </a:r>
          </a:p>
          <a:p>
            <a:r>
              <a:rPr lang="de-DE" sz="3600" b="1" dirty="0"/>
              <a:t>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82844" y="1778338"/>
            <a:ext cx="2194201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die Kirche</a:t>
            </a:r>
            <a:endParaRPr lang="ru-RU" sz="3215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98668" y="4517975"/>
            <a:ext cx="2232248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FF0000"/>
                </a:solidFill>
              </a:rPr>
              <a:t>die Kirche</a:t>
            </a:r>
            <a:endParaRPr lang="ru-RU" sz="3215" b="1" dirty="0">
              <a:solidFill>
                <a:srgbClr val="FF0000"/>
              </a:solidFill>
            </a:endParaRPr>
          </a:p>
        </p:txBody>
      </p:sp>
      <p:pic>
        <p:nvPicPr>
          <p:cNvPr id="6" name="Изображение 5" descr="kir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01" y="5105059"/>
            <a:ext cx="1761327" cy="2465858"/>
          </a:xfrm>
          <a:prstGeom prst="round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1197515" y="5917268"/>
            <a:ext cx="2834856" cy="6241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9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342" y="3977504"/>
            <a:ext cx="2389546" cy="15552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Волна 13"/>
          <p:cNvSpPr/>
          <p:nvPr/>
        </p:nvSpPr>
        <p:spPr>
          <a:xfrm>
            <a:off x="695218" y="2811847"/>
            <a:ext cx="2880866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das </a:t>
            </a:r>
            <a:r>
              <a:rPr lang="en-US" sz="2799" b="1" dirty="0" smtClean="0">
                <a:solidFill>
                  <a:schemeClr val="bg1"/>
                </a:solidFill>
              </a:rPr>
              <a:t>Restaurant</a:t>
            </a:r>
            <a:endParaRPr lang="ru-RU" sz="1600" dirty="0"/>
          </a:p>
        </p:txBody>
      </p:sp>
      <p:sp>
        <p:nvSpPr>
          <p:cNvPr id="15" name="Волна 14"/>
          <p:cNvSpPr/>
          <p:nvPr/>
        </p:nvSpPr>
        <p:spPr>
          <a:xfrm>
            <a:off x="3574166" y="2811847"/>
            <a:ext cx="2640952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das </a:t>
            </a:r>
            <a:r>
              <a:rPr lang="en-US" sz="2799" b="1" dirty="0" smtClean="0">
                <a:solidFill>
                  <a:schemeClr val="bg1"/>
                </a:solidFill>
              </a:rPr>
              <a:t>Hotel</a:t>
            </a:r>
            <a:endParaRPr lang="ru-RU" sz="1600" dirty="0"/>
          </a:p>
        </p:txBody>
      </p:sp>
      <p:sp>
        <p:nvSpPr>
          <p:cNvPr id="16" name="Волна 15"/>
          <p:cNvSpPr/>
          <p:nvPr/>
        </p:nvSpPr>
        <p:spPr>
          <a:xfrm>
            <a:off x="6205856" y="2811847"/>
            <a:ext cx="2505723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das </a:t>
            </a:r>
            <a:r>
              <a:rPr lang="en-US" sz="2799" b="1" dirty="0" smtClean="0">
                <a:solidFill>
                  <a:schemeClr val="bg1"/>
                </a:solidFill>
              </a:rPr>
              <a:t>Kino</a:t>
            </a:r>
            <a:endParaRPr lang="ru-RU" sz="1799" dirty="0"/>
          </a:p>
        </p:txBody>
      </p:sp>
      <p:sp>
        <p:nvSpPr>
          <p:cNvPr id="17" name="Волна 16"/>
          <p:cNvSpPr/>
          <p:nvPr/>
        </p:nvSpPr>
        <p:spPr>
          <a:xfrm>
            <a:off x="8700398" y="2800680"/>
            <a:ext cx="2640953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die </a:t>
            </a:r>
            <a:r>
              <a:rPr lang="en-US" sz="2799" b="1" dirty="0" smtClean="0">
                <a:solidFill>
                  <a:schemeClr val="bg1"/>
                </a:solidFill>
              </a:rPr>
              <a:t>Post</a:t>
            </a:r>
            <a:endParaRPr lang="ru-RU" sz="1999" dirty="0"/>
          </a:p>
        </p:txBody>
      </p:sp>
      <p:sp>
        <p:nvSpPr>
          <p:cNvPr id="18" name="Волна 17"/>
          <p:cNvSpPr/>
          <p:nvPr/>
        </p:nvSpPr>
        <p:spPr>
          <a:xfrm>
            <a:off x="263283" y="5787448"/>
            <a:ext cx="2923782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die </a:t>
            </a:r>
            <a:r>
              <a:rPr lang="en-US" sz="2799" b="1" dirty="0" err="1" smtClean="0">
                <a:solidFill>
                  <a:schemeClr val="bg1"/>
                </a:solidFill>
              </a:rPr>
              <a:t>Bibliothek</a:t>
            </a:r>
            <a:endParaRPr lang="ru-RU" sz="1600" dirty="0"/>
          </a:p>
        </p:txBody>
      </p:sp>
      <p:sp>
        <p:nvSpPr>
          <p:cNvPr id="19" name="Волна 18"/>
          <p:cNvSpPr/>
          <p:nvPr/>
        </p:nvSpPr>
        <p:spPr>
          <a:xfrm>
            <a:off x="3196329" y="5787448"/>
            <a:ext cx="3009527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das </a:t>
            </a:r>
            <a:r>
              <a:rPr lang="en-US" sz="2799" b="1" dirty="0" smtClean="0">
                <a:solidFill>
                  <a:schemeClr val="bg1"/>
                </a:solidFill>
              </a:rPr>
              <a:t>Theater</a:t>
            </a:r>
            <a:endParaRPr lang="ru-RU" sz="1600" dirty="0"/>
          </a:p>
        </p:txBody>
      </p:sp>
      <p:sp>
        <p:nvSpPr>
          <p:cNvPr id="20" name="Волна 19"/>
          <p:cNvSpPr/>
          <p:nvPr/>
        </p:nvSpPr>
        <p:spPr>
          <a:xfrm>
            <a:off x="6215118" y="5787448"/>
            <a:ext cx="2224977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der </a:t>
            </a:r>
            <a:r>
              <a:rPr lang="en-US" sz="2799" b="1" dirty="0" smtClean="0">
                <a:solidFill>
                  <a:schemeClr val="bg1"/>
                </a:solidFill>
              </a:rPr>
              <a:t>Zug</a:t>
            </a:r>
            <a:endParaRPr lang="ru-RU" sz="1600" dirty="0"/>
          </a:p>
        </p:txBody>
      </p:sp>
      <p:sp>
        <p:nvSpPr>
          <p:cNvPr id="21" name="Волна 20"/>
          <p:cNvSpPr/>
          <p:nvPr/>
        </p:nvSpPr>
        <p:spPr>
          <a:xfrm>
            <a:off x="8449357" y="5787448"/>
            <a:ext cx="3653611" cy="914162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solidFill>
                  <a:schemeClr val="bg1"/>
                </a:solidFill>
              </a:rPr>
              <a:t>das</a:t>
            </a:r>
            <a:r>
              <a:rPr lang="ru-RU" sz="2799" b="1" dirty="0">
                <a:solidFill>
                  <a:schemeClr val="bg1"/>
                </a:solidFill>
              </a:rPr>
              <a:t> </a:t>
            </a:r>
            <a:r>
              <a:rPr lang="en-US" sz="2799" b="1" dirty="0">
                <a:solidFill>
                  <a:schemeClr val="bg1"/>
                </a:solidFill>
              </a:rPr>
              <a:t>S</a:t>
            </a:r>
            <a:r>
              <a:rPr lang="de-DE" sz="2799" b="1" dirty="0" err="1" smtClean="0">
                <a:solidFill>
                  <a:schemeClr val="bg1"/>
                </a:solidFill>
              </a:rPr>
              <a:t>chuhgeschäft</a:t>
            </a:r>
            <a:endParaRPr lang="ru-RU" sz="1600" dirty="0"/>
          </a:p>
        </p:txBody>
      </p:sp>
      <p:pic>
        <p:nvPicPr>
          <p:cNvPr id="22" name="Рисунок 21" descr="http://blog.ae.be/wp-content/uploads/2014/11/shutterstock_1471875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9" y="1027376"/>
            <a:ext cx="2218016" cy="160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://www.onlinereg.ru/sing11-gtm2015/hote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80" y="980691"/>
            <a:ext cx="2094053" cy="153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://images.wikia.com/simpsonstappedout/images/archive/1/1b/20130816192541%21Post_Offic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317" y="980690"/>
            <a:ext cx="2053113" cy="15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://voipfreak.net/wp-content/uploads/2014/01/3d-660x51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r="11395"/>
          <a:stretch/>
        </p:blipFill>
        <p:spPr bwMode="auto">
          <a:xfrm>
            <a:off x="6953442" y="973459"/>
            <a:ext cx="568812" cy="5865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http://thumbs.dreamstime.com/z/%D0%BF%D0%BE%D1%87%D1%82%D0%B0%D0%BC%D1%82-3035017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1"/>
          <a:stretch/>
        </p:blipFill>
        <p:spPr bwMode="auto">
          <a:xfrm>
            <a:off x="9077343" y="980690"/>
            <a:ext cx="2180669" cy="1583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http://s3.hostingkartinok.com/uploads/images/2013/06/c0f020f6aa9bba3611e5f33baaa4298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3" y="3910512"/>
            <a:ext cx="1821712" cy="160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://www.paremo.ru/upload/images/goods/012f0323-482a-11e1-b314-00247e9f7f0c_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r="15188"/>
          <a:stretch/>
        </p:blipFill>
        <p:spPr bwMode="auto">
          <a:xfrm>
            <a:off x="3532816" y="3901634"/>
            <a:ext cx="1968101" cy="1603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8202" y="3943000"/>
            <a:ext cx="2175130" cy="15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9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лан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9" y="373639"/>
            <a:ext cx="5796616" cy="6955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2444" y="373640"/>
            <a:ext cx="5698093" cy="6524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093" indent="-287093">
              <a:buFontTx/>
              <a:buChar char="-"/>
            </a:pPr>
            <a:r>
              <a:rPr lang="de-DE" sz="3215" b="1" dirty="0"/>
              <a:t>Entschuldigung!</a:t>
            </a:r>
          </a:p>
          <a:p>
            <a:r>
              <a:rPr lang="de-DE" sz="3215" b="1" dirty="0"/>
              <a:t>Können Sie mir bitte sagen, wo ist            ...            ?</a:t>
            </a:r>
          </a:p>
          <a:p>
            <a:pPr marL="287093" indent="-287093">
              <a:buFontTx/>
              <a:buChar char="-"/>
            </a:pPr>
            <a:r>
              <a:rPr lang="de-DE" sz="3215" b="1" dirty="0"/>
              <a:t>Das ist ganz in der Nähe.</a:t>
            </a:r>
          </a:p>
          <a:p>
            <a:r>
              <a:rPr lang="de-DE" sz="3215" b="1" dirty="0"/>
              <a:t>Gehen Sie geradeaus,</a:t>
            </a:r>
          </a:p>
          <a:p>
            <a:r>
              <a:rPr lang="de-DE" sz="3215" b="1" dirty="0"/>
              <a:t>bis zum Marktplatz.</a:t>
            </a:r>
          </a:p>
          <a:p>
            <a:r>
              <a:rPr lang="de-DE" sz="3215" b="1" dirty="0"/>
              <a:t>Dann </a:t>
            </a:r>
            <a:r>
              <a:rPr lang="de-DE" sz="3215" b="1" dirty="0">
                <a:solidFill>
                  <a:srgbClr val="EB00EB"/>
                </a:solidFill>
              </a:rPr>
              <a:t>biegen</a:t>
            </a:r>
            <a:r>
              <a:rPr lang="de-DE" sz="3215" b="1" dirty="0"/>
              <a:t> Sie links </a:t>
            </a:r>
            <a:r>
              <a:rPr lang="de-DE" sz="3215" b="1" dirty="0">
                <a:solidFill>
                  <a:srgbClr val="EB00EB"/>
                </a:solidFill>
              </a:rPr>
              <a:t>ab</a:t>
            </a:r>
            <a:r>
              <a:rPr lang="de-DE" sz="3215" b="1" dirty="0"/>
              <a:t> und </a:t>
            </a:r>
            <a:r>
              <a:rPr lang="de-DE" sz="3215" b="1" dirty="0">
                <a:solidFill>
                  <a:srgbClr val="EB00EB"/>
                </a:solidFill>
              </a:rPr>
              <a:t>gehen</a:t>
            </a:r>
            <a:r>
              <a:rPr lang="de-DE" sz="3215" b="1" dirty="0"/>
              <a:t> Sie an dem Platz </a:t>
            </a:r>
            <a:r>
              <a:rPr lang="de-DE" sz="3215" b="1" dirty="0">
                <a:solidFill>
                  <a:srgbClr val="EB00EB"/>
                </a:solidFill>
              </a:rPr>
              <a:t>vorbei</a:t>
            </a:r>
            <a:r>
              <a:rPr lang="de-DE" sz="3215" b="1" dirty="0"/>
              <a:t>.</a:t>
            </a:r>
          </a:p>
          <a:p>
            <a:r>
              <a:rPr lang="de-DE" sz="3215" b="1" dirty="0"/>
              <a:t>              ...         ist im ersten </a:t>
            </a:r>
          </a:p>
          <a:p>
            <a:r>
              <a:rPr lang="de-DE" sz="3215" b="1" dirty="0"/>
              <a:t>Gebäude nach dem Platz </a:t>
            </a:r>
          </a:p>
          <a:p>
            <a:r>
              <a:rPr lang="de-DE" sz="3215" b="1" dirty="0"/>
              <a:t>auf der rechten Seite.</a:t>
            </a:r>
          </a:p>
          <a:p>
            <a:r>
              <a:rPr lang="de-DE" sz="3215" b="1" dirty="0"/>
              <a:t>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2066" y="1350045"/>
            <a:ext cx="2918848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7030A0"/>
                </a:solidFill>
              </a:rPr>
              <a:t>das</a:t>
            </a:r>
            <a:r>
              <a:rPr lang="de-DE" sz="3215" b="1" dirty="0">
                <a:solidFill>
                  <a:srgbClr val="FF0000"/>
                </a:solidFill>
              </a:rPr>
              <a:t> </a:t>
            </a:r>
            <a:r>
              <a:rPr lang="de-DE" sz="3215" b="1" dirty="0">
                <a:solidFill>
                  <a:srgbClr val="7030A0"/>
                </a:solidFill>
              </a:rPr>
              <a:t>Museum</a:t>
            </a:r>
            <a:endParaRPr lang="ru-RU" sz="3215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2444" y="4734421"/>
            <a:ext cx="2849383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7030A0"/>
                </a:solidFill>
              </a:rPr>
              <a:t>Das</a:t>
            </a:r>
            <a:r>
              <a:rPr lang="de-DE" sz="3215" b="1" dirty="0">
                <a:solidFill>
                  <a:srgbClr val="FF0000"/>
                </a:solidFill>
              </a:rPr>
              <a:t> </a:t>
            </a:r>
            <a:r>
              <a:rPr lang="de-DE" sz="3215" b="1" dirty="0">
                <a:solidFill>
                  <a:srgbClr val="7030A0"/>
                </a:solidFill>
              </a:rPr>
              <a:t>Museum</a:t>
            </a:r>
            <a:endParaRPr lang="ru-RU" sz="3215" b="1" dirty="0">
              <a:solidFill>
                <a:srgbClr val="7030A0"/>
              </a:solidFill>
            </a:endParaRPr>
          </a:p>
        </p:txBody>
      </p:sp>
      <p:pic>
        <p:nvPicPr>
          <p:cNvPr id="7" name="Изображение 6" descr="museu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1"/>
          <a:stretch/>
        </p:blipFill>
        <p:spPr>
          <a:xfrm>
            <a:off x="7780927" y="6297910"/>
            <a:ext cx="2909987" cy="1282639"/>
          </a:xfrm>
          <a:prstGeom prst="round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938466" y="6440030"/>
            <a:ext cx="1298684" cy="1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237150" y="2809910"/>
            <a:ext cx="0" cy="360035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237151" y="2809910"/>
            <a:ext cx="471622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лан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2" y="140929"/>
            <a:ext cx="5955543" cy="7146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8660" y="140931"/>
            <a:ext cx="5790448" cy="565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093" indent="-287093">
              <a:buFontTx/>
              <a:buChar char="-"/>
            </a:pPr>
            <a:r>
              <a:rPr lang="de-DE" sz="3617" b="1" dirty="0"/>
              <a:t>Entschuldigung!</a:t>
            </a:r>
          </a:p>
          <a:p>
            <a:r>
              <a:rPr lang="de-DE" sz="3617" b="1" dirty="0"/>
              <a:t>Können Sie mir bitte sagen,</a:t>
            </a:r>
            <a:r>
              <a:rPr lang="ru-RU" sz="3617" b="1" dirty="0"/>
              <a:t> </a:t>
            </a:r>
            <a:r>
              <a:rPr lang="de-DE" sz="3617" b="1" dirty="0"/>
              <a:t>wo ist         </a:t>
            </a:r>
            <a:r>
              <a:rPr lang="de-DE" sz="3617" b="1" dirty="0" smtClean="0"/>
              <a:t>                  …………...       </a:t>
            </a:r>
            <a:r>
              <a:rPr lang="ru-RU" sz="3617" b="1" dirty="0"/>
              <a:t>?</a:t>
            </a:r>
            <a:endParaRPr lang="de-DE" sz="3617" b="1" dirty="0"/>
          </a:p>
          <a:p>
            <a:pPr marL="287093" indent="-287093">
              <a:buFontTx/>
              <a:buChar char="-"/>
            </a:pPr>
            <a:r>
              <a:rPr lang="de-DE" sz="3617" b="1" dirty="0"/>
              <a:t>Das ist ganz in der Nähe.</a:t>
            </a:r>
          </a:p>
          <a:p>
            <a:r>
              <a:rPr lang="de-DE" sz="3617" b="1" dirty="0"/>
              <a:t>Gehen Sie geradeaus,</a:t>
            </a:r>
          </a:p>
          <a:p>
            <a:r>
              <a:rPr lang="de-DE" sz="3617" b="1" dirty="0"/>
              <a:t>an dem Platz vorbei.</a:t>
            </a:r>
          </a:p>
          <a:p>
            <a:r>
              <a:rPr lang="de-DE" sz="3617" b="1" dirty="0"/>
              <a:t>          ...            ist auf der rechten Seite der Straße.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68660" y="1805569"/>
            <a:ext cx="3650367" cy="648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17" b="1" dirty="0">
                <a:solidFill>
                  <a:srgbClr val="00B050"/>
                </a:solidFill>
              </a:rPr>
              <a:t>der</a:t>
            </a:r>
            <a:r>
              <a:rPr lang="de-DE" sz="3215" b="1" dirty="0">
                <a:solidFill>
                  <a:srgbClr val="00B050"/>
                </a:solidFill>
              </a:rPr>
              <a:t> </a:t>
            </a:r>
            <a:r>
              <a:rPr lang="de-DE" sz="3617" b="1" dirty="0">
                <a:solidFill>
                  <a:srgbClr val="00B050"/>
                </a:solidFill>
              </a:rPr>
              <a:t>Bahnhof</a:t>
            </a:r>
            <a:r>
              <a:rPr lang="ru-RU" sz="3617" b="1" dirty="0">
                <a:solidFill>
                  <a:srgbClr val="00B050"/>
                </a:solidFill>
              </a:rPr>
              <a:t> </a:t>
            </a:r>
            <a:r>
              <a:rPr lang="ru-RU" sz="3617" b="1" dirty="0"/>
              <a:t>?</a:t>
            </a:r>
            <a:endParaRPr lang="ru-RU" sz="3215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82451" y="4590405"/>
            <a:ext cx="3054144" cy="648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17" b="1" dirty="0">
                <a:solidFill>
                  <a:srgbClr val="00B050"/>
                </a:solidFill>
              </a:rPr>
              <a:t>Der Bahnhof</a:t>
            </a:r>
            <a:endParaRPr lang="ru-RU" sz="3617" b="1" dirty="0">
              <a:solidFill>
                <a:srgbClr val="00B050"/>
              </a:solidFill>
            </a:endParaRPr>
          </a:p>
        </p:txBody>
      </p:sp>
      <p:pic>
        <p:nvPicPr>
          <p:cNvPr id="6" name="Изображение 5" descr="bahnhof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5670525"/>
            <a:ext cx="3441101" cy="1927017"/>
          </a:xfrm>
          <a:prstGeom prst="round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1072790" y="6395709"/>
            <a:ext cx="3604801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677591" y="6395709"/>
            <a:ext cx="0" cy="39357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5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лан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6" y="421087"/>
            <a:ext cx="5880079" cy="7056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4006" y="539867"/>
            <a:ext cx="5877109" cy="4050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093" indent="-287093">
              <a:buFontTx/>
              <a:buChar char="-"/>
            </a:pPr>
            <a:r>
              <a:rPr lang="de-DE" sz="3215" b="1" dirty="0"/>
              <a:t>Entschuldigung!</a:t>
            </a:r>
          </a:p>
          <a:p>
            <a:r>
              <a:rPr lang="de-DE" sz="3215" b="1" dirty="0"/>
              <a:t>Können Sie mir bitte sagen, wo ist          ...      ?</a:t>
            </a:r>
          </a:p>
          <a:p>
            <a:pPr marL="287093" indent="-287093">
              <a:buFontTx/>
              <a:buChar char="-"/>
            </a:pPr>
            <a:r>
              <a:rPr lang="de-DE" sz="3215" b="1" dirty="0"/>
              <a:t>Das ist ganz in der Nähe.</a:t>
            </a:r>
          </a:p>
          <a:p>
            <a:r>
              <a:rPr lang="de-DE" sz="3215" b="1" dirty="0"/>
              <a:t>Gehen Sie geradeaus, </a:t>
            </a:r>
          </a:p>
          <a:p>
            <a:r>
              <a:rPr lang="de-DE" sz="3215" b="1" dirty="0"/>
              <a:t>da ist der Platz.</a:t>
            </a:r>
          </a:p>
          <a:p>
            <a:r>
              <a:rPr lang="de-DE" sz="3215" b="1" dirty="0"/>
              <a:t>Da </a:t>
            </a:r>
            <a:r>
              <a:rPr lang="de-DE" sz="3215" b="1" dirty="0">
                <a:solidFill>
                  <a:srgbClr val="EB00EB"/>
                </a:solidFill>
              </a:rPr>
              <a:t>biegen</a:t>
            </a:r>
            <a:r>
              <a:rPr lang="de-DE" sz="3215" b="1" dirty="0"/>
              <a:t> Sie links </a:t>
            </a:r>
            <a:r>
              <a:rPr lang="de-DE" sz="3215" b="1" dirty="0">
                <a:solidFill>
                  <a:srgbClr val="EB00EB"/>
                </a:solidFill>
              </a:rPr>
              <a:t>ab</a:t>
            </a:r>
            <a:r>
              <a:rPr lang="de-DE" sz="3215" b="1" dirty="0"/>
              <a:t>.</a:t>
            </a:r>
          </a:p>
          <a:p>
            <a:r>
              <a:rPr lang="de-DE" sz="3215" b="1" dirty="0"/>
              <a:t>          ...       ist links.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94612" y="1490446"/>
            <a:ext cx="2448272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0070C0"/>
                </a:solidFill>
              </a:rPr>
              <a:t>das </a:t>
            </a:r>
            <a:r>
              <a:rPr lang="de-DE" sz="3215" b="1" dirty="0" smtClean="0">
                <a:solidFill>
                  <a:srgbClr val="0070C0"/>
                </a:solidFill>
              </a:rPr>
              <a:t>Hotel</a:t>
            </a:r>
            <a:r>
              <a:rPr lang="ru-RU" sz="3215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4007" y="3985022"/>
            <a:ext cx="2276709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0070C0"/>
                </a:solidFill>
              </a:rPr>
              <a:t>Das Hotel</a:t>
            </a:r>
            <a:endParaRPr lang="ru-RU" sz="3215" b="1" dirty="0">
              <a:solidFill>
                <a:srgbClr val="0070C0"/>
              </a:solidFill>
            </a:endParaRPr>
          </a:p>
        </p:txBody>
      </p:sp>
      <p:pic>
        <p:nvPicPr>
          <p:cNvPr id="6" name="Изображение 5" descr="отель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02" y="4785013"/>
            <a:ext cx="5011104" cy="2488005"/>
          </a:xfrm>
          <a:prstGeom prst="round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995641" y="6615843"/>
            <a:ext cx="1749465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745105" y="5085624"/>
            <a:ext cx="0" cy="1530217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842201" y="5085624"/>
            <a:ext cx="846561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35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лан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5" y="311435"/>
            <a:ext cx="6111747" cy="7334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0124" y="425074"/>
            <a:ext cx="5461094" cy="553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15" b="1" dirty="0"/>
              <a:t>- Entschuldigung! Sagen Sie bitte, wo ist        ...         </a:t>
            </a:r>
          </a:p>
          <a:p>
            <a:r>
              <a:rPr lang="de-DE" sz="3215" b="1" dirty="0"/>
              <a:t>- Gehen Sie geradeaus,</a:t>
            </a:r>
          </a:p>
          <a:p>
            <a:r>
              <a:rPr lang="de-DE" sz="3215" b="1" dirty="0"/>
              <a:t>bis zum Ende der Straße,</a:t>
            </a:r>
          </a:p>
          <a:p>
            <a:r>
              <a:rPr lang="de-DE" sz="3215" b="1" dirty="0"/>
              <a:t>da ist der Platz. </a:t>
            </a:r>
            <a:r>
              <a:rPr lang="de-DE" sz="3215" b="1" dirty="0">
                <a:solidFill>
                  <a:srgbClr val="EB00EB"/>
                </a:solidFill>
              </a:rPr>
              <a:t>Biegen</a:t>
            </a:r>
            <a:r>
              <a:rPr lang="de-DE" sz="3215" b="1" dirty="0"/>
              <a:t> Sie links </a:t>
            </a:r>
            <a:r>
              <a:rPr lang="de-DE" sz="3215" b="1" dirty="0">
                <a:solidFill>
                  <a:srgbClr val="EB00EB"/>
                </a:solidFill>
              </a:rPr>
              <a:t>ab</a:t>
            </a:r>
            <a:r>
              <a:rPr lang="de-DE" sz="3215" b="1" dirty="0"/>
              <a:t> und </a:t>
            </a:r>
            <a:r>
              <a:rPr lang="de-DE" sz="3215" b="1" dirty="0">
                <a:solidFill>
                  <a:srgbClr val="EB00EB"/>
                </a:solidFill>
              </a:rPr>
              <a:t>gehen </a:t>
            </a:r>
            <a:r>
              <a:rPr lang="de-DE" sz="3215" b="1" dirty="0"/>
              <a:t>Sie an dem Platz </a:t>
            </a:r>
            <a:r>
              <a:rPr lang="de-DE" sz="3215" b="1" dirty="0">
                <a:solidFill>
                  <a:srgbClr val="EB00EB"/>
                </a:solidFill>
              </a:rPr>
              <a:t>vorbei</a:t>
            </a:r>
            <a:r>
              <a:rPr lang="de-DE" sz="3215" b="1" dirty="0"/>
              <a:t>.</a:t>
            </a:r>
          </a:p>
          <a:p>
            <a:r>
              <a:rPr lang="de-DE" sz="3215" b="1" dirty="0"/>
              <a:t>Gehen Sie geradeaus.</a:t>
            </a:r>
          </a:p>
          <a:p>
            <a:r>
              <a:rPr lang="de-DE" sz="3215" b="1" dirty="0"/>
              <a:t>An der zweiten Kreuzung </a:t>
            </a:r>
          </a:p>
          <a:p>
            <a:r>
              <a:rPr lang="de-DE" sz="3215" b="1" dirty="0">
                <a:solidFill>
                  <a:srgbClr val="EB00EB"/>
                </a:solidFill>
              </a:rPr>
              <a:t>biegen</a:t>
            </a:r>
            <a:r>
              <a:rPr lang="de-DE" sz="3215" b="1" dirty="0"/>
              <a:t> Sie  rechts </a:t>
            </a:r>
            <a:r>
              <a:rPr lang="de-DE" sz="3215" b="1" dirty="0">
                <a:solidFill>
                  <a:srgbClr val="EB00EB"/>
                </a:solidFill>
              </a:rPr>
              <a:t>ab</a:t>
            </a:r>
            <a:r>
              <a:rPr lang="de-DE" sz="3215" b="1" dirty="0"/>
              <a:t>.</a:t>
            </a:r>
          </a:p>
          <a:p>
            <a:r>
              <a:rPr lang="de-DE" sz="3215" b="1" dirty="0"/>
              <a:t>          ...      ist links.</a:t>
            </a:r>
            <a:endParaRPr lang="ru-RU" sz="3215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910835" y="963252"/>
            <a:ext cx="2200383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00B0F0"/>
                </a:solidFill>
              </a:rPr>
              <a:t>die Bank</a:t>
            </a:r>
            <a:endParaRPr lang="ru-RU" sz="3215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0124" y="5308648"/>
            <a:ext cx="2108584" cy="587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15" b="1" dirty="0">
                <a:solidFill>
                  <a:srgbClr val="00B0F0"/>
                </a:solidFill>
              </a:rPr>
              <a:t>Die Bank</a:t>
            </a:r>
            <a:endParaRPr lang="ru-RU" sz="3215" b="1" dirty="0">
              <a:solidFill>
                <a:srgbClr val="00B0F0"/>
              </a:solidFill>
            </a:endParaRPr>
          </a:p>
        </p:txBody>
      </p:sp>
      <p:pic>
        <p:nvPicPr>
          <p:cNvPr id="6" name="Изображение 5" descr="банк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36" y="5895732"/>
            <a:ext cx="2903070" cy="1646372"/>
          </a:xfrm>
          <a:prstGeom prst="round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>
            <a:off x="949021" y="6731516"/>
            <a:ext cx="1354886" cy="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2303905" y="1991497"/>
            <a:ext cx="0" cy="474002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303907" y="1991497"/>
            <a:ext cx="1884183" cy="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188089" y="1550336"/>
            <a:ext cx="0" cy="413449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5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226538"/>
              </p:ext>
            </p:extLst>
          </p:nvPr>
        </p:nvGraphicFramePr>
        <p:xfrm>
          <a:off x="767208" y="630809"/>
          <a:ext cx="10654405" cy="64457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45657">
                  <a:extLst>
                    <a:ext uri="{9D8B030D-6E8A-4147-A177-3AD203B41FA5}">
                      <a16:colId xmlns:a16="http://schemas.microsoft.com/office/drawing/2014/main" xmlns="" val="2445842757"/>
                    </a:ext>
                  </a:extLst>
                </a:gridCol>
                <a:gridCol w="639264">
                  <a:extLst>
                    <a:ext uri="{9D8B030D-6E8A-4147-A177-3AD203B41FA5}">
                      <a16:colId xmlns:a16="http://schemas.microsoft.com/office/drawing/2014/main" xmlns="" val="146020746"/>
                    </a:ext>
                  </a:extLst>
                </a:gridCol>
                <a:gridCol w="639264">
                  <a:extLst>
                    <a:ext uri="{9D8B030D-6E8A-4147-A177-3AD203B41FA5}">
                      <a16:colId xmlns:a16="http://schemas.microsoft.com/office/drawing/2014/main" xmlns="" val="345571563"/>
                    </a:ext>
                  </a:extLst>
                </a:gridCol>
                <a:gridCol w="741547">
                  <a:extLst>
                    <a:ext uri="{9D8B030D-6E8A-4147-A177-3AD203B41FA5}">
                      <a16:colId xmlns:a16="http://schemas.microsoft.com/office/drawing/2014/main" xmlns="" val="797897647"/>
                    </a:ext>
                  </a:extLst>
                </a:gridCol>
                <a:gridCol w="645657">
                  <a:extLst>
                    <a:ext uri="{9D8B030D-6E8A-4147-A177-3AD203B41FA5}">
                      <a16:colId xmlns:a16="http://schemas.microsoft.com/office/drawing/2014/main" xmlns="" val="4024656600"/>
                    </a:ext>
                  </a:extLst>
                </a:gridCol>
                <a:gridCol w="645657">
                  <a:extLst>
                    <a:ext uri="{9D8B030D-6E8A-4147-A177-3AD203B41FA5}">
                      <a16:colId xmlns:a16="http://schemas.microsoft.com/office/drawing/2014/main" xmlns="" val="1469714936"/>
                    </a:ext>
                  </a:extLst>
                </a:gridCol>
                <a:gridCol w="639264">
                  <a:extLst>
                    <a:ext uri="{9D8B030D-6E8A-4147-A177-3AD203B41FA5}">
                      <a16:colId xmlns:a16="http://schemas.microsoft.com/office/drawing/2014/main" xmlns="" val="2730822326"/>
                    </a:ext>
                  </a:extLst>
                </a:gridCol>
                <a:gridCol w="645657">
                  <a:extLst>
                    <a:ext uri="{9D8B030D-6E8A-4147-A177-3AD203B41FA5}">
                      <a16:colId xmlns:a16="http://schemas.microsoft.com/office/drawing/2014/main" xmlns="" val="1888434258"/>
                    </a:ext>
                  </a:extLst>
                </a:gridCol>
                <a:gridCol w="741547">
                  <a:extLst>
                    <a:ext uri="{9D8B030D-6E8A-4147-A177-3AD203B41FA5}">
                      <a16:colId xmlns:a16="http://schemas.microsoft.com/office/drawing/2014/main" xmlns="" val="626542922"/>
                    </a:ext>
                  </a:extLst>
                </a:gridCol>
                <a:gridCol w="645657">
                  <a:extLst>
                    <a:ext uri="{9D8B030D-6E8A-4147-A177-3AD203B41FA5}">
                      <a16:colId xmlns:a16="http://schemas.microsoft.com/office/drawing/2014/main" xmlns="" val="3765511021"/>
                    </a:ext>
                  </a:extLst>
                </a:gridCol>
                <a:gridCol w="645657">
                  <a:extLst>
                    <a:ext uri="{9D8B030D-6E8A-4147-A177-3AD203B41FA5}">
                      <a16:colId xmlns:a16="http://schemas.microsoft.com/office/drawing/2014/main" xmlns="" val="3362138996"/>
                    </a:ext>
                  </a:extLst>
                </a:gridCol>
                <a:gridCol w="741547">
                  <a:extLst>
                    <a:ext uri="{9D8B030D-6E8A-4147-A177-3AD203B41FA5}">
                      <a16:colId xmlns:a16="http://schemas.microsoft.com/office/drawing/2014/main" xmlns="" val="1139289811"/>
                    </a:ext>
                  </a:extLst>
                </a:gridCol>
                <a:gridCol w="622217">
                  <a:extLst>
                    <a:ext uri="{9D8B030D-6E8A-4147-A177-3AD203B41FA5}">
                      <a16:colId xmlns:a16="http://schemas.microsoft.com/office/drawing/2014/main" xmlns="" val="2322590724"/>
                    </a:ext>
                  </a:extLst>
                </a:gridCol>
                <a:gridCol w="628609">
                  <a:extLst>
                    <a:ext uri="{9D8B030D-6E8A-4147-A177-3AD203B41FA5}">
                      <a16:colId xmlns:a16="http://schemas.microsoft.com/office/drawing/2014/main" xmlns="" val="3468902872"/>
                    </a:ext>
                  </a:extLst>
                </a:gridCol>
                <a:gridCol w="645657">
                  <a:extLst>
                    <a:ext uri="{9D8B030D-6E8A-4147-A177-3AD203B41FA5}">
                      <a16:colId xmlns:a16="http://schemas.microsoft.com/office/drawing/2014/main" xmlns="" val="926256901"/>
                    </a:ext>
                  </a:extLst>
                </a:gridCol>
                <a:gridCol w="741547">
                  <a:extLst>
                    <a:ext uri="{9D8B030D-6E8A-4147-A177-3AD203B41FA5}">
                      <a16:colId xmlns:a16="http://schemas.microsoft.com/office/drawing/2014/main" xmlns="" val="2321507848"/>
                    </a:ext>
                  </a:extLst>
                </a:gridCol>
              </a:tblGrid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b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p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v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b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i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b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l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i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o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3616128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l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j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p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o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z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d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m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i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b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1352270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ü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p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o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i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q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6803387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c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i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z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z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c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n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w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0206301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z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o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p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ü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p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m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4004356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ß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b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ß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v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x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c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v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b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853009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n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n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 dirty="0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600655"/>
                          </a:solidFill>
                          <a:effectLst/>
                        </a:rPr>
                        <a:t>n</a:t>
                      </a:r>
                      <a:endParaRPr lang="ru-RU" sz="1400" b="1" dirty="0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ß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m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7607979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i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d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y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x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c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v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b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n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m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6513417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n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n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g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j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i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l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o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ö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m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594472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o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g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z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g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b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3034784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b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o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l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c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k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l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g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ä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3378470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ü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o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g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a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8052586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r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d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c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m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u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m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n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g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d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3506552"/>
                  </a:ext>
                </a:extLst>
              </a:tr>
              <a:tr h="460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o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y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l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g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e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c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h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ä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f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g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ä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s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>
                          <a:solidFill>
                            <a:srgbClr val="600655"/>
                          </a:solidFill>
                          <a:effectLst/>
                        </a:rPr>
                        <a:t>j</a:t>
                      </a:r>
                      <a:endParaRPr lang="ru-RU" sz="1400" b="1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400" b="1" dirty="0">
                          <a:solidFill>
                            <a:srgbClr val="600655"/>
                          </a:solidFill>
                          <a:effectLst/>
                        </a:rPr>
                        <a:t>t</a:t>
                      </a:r>
                      <a:endParaRPr lang="ru-RU" sz="1400" b="1" dirty="0">
                        <a:solidFill>
                          <a:srgbClr val="60065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82" marR="6418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8801999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430810" y="630809"/>
            <a:ext cx="6605007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26612" y="2502530"/>
            <a:ext cx="6695000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5211" y="3392663"/>
            <a:ext cx="7252911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35215" y="4344007"/>
            <a:ext cx="2645599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87311" y="4768778"/>
            <a:ext cx="1970703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460655" y="4789547"/>
            <a:ext cx="1970703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15111" y="5239920"/>
            <a:ext cx="3311501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01516" y="5706703"/>
            <a:ext cx="4634301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10917" y="6177845"/>
            <a:ext cx="4076394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10918" y="6636991"/>
            <a:ext cx="5327204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57466" y="644012"/>
            <a:ext cx="610648" cy="274865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1589" y="3356844"/>
            <a:ext cx="610648" cy="186463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7466" y="5230215"/>
            <a:ext cx="610648" cy="186463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77857" y="651291"/>
            <a:ext cx="647903" cy="228317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65043" y="2957553"/>
            <a:ext cx="610648" cy="3181085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10918" y="1108078"/>
            <a:ext cx="719892" cy="181780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19468" y="4785564"/>
            <a:ext cx="610648" cy="230014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49864" y="3822195"/>
            <a:ext cx="610648" cy="275105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78515" y="1568733"/>
            <a:ext cx="610648" cy="363198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13346" y="2511530"/>
            <a:ext cx="610648" cy="455739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099814" y="1092897"/>
            <a:ext cx="658204" cy="2299765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425172" y="1568737"/>
            <a:ext cx="610648" cy="277574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439184" y="4765965"/>
            <a:ext cx="610648" cy="180728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091757" y="1092900"/>
            <a:ext cx="610648" cy="180728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702405" y="2497043"/>
            <a:ext cx="688472" cy="180728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702404" y="4782137"/>
            <a:ext cx="688472" cy="2286791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1" name="Облако 30"/>
          <p:cNvSpPr/>
          <p:nvPr/>
        </p:nvSpPr>
        <p:spPr>
          <a:xfrm>
            <a:off x="6094410" y="7126090"/>
            <a:ext cx="808636" cy="6025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99" b="1" dirty="0"/>
              <a:t>28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88397" y="1525398"/>
            <a:ext cx="5392541" cy="431935"/>
          </a:xfrm>
          <a:prstGeom prst="roundRect">
            <a:avLst/>
          </a:prstGeom>
          <a:noFill/>
          <a:ln w="76200">
            <a:solidFill>
              <a:srgbClr val="F22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95270" y="651288"/>
            <a:ext cx="610648" cy="3170904"/>
          </a:xfrm>
          <a:prstGeom prst="roundRect">
            <a:avLst>
              <a:gd name="adj" fmla="val 835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4" name="Облако 33"/>
          <p:cNvSpPr/>
          <p:nvPr/>
        </p:nvSpPr>
        <p:spPr>
          <a:xfrm>
            <a:off x="7413346" y="7130834"/>
            <a:ext cx="808636" cy="55039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99" b="1" dirty="0" smtClean="0"/>
              <a:t>11</a:t>
            </a:r>
            <a:endParaRPr lang="ru-RU" sz="1799" b="1" dirty="0"/>
          </a:p>
        </p:txBody>
      </p:sp>
      <p:sp>
        <p:nvSpPr>
          <p:cNvPr id="35" name="Облако 34"/>
          <p:cNvSpPr/>
          <p:nvPr/>
        </p:nvSpPr>
        <p:spPr>
          <a:xfrm>
            <a:off x="8705161" y="7110789"/>
            <a:ext cx="808636" cy="55039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99" b="1" dirty="0" smtClean="0"/>
              <a:t>17</a:t>
            </a:r>
            <a:endParaRPr lang="ru-RU" sz="1799" b="1" dirty="0"/>
          </a:p>
        </p:txBody>
      </p:sp>
    </p:spTree>
    <p:extLst>
      <p:ext uri="{BB962C8B-B14F-4D97-AF65-F5344CB8AC3E}">
        <p14:creationId xmlns:p14="http://schemas.microsoft.com/office/powerpoint/2010/main" val="21038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069563"/>
              </p:ext>
            </p:extLst>
          </p:nvPr>
        </p:nvGraphicFramePr>
        <p:xfrm>
          <a:off x="765820" y="197917"/>
          <a:ext cx="10569246" cy="7317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4623">
                  <a:extLst>
                    <a:ext uri="{9D8B030D-6E8A-4147-A177-3AD203B41FA5}">
                      <a16:colId xmlns:a16="http://schemas.microsoft.com/office/drawing/2014/main" xmlns="" val="774854836"/>
                    </a:ext>
                  </a:extLst>
                </a:gridCol>
                <a:gridCol w="5284623">
                  <a:extLst>
                    <a:ext uri="{9D8B030D-6E8A-4147-A177-3AD203B41FA5}">
                      <a16:colId xmlns:a16="http://schemas.microsoft.com/office/drawing/2014/main" xmlns="" val="519343156"/>
                    </a:ext>
                  </a:extLst>
                </a:gridCol>
              </a:tblGrid>
              <a:tr h="42851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1233039477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der Bahnhof (</a:t>
                      </a:r>
                      <a:r>
                        <a:rPr lang="de-DE" sz="2400" b="1" dirty="0" err="1" smtClean="0"/>
                        <a:t>ö,e</a:t>
                      </a:r>
                      <a:r>
                        <a:rPr lang="de-DE" sz="2400" b="1" dirty="0" smtClean="0"/>
                        <a:t>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вокзал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298746826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das Kaufhaus (</a:t>
                      </a:r>
                      <a:r>
                        <a:rPr lang="de-DE" sz="2400" b="1" dirty="0" err="1" smtClean="0"/>
                        <a:t>ä,er</a:t>
                      </a:r>
                      <a:r>
                        <a:rPr lang="de-DE" sz="2400" b="1" dirty="0" smtClean="0"/>
                        <a:t>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универмаг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3380086588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das Geschäft (e)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магазин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3924003776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die Apotheke (</a:t>
                      </a:r>
                      <a:r>
                        <a:rPr lang="en-US" sz="2400" b="1" dirty="0" smtClean="0"/>
                        <a:t>n</a:t>
                      </a:r>
                      <a:r>
                        <a:rPr lang="de-DE" sz="2400" b="1" dirty="0" smtClean="0"/>
                        <a:t>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аптека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145997147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das Krankenhaus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больница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3690014806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die U-Bahn-Station (en)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станция метро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1212272740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der Supermarkt (</a:t>
                      </a:r>
                      <a:r>
                        <a:rPr lang="de-DE" sz="2400" b="1" dirty="0" err="1" smtClean="0"/>
                        <a:t>ä,e</a:t>
                      </a:r>
                      <a:r>
                        <a:rPr lang="de-DE" sz="2400" b="1" dirty="0" smtClean="0"/>
                        <a:t>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супермаркет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960243876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das </a:t>
                      </a:r>
                      <a:r>
                        <a:rPr lang="de-DE" sz="2400" b="1" dirty="0" err="1" smtClean="0"/>
                        <a:t>Eiscafe</a:t>
                      </a:r>
                      <a:r>
                        <a:rPr lang="de-DE" sz="2400" b="1" dirty="0" smtClean="0"/>
                        <a:t> (s)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кафе-мороженое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2202849690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das Restaurant (s)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ресторан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3880144815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das Hotel (s)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гостиница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102260009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die Post (en)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почта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2647156808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das Kino (s)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кинотеатр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3014921375"/>
                  </a:ext>
                </a:extLst>
              </a:tr>
              <a:tr h="488918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die Bibliothek (en)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библиотека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338137987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das Theater (</a:t>
                      </a:r>
                      <a:r>
                        <a:rPr lang="ru-RU" sz="2400" b="1" dirty="0" smtClean="0"/>
                        <a:t>-</a:t>
                      </a:r>
                      <a:r>
                        <a:rPr lang="de-DE" sz="2400" b="1" dirty="0" smtClean="0"/>
                        <a:t>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театр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2589568952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der Zug (</a:t>
                      </a:r>
                      <a:r>
                        <a:rPr lang="de-DE" sz="2400" b="1" dirty="0" err="1" smtClean="0"/>
                        <a:t>ü,e</a:t>
                      </a:r>
                      <a:r>
                        <a:rPr lang="de-DE" sz="2400" b="1" dirty="0" smtClean="0"/>
                        <a:t>)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поезд</a:t>
                      </a:r>
                      <a:endParaRPr lang="ru-RU" sz="24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2804319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9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1293813" y="430036"/>
            <a:ext cx="9601200" cy="631977"/>
          </a:xfrm>
        </p:spPr>
        <p:txBody>
          <a:bodyPr/>
          <a:lstStyle/>
          <a:p>
            <a:pPr algn="ctr"/>
            <a:r>
              <a:rPr lang="de-DE" b="1" i="1" dirty="0" smtClean="0">
                <a:solidFill>
                  <a:srgbClr val="FF0000"/>
                </a:solidFill>
              </a:rPr>
              <a:t>Diktat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5318502"/>
              </p:ext>
            </p:extLst>
          </p:nvPr>
        </p:nvGraphicFramePr>
        <p:xfrm>
          <a:off x="1293810" y="1278036"/>
          <a:ext cx="9985177" cy="58326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393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71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644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9081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I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II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вокзал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/>
                        <a:t>1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магазин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кафе-мороженое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аптека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станция метро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3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ресторан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кино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4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театр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поезд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5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гостиница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ресторан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6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больница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2908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супермаркет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7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универмаг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6799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5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0619" y="473904"/>
            <a:ext cx="3024336" cy="77599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54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Dativ</a:t>
            </a:r>
            <a:endParaRPr lang="ru-RU" sz="5400" b="1" dirty="0">
              <a:solidFill>
                <a:srgbClr val="F22EDB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000699" y="4086349"/>
            <a:ext cx="2088232" cy="7759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dirty="0">
              <a:solidFill>
                <a:srgbClr val="F22EDB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08651" y="1205065"/>
            <a:ext cx="2448272" cy="108012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b="1" dirty="0" smtClean="0">
              <a:solidFill>
                <a:srgbClr val="F22EDB"/>
              </a:solidFill>
              <a:latin typeface="Arial Narrow" panose="020B0606020202030204" pitchFamily="34" charset="0"/>
            </a:endParaRPr>
          </a:p>
          <a:p>
            <a:pPr algn="ctr"/>
            <a:r>
              <a:rPr lang="de-DE" sz="60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wo</a:t>
            </a:r>
            <a:r>
              <a:rPr lang="de-DE" sz="6000" b="1" dirty="0">
                <a:solidFill>
                  <a:srgbClr val="F22EDB"/>
                </a:solidFill>
                <a:latin typeface="Arial Narrow" panose="020B0606020202030204" pitchFamily="34" charset="0"/>
              </a:rPr>
              <a:t>?</a:t>
            </a:r>
            <a:endParaRPr lang="ru-RU" sz="6000" b="1" dirty="0">
              <a:solidFill>
                <a:srgbClr val="F22EDB"/>
              </a:solidFill>
              <a:latin typeface="Arial Narrow" panose="020B0606020202030204" pitchFamily="34" charset="0"/>
            </a:endParaRPr>
          </a:p>
          <a:p>
            <a:pPr algn="ctr"/>
            <a:endParaRPr lang="ru-RU" sz="24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914125" y="2285185"/>
            <a:ext cx="18662" cy="1008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584650" y="4433034"/>
            <a:ext cx="920329" cy="10119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708651" y="3288084"/>
            <a:ext cx="2448272" cy="108012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rgbClr val="F22EDB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4400" b="1" dirty="0" smtClean="0">
                <a:solidFill>
                  <a:srgbClr val="F22EDB"/>
                </a:solidFill>
                <a:latin typeface="Arial Narrow" panose="020B0606020202030204" pitchFamily="34" charset="0"/>
              </a:rPr>
              <a:t>предлог</a:t>
            </a:r>
            <a:endParaRPr lang="ru-RU" sz="9600" b="1" dirty="0">
              <a:solidFill>
                <a:srgbClr val="F22EDB"/>
              </a:solidFill>
              <a:latin typeface="Arial Narrow" panose="020B0606020202030204" pitchFamily="34" charset="0"/>
            </a:endParaRPr>
          </a:p>
          <a:p>
            <a:pPr algn="ctr"/>
            <a:endParaRPr lang="ru-RU" sz="44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5932787" y="4474345"/>
            <a:ext cx="1" cy="9706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368968" y="4474345"/>
            <a:ext cx="949580" cy="8967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596542" y="5587983"/>
            <a:ext cx="2448272" cy="108012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rgbClr val="F22EDB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de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</a:t>
            </a:r>
            <a:endParaRPr lang="ru-RU" sz="96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ru-RU" sz="4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74333" y="5587983"/>
            <a:ext cx="2448272" cy="108012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rgbClr val="F22EDB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der</a:t>
            </a:r>
            <a:endParaRPr lang="ru-RU" sz="9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sz="4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52124" y="5587983"/>
            <a:ext cx="2448272" cy="108012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rgbClr val="F22EDB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den -n</a:t>
            </a:r>
            <a:endParaRPr lang="ru-RU" sz="96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 algn="ctr"/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7901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283" y="197917"/>
            <a:ext cx="11590269" cy="73448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de-DE" sz="3199" b="1" dirty="0">
                <a:solidFill>
                  <a:schemeClr val="tx2"/>
                </a:solidFill>
              </a:rPr>
              <a:t>1.	In  ______  ______________  gibt es viele Schuhe.</a:t>
            </a:r>
            <a:br>
              <a:rPr lang="de-DE" sz="3199" b="1" dirty="0">
                <a:solidFill>
                  <a:schemeClr val="tx2"/>
                </a:solidFill>
              </a:rPr>
            </a:br>
            <a:r>
              <a:rPr lang="de-DE" sz="3199" b="1" dirty="0">
                <a:solidFill>
                  <a:schemeClr val="tx2"/>
                </a:solidFill>
              </a:rPr>
              <a:t>2.	In  ______  ______  essen die Kinder Eis.</a:t>
            </a:r>
            <a:br>
              <a:rPr lang="de-DE" sz="3199" b="1" dirty="0">
                <a:solidFill>
                  <a:schemeClr val="tx2"/>
                </a:solidFill>
              </a:rPr>
            </a:br>
            <a:r>
              <a:rPr lang="de-DE" sz="3199" b="1" dirty="0">
                <a:solidFill>
                  <a:schemeClr val="tx2"/>
                </a:solidFill>
              </a:rPr>
              <a:t>3.	In  ______  ___   gibt es viele Ikonen. (</a:t>
            </a:r>
            <a:r>
              <a:rPr lang="de-DE" sz="3199" b="1" dirty="0" err="1">
                <a:solidFill>
                  <a:schemeClr val="tx2"/>
                </a:solidFill>
              </a:rPr>
              <a:t>иконы</a:t>
            </a:r>
            <a:r>
              <a:rPr lang="de-DE" sz="3199" b="1" dirty="0">
                <a:solidFill>
                  <a:schemeClr val="tx2"/>
                </a:solidFill>
              </a:rPr>
              <a:t>)</a:t>
            </a:r>
            <a:br>
              <a:rPr lang="de-DE" sz="3199" b="1" dirty="0">
                <a:solidFill>
                  <a:schemeClr val="tx2"/>
                </a:solidFill>
              </a:rPr>
            </a:br>
            <a:r>
              <a:rPr lang="de-DE" sz="3199" b="1" dirty="0" smtClean="0">
                <a:solidFill>
                  <a:schemeClr val="tx2"/>
                </a:solidFill>
              </a:rPr>
              <a:t>4.	An  </a:t>
            </a:r>
            <a:r>
              <a:rPr lang="de-DE" sz="3199" b="1" dirty="0">
                <a:solidFill>
                  <a:schemeClr val="tx2"/>
                </a:solidFill>
              </a:rPr>
              <a:t>______  ______  fahren viele Züge. </a:t>
            </a:r>
            <a:br>
              <a:rPr lang="de-DE" sz="3199" b="1" dirty="0">
                <a:solidFill>
                  <a:schemeClr val="tx2"/>
                </a:solidFill>
              </a:rPr>
            </a:br>
            <a:r>
              <a:rPr lang="de-DE" sz="3199" b="1" dirty="0">
                <a:solidFill>
                  <a:schemeClr val="tx2"/>
                </a:solidFill>
              </a:rPr>
              <a:t>5.	In  ______  _______   gibt es viele Bücher.</a:t>
            </a:r>
            <a:br>
              <a:rPr lang="de-DE" sz="3199" b="1" dirty="0">
                <a:solidFill>
                  <a:schemeClr val="tx2"/>
                </a:solidFill>
              </a:rPr>
            </a:br>
            <a:r>
              <a:rPr lang="de-DE" sz="3199" b="1" dirty="0">
                <a:solidFill>
                  <a:schemeClr val="tx2"/>
                </a:solidFill>
              </a:rPr>
              <a:t>6.	In  ______  _______  kaufen wir Aspirin.                </a:t>
            </a:r>
            <a:br>
              <a:rPr lang="de-DE" sz="3199" b="1" dirty="0">
                <a:solidFill>
                  <a:schemeClr val="tx2"/>
                </a:solidFill>
              </a:rPr>
            </a:br>
            <a:r>
              <a:rPr lang="de-DE" sz="3199" b="1" dirty="0">
                <a:solidFill>
                  <a:schemeClr val="tx2"/>
                </a:solidFill>
              </a:rPr>
              <a:t>7.	In  ______  _________  kann man gut essen.</a:t>
            </a:r>
            <a:br>
              <a:rPr lang="de-DE" sz="3199" b="1" dirty="0">
                <a:solidFill>
                  <a:schemeClr val="tx2"/>
                </a:solidFill>
              </a:rPr>
            </a:br>
            <a:r>
              <a:rPr lang="de-DE" sz="3199" b="1" dirty="0">
                <a:solidFill>
                  <a:schemeClr val="tx2"/>
                </a:solidFill>
              </a:rPr>
              <a:t>8.	In  ______  _________  spielen die Schauspieler.</a:t>
            </a:r>
            <a:br>
              <a:rPr lang="de-DE" sz="3199" b="1" dirty="0">
                <a:solidFill>
                  <a:schemeClr val="tx2"/>
                </a:solidFill>
              </a:rPr>
            </a:br>
            <a:r>
              <a:rPr lang="de-DE" sz="3199" b="1" dirty="0">
                <a:solidFill>
                  <a:schemeClr val="tx2"/>
                </a:solidFill>
              </a:rPr>
              <a:t>9.	In  ______  ___________  kauft man Milch, Brot, Käse, Wurst, Kleidung, Spielzeug, Geschirr.</a:t>
            </a:r>
            <a:br>
              <a:rPr lang="de-DE" sz="3199" b="1" dirty="0">
                <a:solidFill>
                  <a:schemeClr val="tx2"/>
                </a:solidFill>
              </a:rPr>
            </a:br>
            <a:r>
              <a:rPr lang="de-DE" sz="3199" b="1" dirty="0">
                <a:solidFill>
                  <a:schemeClr val="tx2"/>
                </a:solidFill>
              </a:rPr>
              <a:t>10.	In  ______  </a:t>
            </a:r>
            <a:r>
              <a:rPr lang="de-DE" sz="3199" b="1" dirty="0" smtClean="0">
                <a:solidFill>
                  <a:schemeClr val="tx2"/>
                </a:solidFill>
              </a:rPr>
              <a:t>__________   </a:t>
            </a:r>
            <a:r>
              <a:rPr lang="de-DE" sz="3199" b="1" dirty="0">
                <a:solidFill>
                  <a:schemeClr val="tx2"/>
                </a:solidFill>
              </a:rPr>
              <a:t>liegen viele kranke Menschen.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76528" y="6844473"/>
            <a:ext cx="3769812" cy="6088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</a:rPr>
              <a:t>dem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Krankenhaus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19235" y="241564"/>
            <a:ext cx="4463333" cy="67126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</a:rPr>
              <a:t>dem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Schuhgeschäft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76528" y="845989"/>
            <a:ext cx="2935406" cy="6767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</a:rPr>
              <a:t>dem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Eiscafe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9235" y="1522720"/>
            <a:ext cx="2447634" cy="6722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der </a:t>
            </a:r>
            <a:r>
              <a:rPr lang="en-US" sz="2800" b="1" dirty="0" err="1">
                <a:solidFill>
                  <a:schemeClr val="tx2"/>
                </a:solidFill>
              </a:rPr>
              <a:t>Kirche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54595" y="2195006"/>
            <a:ext cx="2879570" cy="6269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</a:rPr>
              <a:t>dem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Bahnhof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58682" y="2821949"/>
            <a:ext cx="3095538" cy="7353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der </a:t>
            </a:r>
            <a:r>
              <a:rPr lang="en-US" sz="2800" b="1" dirty="0" err="1">
                <a:solidFill>
                  <a:schemeClr val="tx2"/>
                </a:solidFill>
              </a:rPr>
              <a:t>Bibliothek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3010" y="3520626"/>
            <a:ext cx="2909658" cy="669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der </a:t>
            </a:r>
            <a:r>
              <a:rPr lang="en-US" sz="2800" b="1" dirty="0" err="1">
                <a:solidFill>
                  <a:schemeClr val="tx2"/>
                </a:solidFill>
              </a:rPr>
              <a:t>Apotheke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44970" y="4189716"/>
            <a:ext cx="3376206" cy="63652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</a:rPr>
              <a:t>dem</a:t>
            </a:r>
            <a:r>
              <a:rPr lang="en-US" sz="2800" b="1" dirty="0">
                <a:solidFill>
                  <a:schemeClr val="tx2"/>
                </a:solidFill>
              </a:rPr>
              <a:t> Restaurant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19235" y="4826238"/>
            <a:ext cx="3438248" cy="645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</a:rPr>
              <a:t>dem</a:t>
            </a:r>
            <a:r>
              <a:rPr lang="en-US" sz="2800" b="1" dirty="0">
                <a:solidFill>
                  <a:schemeClr val="tx2"/>
                </a:solidFill>
              </a:rPr>
              <a:t> Theater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04644" y="5492552"/>
            <a:ext cx="3885711" cy="6804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</a:rPr>
              <a:t>dem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Supermarkt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973" y="2638949"/>
            <a:ext cx="2452826" cy="18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5980" y="-306139"/>
            <a:ext cx="7272808" cy="2664296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800" b="1" dirty="0" smtClean="0">
                <a:solidFill>
                  <a:schemeClr val="tx2"/>
                </a:solidFill>
              </a:rPr>
              <a:t>Предлоги дательного падежа</a:t>
            </a:r>
            <a:endParaRPr lang="ru" sz="4800" b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2084" y="3510285"/>
            <a:ext cx="4800599" cy="1322040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4000" b="1" dirty="0">
                <a:solidFill>
                  <a:srgbClr val="7030A0"/>
                </a:solidFill>
              </a:rPr>
              <a:t>Präpositionen mit Dativ</a:t>
            </a:r>
            <a:endParaRPr lang="ru" sz="40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5262625"/>
            <a:ext cx="11233248" cy="21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917676"/>
              </p:ext>
            </p:extLst>
          </p:nvPr>
        </p:nvGraphicFramePr>
        <p:xfrm>
          <a:off x="693812" y="-113907"/>
          <a:ext cx="10944575" cy="78600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xmlns="" val="975368294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xmlns="" val="2779843275"/>
                    </a:ext>
                  </a:extLst>
                </a:gridCol>
                <a:gridCol w="3959799">
                  <a:extLst>
                    <a:ext uri="{9D8B030D-6E8A-4147-A177-3AD203B41FA5}">
                      <a16:colId xmlns:a16="http://schemas.microsoft.com/office/drawing/2014/main" xmlns="" val="2876177785"/>
                    </a:ext>
                  </a:extLst>
                </a:gridCol>
              </a:tblGrid>
              <a:tr h="819184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</a:rPr>
                        <a:t>предлог</a:t>
                      </a:r>
                      <a:endParaRPr lang="ru-RU" sz="3600" b="1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1" dirty="0" smtClean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</a:rPr>
                        <a:t>перевод</a:t>
                      </a:r>
                      <a:endParaRPr lang="ru-RU" sz="3600" b="1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1" dirty="0" smtClean="0">
                          <a:solidFill>
                            <a:srgbClr val="7030A0"/>
                          </a:solidFill>
                          <a:latin typeface="Arial Narrow" panose="020B0606020202030204" pitchFamily="34" charset="0"/>
                        </a:rPr>
                        <a:t>примеры</a:t>
                      </a:r>
                      <a:endParaRPr lang="ru-RU" sz="3600" b="1" dirty="0">
                        <a:solidFill>
                          <a:srgbClr val="7030A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837963"/>
                  </a:ext>
                </a:extLst>
              </a:tr>
              <a:tr h="819184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mit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с </a:t>
                      </a:r>
                      <a:r>
                        <a:rPr lang="de-DE" sz="2800" b="1" dirty="0" smtClean="0">
                          <a:latin typeface="Arial Narrow" panose="020B0606020202030204" pitchFamily="34" charset="0"/>
                        </a:rPr>
                        <a:t>…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 (кем-</a:t>
                      </a:r>
                      <a:r>
                        <a:rPr lang="ru-RU" sz="2800" b="1" baseline="0" dirty="0" smtClean="0">
                          <a:latin typeface="Arial Narrow" panose="020B0606020202030204" pitchFamily="34" charset="0"/>
                        </a:rPr>
                        <a:t>то)</a:t>
                      </a:r>
                      <a:endParaRPr lang="de-DE" sz="2800" b="1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на 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… (транспорт)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mit</a:t>
                      </a:r>
                      <a:r>
                        <a:rPr lang="en-US" sz="28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Arial Narrow" panose="020B0606020202030204" pitchFamily="34" charset="0"/>
                        </a:rPr>
                        <a:t>dem</a:t>
                      </a:r>
                      <a:r>
                        <a:rPr lang="en-US" sz="28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Arial Narrow" panose="020B0606020202030204" pitchFamily="34" charset="0"/>
                        </a:rPr>
                        <a:t>Opa</a:t>
                      </a:r>
                      <a:endParaRPr lang="en-US" sz="2800" b="1" baseline="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mit</a:t>
                      </a:r>
                      <a:r>
                        <a:rPr lang="en-US" sz="28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Arial Narrow" panose="020B0606020202030204" pitchFamily="34" charset="0"/>
                        </a:rPr>
                        <a:t>dem</a:t>
                      </a:r>
                      <a:r>
                        <a:rPr lang="en-US" sz="2800" b="1" baseline="0" dirty="0" smtClean="0">
                          <a:latin typeface="Arial Narrow" panose="020B0606020202030204" pitchFamily="34" charset="0"/>
                        </a:rPr>
                        <a:t> Bus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4744241"/>
                  </a:ext>
                </a:extLst>
              </a:tr>
              <a:tr h="819184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nach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после</a:t>
                      </a:r>
                    </a:p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 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… (города и страны)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nach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baseline="0" dirty="0" smtClean="0">
                          <a:latin typeface="Arial Narrow" panose="020B0606020202030204" pitchFamily="34" charset="0"/>
                        </a:rPr>
                        <a:t>der </a:t>
                      </a:r>
                      <a:r>
                        <a:rPr lang="en-US" sz="2800" b="1" baseline="0" dirty="0" err="1" smtClean="0">
                          <a:latin typeface="Arial Narrow" panose="020B0606020202030204" pitchFamily="34" charset="0"/>
                        </a:rPr>
                        <a:t>Schule</a:t>
                      </a:r>
                      <a:endParaRPr lang="en-US" sz="2800" b="1" baseline="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nach</a:t>
                      </a:r>
                      <a:r>
                        <a:rPr lang="en-US" sz="2800" b="1" baseline="0" dirty="0" smtClean="0">
                          <a:latin typeface="Arial Narrow" panose="020B0606020202030204" pitchFamily="34" charset="0"/>
                        </a:rPr>
                        <a:t> Deutschland </a:t>
                      </a:r>
                    </a:p>
                    <a:p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nach</a:t>
                      </a:r>
                      <a:r>
                        <a:rPr lang="en-US" sz="2800" b="1" baseline="0" dirty="0" smtClean="0">
                          <a:latin typeface="Arial Narrow" panose="020B0606020202030204" pitchFamily="34" charset="0"/>
                        </a:rPr>
                        <a:t> Berlin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6549701"/>
                  </a:ext>
                </a:extLst>
              </a:tr>
              <a:tr h="819184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aus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из</a:t>
                      </a:r>
                      <a:endParaRPr lang="ru-RU" sz="4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aus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der </a:t>
                      </a:r>
                      <a:r>
                        <a:rPr lang="en-US" sz="2800" b="1" dirty="0" err="1" smtClean="0">
                          <a:latin typeface="Arial Narrow" panose="020B0606020202030204" pitchFamily="34" charset="0"/>
                        </a:rPr>
                        <a:t>Apotheke</a:t>
                      </a:r>
                      <a:endParaRPr lang="en-US" sz="2800" b="1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aus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 Narrow" panose="020B0606020202030204" pitchFamily="34" charset="0"/>
                        </a:rPr>
                        <a:t>dem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 Narrow" panose="020B0606020202030204" pitchFamily="34" charset="0"/>
                        </a:rPr>
                        <a:t>Gesch</a:t>
                      </a:r>
                      <a:r>
                        <a:rPr lang="de-DE" sz="2800" b="1" dirty="0" err="1" smtClean="0">
                          <a:latin typeface="Arial Narrow" panose="020B0606020202030204" pitchFamily="34" charset="0"/>
                        </a:rPr>
                        <a:t>äft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1121296"/>
                  </a:ext>
                </a:extLst>
              </a:tr>
              <a:tr h="819184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zu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к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…  (человеку)</a:t>
                      </a:r>
                    </a:p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на,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в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… (место)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zu</a:t>
                      </a:r>
                      <a:r>
                        <a:rPr lang="de-DE" sz="2800" b="1" dirty="0" smtClean="0">
                          <a:latin typeface="Arial Narrow" panose="020B0606020202030204" pitchFamily="34" charset="0"/>
                        </a:rPr>
                        <a:t> dem Opa</a:t>
                      </a:r>
                    </a:p>
                    <a:p>
                      <a:r>
                        <a:rPr lang="de-DE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zu </a:t>
                      </a:r>
                      <a:r>
                        <a:rPr lang="de-DE" sz="2800" b="1" dirty="0" smtClean="0">
                          <a:latin typeface="Arial Narrow" panose="020B0606020202030204" pitchFamily="34" charset="0"/>
                        </a:rPr>
                        <a:t>dem</a:t>
                      </a:r>
                      <a:r>
                        <a:rPr lang="de-DE" sz="2800" b="1" baseline="0" dirty="0" smtClean="0">
                          <a:latin typeface="Arial Narrow" panose="020B0606020202030204" pitchFamily="34" charset="0"/>
                        </a:rPr>
                        <a:t> Bahnhof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5356797"/>
                  </a:ext>
                </a:extLst>
              </a:tr>
              <a:tr h="819184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von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…  (ком-то)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от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… (кого-то)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b="1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r>
                        <a:rPr lang="de-DE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on </a:t>
                      </a:r>
                      <a:r>
                        <a:rPr lang="de-DE" sz="2800" b="1" dirty="0" smtClean="0">
                          <a:latin typeface="Arial Narrow" panose="020B0606020202030204" pitchFamily="34" charset="0"/>
                        </a:rPr>
                        <a:t>der Oma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034490"/>
                  </a:ext>
                </a:extLst>
              </a:tr>
              <a:tr h="819184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bei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у,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при 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… (кого-то, ком-то)</a:t>
                      </a:r>
                    </a:p>
                    <a:p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во время 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… (чего-то)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bei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der </a:t>
                      </a:r>
                      <a:r>
                        <a:rPr lang="en-US" sz="2800" b="1" dirty="0" err="1" smtClean="0">
                          <a:latin typeface="Arial Narrow" panose="020B0606020202030204" pitchFamily="34" charset="0"/>
                        </a:rPr>
                        <a:t>Oma</a:t>
                      </a:r>
                      <a:endParaRPr lang="en-US" sz="2800" b="1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bei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Arial Narrow" panose="020B0606020202030204" pitchFamily="34" charset="0"/>
                        </a:rPr>
                        <a:t>dem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Fr</a:t>
                      </a:r>
                      <a:r>
                        <a:rPr lang="de-DE" sz="2800" b="1" dirty="0" err="1" smtClean="0">
                          <a:latin typeface="Arial Narrow" panose="020B0606020202030204" pitchFamily="34" charset="0"/>
                        </a:rPr>
                        <a:t>ühstück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8169941"/>
                  </a:ext>
                </a:extLst>
              </a:tr>
              <a:tr h="819184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seit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с</a:t>
                      </a:r>
                      <a:r>
                        <a:rPr lang="ru-RU" sz="2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(с какого то времени)</a:t>
                      </a:r>
                    </a:p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….. уже как 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seit</a:t>
                      </a:r>
                      <a:r>
                        <a:rPr lang="de-DE" sz="2800" b="1" dirty="0" smtClean="0">
                          <a:latin typeface="Arial Narrow" panose="020B0606020202030204" pitchFamily="34" charset="0"/>
                        </a:rPr>
                        <a:t> dem Sommer</a:t>
                      </a:r>
                    </a:p>
                    <a:p>
                      <a:r>
                        <a:rPr lang="de-DE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seit</a:t>
                      </a:r>
                      <a:r>
                        <a:rPr lang="de-DE" sz="2800" b="1" dirty="0" smtClean="0">
                          <a:latin typeface="Arial Narrow" panose="020B0606020202030204" pitchFamily="34" charset="0"/>
                        </a:rPr>
                        <a:t> 3 Jahren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865236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750596" y="5022453"/>
            <a:ext cx="3096344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принадлежность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90156" y="2574181"/>
            <a:ext cx="3096344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направление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змятежность 16 х 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9532183_TF02801109_TF02801109" id="{1C06BAA0-3930-493B-AD60-9265984A33DD}" vid="{F056C7C8-BEFB-4DDF-85DC-215FA76949EE}"/>
    </a:ext>
  </a:extLst>
</a:theme>
</file>

<file path=ppt/theme/theme2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4873beb7-5857-4685-be1f-d57550cc96c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тему природы с аурой безмятежности (широкоэкранный формат)</Template>
  <TotalTime>911</TotalTime>
  <Words>1740</Words>
  <Application>Microsoft Office PowerPoint</Application>
  <PresentationFormat>Произвольный</PresentationFormat>
  <Paragraphs>701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Безмятежность 16 х 9</vt:lpstr>
      <vt:lpstr>Презентация PowerPoint</vt:lpstr>
      <vt:lpstr>Презентация PowerPoint</vt:lpstr>
      <vt:lpstr>Презентация PowerPoint</vt:lpstr>
      <vt:lpstr>Презентация PowerPoint</vt:lpstr>
      <vt:lpstr>Diktat</vt:lpstr>
      <vt:lpstr>Dativ</vt:lpstr>
      <vt:lpstr>1. In  ______  ______________  gibt es viele Schuhe. 2. In  ______  ______  essen die Kinder Eis. 3. In  ______  ___   gibt es viele Ikonen. (иконы) 4. An  ______  ______  fahren viele Züge.  5. In  ______  _______   gibt es viele Bücher. 6. In  ______  _______  kaufen wir Aspirin.                 7. In  ______  _________  kann man gut essen. 8. In  ______  _________  spielen die Schauspieler. 9. In  ______  ___________  kauft man Milch, Brot, Käse, Wurst, Kleidung, Spielzeug, Geschirr. 10. In  ______  __________   liegen viele kranke Menschen.</vt:lpstr>
      <vt:lpstr>Предлоги дательного падежа</vt:lpstr>
      <vt:lpstr>Презентация PowerPoint</vt:lpstr>
      <vt:lpstr>Презентация PowerPoint</vt:lpstr>
      <vt:lpstr>Слияние предлога с артиклем </vt:lpstr>
      <vt:lpstr>Ergänze Präposition und Artikel im Dativ</vt:lpstr>
      <vt:lpstr>8. Im Sommer wohnt Sascha  ____  ____ Oma. 9. ____  ____  Schule gehen die Kinder nach Hause. 10. Anna fährt an das Meer  ____  ____  Eltern. 11. Die Oma erzählt ein Märchen  ____  ____ Prinzessin. 12. Wir nehmen ein Taxi und fahren  ____  ___ Bahnhof. 13. Lea kauft Obst und Gemüse und geht  ____ ___  Gemüsegeschäft. 14. ____ ____ Unterricht waren alle Kinder fleißig.</vt:lpstr>
      <vt:lpstr>Презентация PowerPoint</vt:lpstr>
      <vt:lpstr>Презентация PowerPoint</vt:lpstr>
      <vt:lpstr>Lehrbuch – S.51 Üb.5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Проверочная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Предлоги дательного падежа</dc:title>
  <dc:creator>Пользователь Windows</dc:creator>
  <cp:lastModifiedBy>Учитель</cp:lastModifiedBy>
  <cp:revision>61</cp:revision>
  <dcterms:created xsi:type="dcterms:W3CDTF">2017-02-24T08:02:02Z</dcterms:created>
  <dcterms:modified xsi:type="dcterms:W3CDTF">2017-04-05T07:06:28Z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