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8" r:id="rId4"/>
    <p:sldId id="260" r:id="rId5"/>
    <p:sldId id="261" r:id="rId6"/>
    <p:sldId id="285" r:id="rId7"/>
    <p:sldId id="273" r:id="rId8"/>
    <p:sldId id="274" r:id="rId9"/>
    <p:sldId id="275" r:id="rId10"/>
    <p:sldId id="257" r:id="rId11"/>
    <p:sldId id="282" r:id="rId12"/>
    <p:sldId id="276" r:id="rId13"/>
    <p:sldId id="283" r:id="rId14"/>
    <p:sldId id="277" r:id="rId15"/>
    <p:sldId id="284" r:id="rId16"/>
    <p:sldId id="278" r:id="rId17"/>
    <p:sldId id="286" r:id="rId18"/>
    <p:sldId id="28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4717" autoAdjust="0"/>
  </p:normalViewPr>
  <p:slideViewPr>
    <p:cSldViewPr>
      <p:cViewPr varScale="1">
        <p:scale>
          <a:sx n="115" d="100"/>
          <a:sy n="115" d="100"/>
        </p:scale>
        <p:origin x="-15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356E07-AEBA-44C6-8383-980E0EEA7E3D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1EBC63-94BC-400F-9500-184DC0321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FC85DF-865D-47E0-AB7A-A3617778D93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573BF-2A47-4430-97F6-02EACB89B95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56115-1D8A-4DA2-ADBF-D3574262DB7B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92733-42C5-4E2D-98A4-000720FD9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EFFD0-E9C2-4C88-9328-2B33D38D7649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879A4-50F2-4301-9B09-413AEDCAC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A9F82-8C45-4E63-BEB4-3F5B89FB0843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06C9-E992-4D2A-81B5-373C0761A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593E9-102D-4A1E-B238-BDDDC4C65785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00D8-B4A7-4B59-AFE9-FC5BF861C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E4E3-7AF1-4036-B8F1-144F61A46162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0115-6FB1-4B89-B430-6D61A2153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270B-A6DB-472A-9FEA-2B0E1472DEB1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8FCFC-BB9A-4C73-ACBA-5685DB0BF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D0FA0-1335-43D8-9D82-312B9E5A5F15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5BAF-E251-43B0-BB26-2BCE5F200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233-02EE-4742-8FA8-CE32A439D1AB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26AC-FB10-4E59-B046-64C88FD3B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AD268-8E5C-4969-A314-D7BEE02CAA14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9C76-F661-4BC7-9AB5-1D1E14C0D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8395-3C06-43E5-B174-7F94946E3FCD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8775-2045-4A69-BF00-4A1D1DFCE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D478-6BC8-4DF4-8EB5-28AA6EEECDA5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6588-C49A-4FC9-A4CB-7FCD5EAC4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361F28-D1E7-4094-8272-B3097B73D1A8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58A726-B255-45DA-A960-F4A9FA37E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8" y="0"/>
            <a:ext cx="9097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250" y="620713"/>
            <a:ext cx="6551613" cy="720725"/>
          </a:xfrm>
        </p:spPr>
        <p:txBody>
          <a:bodyPr/>
          <a:lstStyle/>
          <a:p>
            <a:pPr eaLnBrk="1" hangingPunct="1"/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2400" b="1" smtClean="0">
                <a:solidFill>
                  <a:srgbClr val="00B050"/>
                </a:solidFill>
                <a:latin typeface="Times New Roman" pitchFamily="18" charset="0"/>
              </a:rPr>
              <a:t>Предметно-пространственная развивающая среда группы «Радуга»</a:t>
            </a:r>
            <a:r>
              <a:rPr lang="ru-RU" sz="2400" smtClean="0">
                <a:latin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smtClean="0">
                <a:latin typeface="Times New Roman" pitchFamily="18" charset="0"/>
                <a:cs typeface="Times New Roman" pitchFamily="18" charset="0"/>
              </a:rPr>
            </a:br>
            <a:endParaRPr lang="ru-RU" sz="4000" smtClean="0"/>
          </a:p>
        </p:txBody>
      </p:sp>
      <p:pic>
        <p:nvPicPr>
          <p:cNvPr id="14339" name="Picture 5" descr="2017-03-07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1341438"/>
            <a:ext cx="5113337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1187450" y="5013325"/>
            <a:ext cx="4032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3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>
                <a:latin typeface="Times New Roman" pitchFamily="18" charset="0"/>
                <a:cs typeface="Times New Roman" pitchFamily="18" charset="0"/>
              </a:rPr>
            </a:br>
            <a:r>
              <a:rPr lang="ru-RU" sz="13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МБДОУ д/с № 6 «Звёздочка»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г.Петровска Саратовской области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Воспитатель: Шейнова Галина Алексеевна</a:t>
            </a:r>
            <a:endParaRPr lang="ru-RU" sz="1400"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0"/>
            <a:ext cx="7143750" cy="1296988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творчества</a:t>
            </a:r>
            <a:endParaRPr lang="ru-RU" i="1" smtClean="0">
              <a:solidFill>
                <a:schemeClr val="folHlink"/>
              </a:solidFill>
            </a:endParaRPr>
          </a:p>
        </p:txBody>
      </p:sp>
      <p:pic>
        <p:nvPicPr>
          <p:cNvPr id="24579" name="Picture 5" descr="20170302_164203"/>
          <p:cNvPicPr>
            <a:picLocks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1557338"/>
            <a:ext cx="4392612" cy="4608512"/>
          </a:xfrm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4572000" y="1700213"/>
            <a:ext cx="34559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i="1">
              <a:latin typeface="Calibri" pitchFamily="34" charset="0"/>
            </a:endParaRPr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4716463" y="1700213"/>
            <a:ext cx="35274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>
              <a:buFontTx/>
              <a:buChar char="•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1. Мелки цветные, восковые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2. Цветные карандаши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3. Гуашевые краски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4. Пластилин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5. Бумага белая, цветная,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крепированная, бархатная. 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6. Картон цветной, гофрированный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7. Наклейки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8. Кисти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9. Клей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10. Трафареты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11. Ткани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20170302_1441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341438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1" descr="20170302_144300"/>
          <p:cNvPicPr>
            <a:picLocks noChangeAspect="1" noChangeArrowheads="1"/>
          </p:cNvPicPr>
          <p:nvPr/>
        </p:nvPicPr>
        <p:blipFill>
          <a:blip r:embed="rId4"/>
          <a:srcRect b="11864"/>
          <a:stretch>
            <a:fillRect/>
          </a:stretch>
        </p:blipFill>
        <p:spPr bwMode="auto">
          <a:xfrm>
            <a:off x="4067175" y="3573463"/>
            <a:ext cx="40322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0" y="476250"/>
            <a:ext cx="72009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ru-RU" sz="4000" b="1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        Центр конструирования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0" y="476250"/>
            <a:ext cx="72009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ru-RU" sz="4000" b="1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        Центр конструирования</a:t>
            </a: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4932363" y="1484313"/>
            <a:ext cx="28797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1. Шкаф с разными видами</a:t>
            </a:r>
          </a:p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игрушек  для обыгрывания</a:t>
            </a:r>
          </a:p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2. Набор «Я строитель»</a:t>
            </a:r>
          </a:p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3. Ковёр с набором машин </a:t>
            </a:r>
          </a:p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разного размера и моделей</a:t>
            </a:r>
          </a:p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4. Строительный конструктор</a:t>
            </a:r>
          </a:p>
          <a:p>
            <a:pPr marL="838200" indent="-8382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разного размера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4643438" y="4508500"/>
            <a:ext cx="2160587" cy="34464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ru-RU" sz="2000" b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ru-RU" sz="2000" b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ru-RU" sz="26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5" descr="2017-03-03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412875"/>
            <a:ext cx="3721100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827088" y="260350"/>
            <a:ext cx="6500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>
                <a:latin typeface="Times New Roman" pitchFamily="18" charset="0"/>
                <a:cs typeface="Times New Roman" pitchFamily="18" charset="0"/>
              </a:rPr>
            </a:br>
            <a:r>
              <a:rPr lang="ru-RU" sz="4000" b="1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Театрализованный центр</a:t>
            </a: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4787900" y="1989138"/>
            <a:ext cx="3044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1. Шкаф, ширма, фланелеграф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2. Различные виды театра: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кукольный, теневой, настольный, бибабо, пальчиковый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3. Маски и атрибуты для разыгрывания сказок, элементы костюмов для персонажей.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827088" y="476250"/>
            <a:ext cx="6500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Музыкальный центр</a:t>
            </a: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10" descr="20170301_110203"/>
          <p:cNvPicPr>
            <a:picLocks noChangeAspect="1" noChangeArrowheads="1"/>
          </p:cNvPicPr>
          <p:nvPr/>
        </p:nvPicPr>
        <p:blipFill>
          <a:blip r:embed="rId3"/>
          <a:srcRect t="2826" b="4224"/>
          <a:stretch>
            <a:fillRect/>
          </a:stretch>
        </p:blipFill>
        <p:spPr bwMode="auto">
          <a:xfrm>
            <a:off x="1116013" y="1484313"/>
            <a:ext cx="44513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5651500" y="2852738"/>
            <a:ext cx="24479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1. Полка для инструментов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2. Детские музыкальные 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инструменты: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металлофоны разных видов,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дудочки, флейты,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колокольчики, барабаны,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бубны, трещотки, 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губная гармошка,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пианино, маракасы,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гитара, гусли и др.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6858000" cy="1143000"/>
          </a:xfrm>
        </p:spPr>
        <p:txBody>
          <a:bodyPr/>
          <a:lstStyle/>
          <a:p>
            <a:pPr eaLnBrk="1" hangingPunct="1"/>
            <a:r>
              <a:rPr lang="ru-RU" sz="3400" b="1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b="1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безопасности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5" descr="20170118_145544"/>
          <p:cNvPicPr>
            <a:picLocks noChangeAspect="1" noChangeArrowheads="1"/>
          </p:cNvPicPr>
          <p:nvPr/>
        </p:nvPicPr>
        <p:blipFill>
          <a:blip r:embed="rId3"/>
          <a:srcRect t="7051" b="2805"/>
          <a:stretch>
            <a:fillRect/>
          </a:stretch>
        </p:blipFill>
        <p:spPr bwMode="auto">
          <a:xfrm>
            <a:off x="1042988" y="1773238"/>
            <a:ext cx="3773487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4859338" y="1628775"/>
            <a:ext cx="311308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4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34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1. Полка на колёсиках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с выдвижными ящиками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2. Макет с разметкой улиц, дорог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и домов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3. Мелкий строительный материал и дорожные знаки, светофоры, атрибуты для обыгрывания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4. Игры: «Правила безопасности»,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«Дорожные знаки» и др.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827088" y="115888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34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3400" b="1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3200" b="1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11" descr="20170117_132533"/>
          <p:cNvPicPr>
            <a:picLocks noChangeAspect="1" noChangeArrowheads="1"/>
          </p:cNvPicPr>
          <p:nvPr/>
        </p:nvPicPr>
        <p:blipFill>
          <a:blip r:embed="rId3"/>
          <a:srcRect l="2933" t="-9860" r="5409"/>
          <a:stretch>
            <a:fillRect/>
          </a:stretch>
        </p:blipFill>
        <p:spPr bwMode="auto">
          <a:xfrm>
            <a:off x="900113" y="1557338"/>
            <a:ext cx="4752975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5940425" y="3213100"/>
            <a:ext cx="2249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4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34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1. Большие мячи, мячи 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малых и средних размеров, массажные мячи, прыгалки, обруч 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большой и малый, 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кольцеброс, волейбольная сетка,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флажки, мягкие мешочки, кегли, пластиковые бутылки с песком, ребристая доска, 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массажные коврики,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пособие для игры с мячом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2. Шапочки для подвижных игр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3. Наглядное пособие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«Спортивный инвентарь», «Спортивные символы»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endParaRPr lang="ru-RU" sz="3200" b="1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121" descr="2017-03-03 16"/>
          <p:cNvPicPr>
            <a:picLocks noChangeAspect="1" noChangeArrowheads="1"/>
          </p:cNvPicPr>
          <p:nvPr/>
        </p:nvPicPr>
        <p:blipFill>
          <a:blip r:embed="rId4"/>
          <a:srcRect l="19086" r="26077" b="7019"/>
          <a:stretch>
            <a:fillRect/>
          </a:stretch>
        </p:blipFill>
        <p:spPr bwMode="auto">
          <a:xfrm>
            <a:off x="1547813" y="1341438"/>
            <a:ext cx="31194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1042988" y="620713"/>
            <a:ext cx="66976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>
                <a:solidFill>
                  <a:schemeClr val="folHlink"/>
                </a:solidFill>
                <a:latin typeface="Times New Roman" pitchFamily="18" charset="0"/>
              </a:rPr>
              <a:t>Центр</a:t>
            </a:r>
            <a:r>
              <a:rPr lang="ru-RU" b="1">
                <a:solidFill>
                  <a:schemeClr val="folHlink"/>
                </a:solidFill>
              </a:rPr>
              <a:t> </a:t>
            </a:r>
            <a:r>
              <a:rPr lang="ru-RU" sz="4400" b="1">
                <a:solidFill>
                  <a:schemeClr val="folHlink"/>
                </a:solidFill>
                <a:latin typeface="Times New Roman" pitchFamily="18" charset="0"/>
              </a:rPr>
              <a:t>дежурства</a:t>
            </a: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5219700" y="2636838"/>
            <a:ext cx="24479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b="1">
                <a:latin typeface="Times New Roman" pitchFamily="18" charset="0"/>
              </a:rPr>
              <a:t>1.Полки на колёсиках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2. Фартуки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3. Детский инвентарь: 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швабра, щётка,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 совок, тазик, салфетки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4. Лейка, опрыскиватель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набор для рыхления </a:t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и пересадки цветов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755650" y="1268413"/>
            <a:ext cx="4032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chemeClr val="folHlink"/>
                </a:solidFill>
              </a:rPr>
              <a:t>Место для хранения </a:t>
            </a:r>
            <a:br>
              <a:rPr lang="ru-RU" b="1">
                <a:solidFill>
                  <a:schemeClr val="folHlink"/>
                </a:solidFill>
              </a:rPr>
            </a:br>
            <a:r>
              <a:rPr lang="ru-RU" b="1">
                <a:solidFill>
                  <a:schemeClr val="folHlink"/>
                </a:solidFill>
              </a:rPr>
              <a:t>методических материалов</a:t>
            </a:r>
          </a:p>
        </p:txBody>
      </p:sp>
      <p:pic>
        <p:nvPicPr>
          <p:cNvPr id="32771" name="Picture 10" descr="2017-03-03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133600"/>
            <a:ext cx="296386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1" descr="2017-03-03 13"/>
          <p:cNvPicPr>
            <a:picLocks noChangeAspect="1" noChangeArrowheads="1"/>
          </p:cNvPicPr>
          <p:nvPr/>
        </p:nvPicPr>
        <p:blipFill>
          <a:blip r:embed="rId4"/>
          <a:srcRect l="10292" r="10162"/>
          <a:stretch>
            <a:fillRect/>
          </a:stretch>
        </p:blipFill>
        <p:spPr bwMode="auto">
          <a:xfrm>
            <a:off x="4140200" y="2420938"/>
            <a:ext cx="38893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4211638" y="1700213"/>
            <a:ext cx="4032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chemeClr val="folHlink"/>
                </a:solidFill>
              </a:rPr>
              <a:t>Место для хранения </a:t>
            </a:r>
            <a:br>
              <a:rPr lang="ru-RU" b="1">
                <a:solidFill>
                  <a:schemeClr val="folHlink"/>
                </a:solidFill>
              </a:rPr>
            </a:br>
            <a:r>
              <a:rPr lang="ru-RU" b="1">
                <a:solidFill>
                  <a:schemeClr val="folHlink"/>
                </a:solidFill>
              </a:rPr>
              <a:t>выносного материала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5" descr="2017-03-07 10"/>
          <p:cNvPicPr>
            <a:picLocks noChangeAspect="1" noChangeArrowheads="1"/>
          </p:cNvPicPr>
          <p:nvPr/>
        </p:nvPicPr>
        <p:blipFill>
          <a:blip r:embed="rId3"/>
          <a:srcRect l="2686" r="6595"/>
          <a:stretch>
            <a:fillRect/>
          </a:stretch>
        </p:blipFill>
        <p:spPr bwMode="auto">
          <a:xfrm>
            <a:off x="1979613" y="2276475"/>
            <a:ext cx="4826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900113" y="1125538"/>
            <a:ext cx="63357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>
                <a:solidFill>
                  <a:schemeClr val="folHlink"/>
                </a:solidFill>
                <a:latin typeface="Times New Roman" pitchFamily="18" charset="0"/>
              </a:rPr>
              <a:t>Информационный стенд </a:t>
            </a:r>
            <a:br>
              <a:rPr lang="ru-RU" sz="3600" b="1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600" b="1">
                <a:solidFill>
                  <a:schemeClr val="folHlink"/>
                </a:solidFill>
                <a:latin typeface="Times New Roman" pitchFamily="18" charset="0"/>
              </a:rPr>
              <a:t>для родителей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5413"/>
            <a:ext cx="9755188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folHlink"/>
                </a:solidFill>
                <a:latin typeface="Times New Roman" pitchFamily="18" charset="0"/>
              </a:rPr>
              <a:t>Центр краеведения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7235825" y="2781300"/>
            <a:ext cx="2776538" cy="50482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40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40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6" descr="20170301_105500"/>
          <p:cNvPicPr>
            <a:picLocks noChangeAspect="1" noChangeArrowheads="1"/>
          </p:cNvPicPr>
          <p:nvPr/>
        </p:nvPicPr>
        <p:blipFill>
          <a:blip r:embed="rId3"/>
          <a:srcRect b="7779"/>
          <a:stretch>
            <a:fillRect/>
          </a:stretch>
        </p:blipFill>
        <p:spPr bwMode="auto">
          <a:xfrm>
            <a:off x="971550" y="1916113"/>
            <a:ext cx="5256213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Заголовок 1"/>
          <p:cNvSpPr>
            <a:spLocks/>
          </p:cNvSpPr>
          <p:nvPr/>
        </p:nvSpPr>
        <p:spPr bwMode="auto">
          <a:xfrm>
            <a:off x="5508625" y="2276475"/>
            <a:ext cx="31321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1. Карта России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2. Российский флаг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3. Герб России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4. Глобус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5. Портрет президента России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6. Игры: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«Государственные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праздники России»,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«Достопримечательности</a:t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>г. «Москва»</a:t>
            </a:r>
            <a:br>
              <a:rPr lang="ru-RU" sz="1600" b="1">
                <a:latin typeface="Times New Roman" pitchFamily="18" charset="0"/>
              </a:rPr>
            </a:br>
            <a:endParaRPr lang="ru-RU" sz="1600" b="1">
              <a:latin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6500812" cy="1143000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mtClean="0">
              <a:solidFill>
                <a:schemeClr val="folHlink"/>
              </a:solidFill>
            </a:endParaRPr>
          </a:p>
        </p:txBody>
      </p:sp>
      <p:pic>
        <p:nvPicPr>
          <p:cNvPr id="17411" name="Picture 5" descr="20170301_1054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2675" y="1773238"/>
            <a:ext cx="35067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Заголовок 1"/>
          <p:cNvSpPr>
            <a:spLocks/>
          </p:cNvSpPr>
          <p:nvPr/>
        </p:nvSpPr>
        <p:spPr bwMode="auto">
          <a:xfrm>
            <a:off x="4643438" y="2608263"/>
            <a:ext cx="3332162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1. Шкафчик для книг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2. Столик и кресло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3. Детские книги по программе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4. Любимые книжки детей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5. Книжки – малышки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6. Книжки – игрушки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>7. Фото писателя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500" y="2924175"/>
            <a:ext cx="2951163" cy="2665413"/>
          </a:xfrm>
        </p:spPr>
        <p:txBody>
          <a:bodyPr/>
          <a:lstStyle/>
          <a:p>
            <a:pPr algn="l" eaLnBrk="1" hangingPunct="1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1. Палатка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2. Столик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3. Фотоальбом 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с семейными фото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4. Мягкие игрушки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5. Музыкальные книги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6. Музыкальные игрушки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7. Шкатулка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с мелкими игрушками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endParaRPr lang="ru-RU" sz="2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7" descr="20170117_120337"/>
          <p:cNvPicPr>
            <a:picLocks noChangeAspect="1" noChangeArrowheads="1"/>
          </p:cNvPicPr>
          <p:nvPr/>
        </p:nvPicPr>
        <p:blipFill>
          <a:blip r:embed="rId3"/>
          <a:srcRect t="20409" r="3526" b="8994"/>
          <a:stretch>
            <a:fillRect/>
          </a:stretch>
        </p:blipFill>
        <p:spPr bwMode="auto">
          <a:xfrm>
            <a:off x="1042988" y="2492375"/>
            <a:ext cx="44640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1116013" y="215900"/>
            <a:ext cx="7215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Центр уединения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07950" y="765175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«Сюжетно – ролевых игр»</a:t>
            </a:r>
          </a:p>
        </p:txBody>
      </p:sp>
      <p:pic>
        <p:nvPicPr>
          <p:cNvPr id="19459" name="Picture 5" descr="20170301_105300"/>
          <p:cNvPicPr>
            <a:picLocks noChangeAspect="1" noChangeArrowheads="1"/>
          </p:cNvPicPr>
          <p:nvPr/>
        </p:nvPicPr>
        <p:blipFill>
          <a:blip r:embed="rId3"/>
          <a:srcRect r="18033"/>
          <a:stretch>
            <a:fillRect/>
          </a:stretch>
        </p:blipFill>
        <p:spPr bwMode="auto">
          <a:xfrm>
            <a:off x="3851275" y="1916113"/>
            <a:ext cx="331311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20170301_105520"/>
          <p:cNvPicPr>
            <a:picLocks noChangeAspect="1" noChangeArrowheads="1"/>
          </p:cNvPicPr>
          <p:nvPr/>
        </p:nvPicPr>
        <p:blipFill>
          <a:blip r:embed="rId4"/>
          <a:srcRect l="9967" r="13034"/>
          <a:stretch>
            <a:fillRect/>
          </a:stretch>
        </p:blipFill>
        <p:spPr bwMode="auto">
          <a:xfrm>
            <a:off x="827088" y="1628775"/>
            <a:ext cx="28305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"/>
          <p:cNvSpPr>
            <a:spLocks/>
          </p:cNvSpPr>
          <p:nvPr/>
        </p:nvSpPr>
        <p:spPr bwMode="auto">
          <a:xfrm>
            <a:off x="6156325" y="2060575"/>
            <a:ext cx="21590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Атрибуты к сюжетно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 ролевым играм: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«Дочки – матери»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«Магазин»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«Поликлиника»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«Парикмахерская»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«Почта»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«Кафе»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6757987" cy="85725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речевой активности</a:t>
            </a:r>
          </a:p>
        </p:txBody>
      </p:sp>
      <p:pic>
        <p:nvPicPr>
          <p:cNvPr id="20483" name="Picture 5" descr="20170301_105121"/>
          <p:cNvPicPr>
            <a:picLocks noChangeAspect="1" noChangeArrowheads="1"/>
          </p:cNvPicPr>
          <p:nvPr/>
        </p:nvPicPr>
        <p:blipFill>
          <a:blip r:embed="rId3"/>
          <a:srcRect l="9306" t="11978" r="18852"/>
          <a:stretch>
            <a:fillRect/>
          </a:stretch>
        </p:blipFill>
        <p:spPr bwMode="auto">
          <a:xfrm>
            <a:off x="5148263" y="3716338"/>
            <a:ext cx="28797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20170302_144916"/>
          <p:cNvPicPr>
            <a:picLocks noChangeAspect="1" noChangeArrowheads="1"/>
          </p:cNvPicPr>
          <p:nvPr/>
        </p:nvPicPr>
        <p:blipFill>
          <a:blip r:embed="rId4"/>
          <a:srcRect l="6055" t="24248" b="7582"/>
          <a:stretch>
            <a:fillRect/>
          </a:stretch>
        </p:blipFill>
        <p:spPr bwMode="auto">
          <a:xfrm>
            <a:off x="900113" y="1484313"/>
            <a:ext cx="4176712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Заголовок 1"/>
          <p:cNvSpPr>
            <a:spLocks/>
          </p:cNvSpPr>
          <p:nvPr/>
        </p:nvSpPr>
        <p:spPr bwMode="auto">
          <a:xfrm>
            <a:off x="611188" y="692150"/>
            <a:ext cx="67579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речевой активности</a:t>
            </a:r>
          </a:p>
        </p:txBody>
      </p:sp>
      <p:sp>
        <p:nvSpPr>
          <p:cNvPr id="20486" name="Заголовок 1"/>
          <p:cNvSpPr>
            <a:spLocks/>
          </p:cNvSpPr>
          <p:nvPr/>
        </p:nvSpPr>
        <p:spPr bwMode="auto">
          <a:xfrm>
            <a:off x="4427538" y="1412875"/>
            <a:ext cx="38877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>
              <a:buFontTx/>
              <a:buChar char="•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1. Комод, тумбочка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2. Азбука 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(разных вариантов)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3. Игры: «Найди и прочитай»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«Речевые игры»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«Забавные истории»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«Сочини рассказ»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«Профессии» и т.д.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4. Набор сюжетных картинок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5. Набор игр артикуляционной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гимнастики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>6. Разные виды лото и др.</a:t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>
                <a:latin typeface="Times New Roman" pitchFamily="18" charset="0"/>
                <a:cs typeface="Times New Roman" pitchFamily="18" charset="0"/>
              </a:rPr>
            </a:b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755650" y="692150"/>
            <a:ext cx="5976938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folHlink"/>
                </a:solidFill>
                <a:latin typeface="Times New Roman" pitchFamily="18" charset="0"/>
              </a:rPr>
              <a:t>Центр математики</a:t>
            </a:r>
          </a:p>
        </p:txBody>
      </p:sp>
      <p:sp>
        <p:nvSpPr>
          <p:cNvPr id="21507" name="Заголовок 1"/>
          <p:cNvSpPr>
            <a:spLocks/>
          </p:cNvSpPr>
          <p:nvPr/>
        </p:nvSpPr>
        <p:spPr bwMode="auto">
          <a:xfrm>
            <a:off x="4932363" y="1916113"/>
            <a:ext cx="34575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ru-RU" sz="1400" b="1">
                <a:latin typeface="Times New Roman" pitchFamily="18" charset="0"/>
              </a:rPr>
              <a:t>                   1. Магнитная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доска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2. Комплект 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геометрических фигур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3. Разнообразный 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счётный материал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4. Математические пособия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5. Блоки Дьенеша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6. Палочки Кюизенера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7. Игры: «Арифметика»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«Считалочка»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«Развивающее лото»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«Занимательный ларец»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«Фигуры», «Формы»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«Детское домино»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Мозаика и т.д.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/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/>
            </a:r>
            <a:br>
              <a:rPr lang="ru-RU" sz="14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/>
            </a:r>
            <a:br>
              <a:rPr lang="ru-RU" sz="1600" b="1">
                <a:latin typeface="Times New Roman" pitchFamily="18" charset="0"/>
              </a:rPr>
            </a:br>
            <a:r>
              <a:rPr lang="ru-RU" sz="1600" b="1">
                <a:latin typeface="Times New Roman" pitchFamily="18" charset="0"/>
              </a:rPr>
              <a:t/>
            </a:r>
            <a:br>
              <a:rPr lang="ru-RU" sz="1600" b="1">
                <a:latin typeface="Times New Roman" pitchFamily="18" charset="0"/>
              </a:rPr>
            </a:br>
            <a:endParaRPr lang="ru-RU" sz="1600" b="1">
              <a:latin typeface="Times New Roman" pitchFamily="18" charset="0"/>
            </a:endParaRPr>
          </a:p>
        </p:txBody>
      </p:sp>
      <p:pic>
        <p:nvPicPr>
          <p:cNvPr id="21508" name="Picture 7" descr="20170117_134905"/>
          <p:cNvPicPr>
            <a:picLocks noChangeAspect="1" noChangeArrowheads="1"/>
          </p:cNvPicPr>
          <p:nvPr/>
        </p:nvPicPr>
        <p:blipFill>
          <a:blip r:embed="rId3"/>
          <a:srcRect l="3326" t="8966" r="1109"/>
          <a:stretch>
            <a:fillRect/>
          </a:stretch>
        </p:blipFill>
        <p:spPr bwMode="auto">
          <a:xfrm>
            <a:off x="900113" y="1700213"/>
            <a:ext cx="489585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-242888"/>
            <a:ext cx="6500813" cy="1143001"/>
          </a:xfrm>
        </p:spPr>
        <p:txBody>
          <a:bodyPr/>
          <a:lstStyle/>
          <a:p>
            <a:pPr eaLnBrk="1" hangingPunct="1"/>
            <a:r>
              <a:rPr lang="ru-RU" sz="36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lang="ru-RU" sz="4000" i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экспериментирования</a:t>
            </a:r>
            <a:endParaRPr lang="ru-RU" sz="40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9"/>
          <p:cNvPicPr>
            <a:picLocks noChangeAspect="1" noChangeArrowheads="1"/>
          </p:cNvPicPr>
          <p:nvPr/>
        </p:nvPicPr>
        <p:blipFill>
          <a:blip r:embed="rId3"/>
          <a:srcRect l="11983" t="1584" r="10088"/>
          <a:stretch>
            <a:fillRect/>
          </a:stretch>
        </p:blipFill>
        <p:spPr bwMode="auto">
          <a:xfrm>
            <a:off x="1116013" y="1484313"/>
            <a:ext cx="29432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4427538" y="3068638"/>
            <a:ext cx="30241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600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1. Природный материал: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Песок, вода, глина, камушки,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ракушки, опилки, деревянная 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стружка, семена и перья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2. Ёмкости, ложки, лопатки, 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палочки, воронки, сито, формочки, колбочки, трубочки, мензурки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3. Игрушки для игр с водой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4. Игры с магнитом ит.д.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>
                <a:latin typeface="Times New Roman" pitchFamily="18" charset="0"/>
                <a:cs typeface="Times New Roman" pitchFamily="18" charset="0"/>
              </a:rPr>
            </a:br>
            <a:r>
              <a:rPr lang="ru-RU" sz="3600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>
                <a:latin typeface="Times New Roman" pitchFamily="18" charset="0"/>
                <a:cs typeface="Times New Roman" pitchFamily="18" charset="0"/>
              </a:rPr>
            </a:b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&amp;Mcy;&amp;Dcy;&amp;Ocy;&amp;Ucy; &amp;Dcy;&amp;iecy;&amp;tcy;&amp;scy;&amp;kcy;&amp;icy;&amp;jcy; &amp;scy;&amp;acy;&amp;dcy; 66 - &amp;Mcy;&amp;ocy;&amp;bcy;&amp;icy;&amp;lcy;&amp;softcy;&amp;ncy;&amp;ycy;&amp;iecy; &amp;icy;&amp;gcy;&amp;rcy;&amp;ycy;: &amp;scy;&amp;kcy;&amp;acy;&amp;chcy;&amp;acy;&amp;jcy; &amp;icy; &amp;rcy;&amp;acy;&amp;zcy;&amp;vcy;&amp;lcy;&amp;iecy;&amp;kcy;&amp;acy;&amp;jcy;&amp;s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-242888"/>
            <a:ext cx="6643687" cy="1143001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Центр живой природы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5" descr="20170301_1048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484313"/>
            <a:ext cx="395922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4932363" y="1557338"/>
            <a:ext cx="31686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6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1. Комнатные растения 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 программе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2. Леечка</a:t>
            </a:r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набор для рыхления и пересадки растений, опрыскиватель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3. Календарь природы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4. Макеты «Животные Африки», «Скотный двор»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5. Детская энциклопедия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6. Игры: «Природные 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и погодные явления»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«Дары природы»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«Кто как устроен»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«Мы готовим» 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Лото и др.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7. Наборы: «Дикие животные»,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«Животные жарких стран»,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«Насекомые», «Птицы», «Рыбы», «Деревья»,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«Овощи», «Фрукты», «Грибы»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529</Words>
  <Application>Microsoft Office PowerPoint</Application>
  <PresentationFormat>Экран (4:3)</PresentationFormat>
  <Paragraphs>49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Тема Office</vt:lpstr>
      <vt:lpstr>  Предметно-пространственная развивающая среда группы «Радуга»    </vt:lpstr>
      <vt:lpstr>Центр краеведения</vt:lpstr>
      <vt:lpstr>   Центр книги</vt:lpstr>
      <vt:lpstr>  1. Палатка 2. Столик 3. Фотоальбом  с семейными фото 4. Мягкие игрушки 5. Музыкальные книги 6. Музыкальные игрушки 7. Шкатулка  с мелкими игрушками </vt:lpstr>
      <vt:lpstr>Центр «Сюжетно – ролевых игр»</vt:lpstr>
      <vt:lpstr>Центр речевой активности</vt:lpstr>
      <vt:lpstr>Центр математики</vt:lpstr>
      <vt:lpstr>   Центр экспериментирования</vt:lpstr>
      <vt:lpstr>   Центр живой природы</vt:lpstr>
      <vt:lpstr>  Центр творчества</vt:lpstr>
      <vt:lpstr>Слайд 11</vt:lpstr>
      <vt:lpstr>Слайд 12</vt:lpstr>
      <vt:lpstr>Слайд 13</vt:lpstr>
      <vt:lpstr>  Центр безопасности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Предметно-развивающая среда познавательно-речевого развития воспитанников современного дошкольного образовательного учреждения.   МБДОУ «Смольковский детский сад» Воспитатель Бобкова Т.С.    </dc:title>
  <dc:creator>Андрей</dc:creator>
  <cp:lastModifiedBy>admin</cp:lastModifiedBy>
  <cp:revision>49</cp:revision>
  <dcterms:created xsi:type="dcterms:W3CDTF">2014-11-13T12:40:11Z</dcterms:created>
  <dcterms:modified xsi:type="dcterms:W3CDTF">2017-05-10T16:45:39Z</dcterms:modified>
</cp:coreProperties>
</file>