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7" r:id="rId7"/>
    <p:sldId id="278" r:id="rId8"/>
    <p:sldId id="279" r:id="rId9"/>
    <p:sldId id="280" r:id="rId10"/>
    <p:sldId id="281" r:id="rId11"/>
    <p:sldId id="261" r:id="rId12"/>
    <p:sldId id="276" r:id="rId13"/>
    <p:sldId id="275" r:id="rId14"/>
    <p:sldId id="263" r:id="rId15"/>
    <p:sldId id="264" r:id="rId16"/>
    <p:sldId id="265" r:id="rId17"/>
    <p:sldId id="266" r:id="rId18"/>
    <p:sldId id="257" r:id="rId19"/>
    <p:sldId id="258" r:id="rId20"/>
    <p:sldId id="260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643"/>
    <a:srgbClr val="7740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13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65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53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0984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697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08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19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08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31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2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08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70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06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63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42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7FF0C-ED3E-45DF-BD86-06A7ED6E70DB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60A31A-EF99-4014-9168-6FFCFCA54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4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451" y="533400"/>
            <a:ext cx="10287000" cy="976825"/>
          </a:xfrm>
        </p:spPr>
        <p:txBody>
          <a:bodyPr/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ПОССОРИЛИСЬ, 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КАК ПОМИРИТЬСЯ? 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3516" y="5382065"/>
            <a:ext cx="4073183" cy="98473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Материалы к занятиям с детьми старшего дошкольного возраста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mdou345.ru/wp-content/uploads/2016/08/07016418.jpg"/>
          <p:cNvPicPr>
            <a:picLocks noChangeAspect="1" noChangeArrowheads="1"/>
          </p:cNvPicPr>
          <p:nvPr/>
        </p:nvPicPr>
        <p:blipFill>
          <a:blip r:embed="rId2"/>
          <a:srcRect b="2375"/>
          <a:stretch>
            <a:fillRect/>
          </a:stretch>
        </p:blipFill>
        <p:spPr bwMode="auto">
          <a:xfrm>
            <a:off x="2024617" y="1879491"/>
            <a:ext cx="4433333" cy="4448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57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4" y="171449"/>
            <a:ext cx="8596668" cy="6477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cs typeface="Aharoni" panose="02010803020104030203" pitchFamily="2" charset="-79"/>
              </a:rPr>
              <a:t>Подвижная </a:t>
            </a:r>
            <a:r>
              <a:rPr lang="ru-RU" b="1" i="1" dirty="0">
                <a:solidFill>
                  <a:srgbClr val="00B050"/>
                </a:solidFill>
                <a:cs typeface="Aharoni" panose="02010803020104030203" pitchFamily="2" charset="-79"/>
              </a:rPr>
              <a:t>игра «Сороконожка</a:t>
            </a:r>
            <a:r>
              <a:rPr lang="ru-RU" b="1" i="1" dirty="0" smtClean="0">
                <a:solidFill>
                  <a:srgbClr val="00B050"/>
                </a:solidFill>
                <a:cs typeface="Aharoni" panose="02010803020104030203" pitchFamily="2" charset="-79"/>
              </a:rPr>
              <a:t>»</a:t>
            </a:r>
            <a:br>
              <a:rPr lang="ru-RU" b="1" i="1" dirty="0" smtClean="0">
                <a:solidFill>
                  <a:srgbClr val="00B050"/>
                </a:solidFill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8189" y="1779588"/>
            <a:ext cx="4451936" cy="4363041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b="1" dirty="0">
                <a:solidFill>
                  <a:srgbClr val="00B050"/>
                </a:solidFill>
                <a:latin typeface="Arial Black" pitchFamily="34" charset="0"/>
              </a:rPr>
              <a:t>Дети встают друг за другом в линию и крепко обнимают друг друга за талию. Далее выполняются движения на слова: </a:t>
            </a:r>
          </a:p>
          <a:p>
            <a:pPr marL="82296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«Друзья сороконожки бежали по дорожке. Бежали, бежали, друг друга держали. И так крепко обнимали, что едва мы их разняли!» </a:t>
            </a:r>
          </a:p>
          <a:p>
            <a:endParaRPr lang="ru-RU" dirty="0"/>
          </a:p>
        </p:txBody>
      </p:sp>
      <p:pic>
        <p:nvPicPr>
          <p:cNvPr id="5" name="Picture 3" descr="D:\Desktop\кейс22\поссорились - помирились\сороконо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402" y="1943094"/>
            <a:ext cx="3851448" cy="3007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750" y="705535"/>
            <a:ext cx="8286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alibri" pitchFamily="34" charset="0"/>
                <a:cs typeface="Aharoni" panose="02010803020104030203" pitchFamily="2" charset="-79"/>
              </a:rPr>
              <a:t>Цель: развитие групповой сплочённости, формирование позитивного отношения к сверстникам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8250" y="5158084"/>
            <a:ext cx="544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alibri" pitchFamily="34" charset="0"/>
              </a:rPr>
              <a:t>Психолог делает попытку разъединить детей, цель которых — удержаться. Игра повторяется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xmlns="" val="33149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884" y="1101090"/>
            <a:ext cx="5176416" cy="3376246"/>
          </a:xfrm>
        </p:spPr>
        <p:txBody>
          <a:bodyPr/>
          <a:lstStyle/>
          <a:p>
            <a:pPr indent="457200" algn="just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Во время полдника Саша поставил стул очень близко к столу. Когда стал усаживаться, толкнул Машу. Та пролила молоко. Маша громко сказала:</a:t>
            </a:r>
          </a:p>
          <a:p>
            <a:pPr indent="457200" algn="just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Ты, что не видишь? Я с тобой не хочу сидеть рядом.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4092" y="424934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900" y="1619250"/>
            <a:ext cx="4572000" cy="3352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4950" y="4972050"/>
            <a:ext cx="7600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Вопросы к детям: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Aharoni" pitchFamily="2" charset="-79"/>
              </a:rPr>
              <a:t>- Права ли Маша?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Aharoni" pitchFamily="2" charset="-79"/>
              </a:rPr>
              <a:t>- Как бы ты поступил на месте Саши и Маши?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Aharoni" pitchFamily="2" charset="-79"/>
              </a:rPr>
              <a:t>- Как помирить детей?</a:t>
            </a:r>
          </a:p>
        </p:txBody>
      </p:sp>
    </p:spTree>
    <p:extLst>
      <p:ext uri="{BB962C8B-B14F-4D97-AF65-F5344CB8AC3E}">
        <p14:creationId xmlns:p14="http://schemas.microsoft.com/office/powerpoint/2010/main" xmlns="" val="23084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3505">
            <a:off x="6289351" y="1685690"/>
            <a:ext cx="3617980" cy="35940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14092" y="424934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750" y="887284"/>
            <a:ext cx="8667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</a:rPr>
              <a:t>Цель: проверить степень </a:t>
            </a:r>
            <a:r>
              <a:rPr lang="ru-RU" sz="2400" b="1" dirty="0">
                <a:solidFill>
                  <a:srgbClr val="FFC000"/>
                </a:solidFill>
                <a:latin typeface="Calibri" pitchFamily="34" charset="0"/>
              </a:rPr>
              <a:t>усвоения правил поведения в сложных ситуациях</a:t>
            </a:r>
            <a:r>
              <a:rPr lang="ru-RU" i="1" dirty="0">
                <a:solidFill>
                  <a:srgbClr val="FFC000"/>
                </a:solidFill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6750" y="544898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Вопросы к детям: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C000"/>
                </a:solidFill>
                <a:latin typeface="Arial Black" pitchFamily="34" charset="0"/>
              </a:rPr>
              <a:t>- </a:t>
            </a:r>
            <a:r>
              <a:rPr lang="ru-RU" sz="2000" b="1" i="1" dirty="0">
                <a:solidFill>
                  <a:srgbClr val="FFC000"/>
                </a:solidFill>
                <a:latin typeface="Arial Black" pitchFamily="34" charset="0"/>
              </a:rPr>
              <a:t>Что сделал Петя? Почему?</a:t>
            </a:r>
          </a:p>
          <a:p>
            <a:pPr>
              <a:buNone/>
            </a:pPr>
            <a:r>
              <a:rPr lang="ru-RU" sz="2000" b="1" i="1" dirty="0">
                <a:solidFill>
                  <a:srgbClr val="FFC000"/>
                </a:solidFill>
                <a:latin typeface="Arial Black" pitchFamily="34" charset="0"/>
              </a:rPr>
              <a:t>- Как поступил б ты?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080736"/>
            <a:ext cx="514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Петя принес в детский сад новую игрушку - самосвал.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Bceм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детям хотелось поиграть с этой игрушкой. Вдруг к Пете подошел Сережа, выхватил машину и стал с ней играть. </a:t>
            </a:r>
          </a:p>
          <a:p>
            <a:pPr indent="457200"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Тогда Петя ... </a:t>
            </a:r>
          </a:p>
        </p:txBody>
      </p:sp>
    </p:spTree>
    <p:extLst>
      <p:ext uri="{BB962C8B-B14F-4D97-AF65-F5344CB8AC3E}">
        <p14:creationId xmlns:p14="http://schemas.microsoft.com/office/powerpoint/2010/main" xmlns="" val="27955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i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046" y="1254383"/>
            <a:ext cx="3966107" cy="285281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5384" y="1827499"/>
            <a:ext cx="4184035" cy="4458575"/>
          </a:xfrm>
        </p:spPr>
        <p:txBody>
          <a:bodyPr/>
          <a:lstStyle/>
          <a:p>
            <a:pPr marL="0" indent="72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Наташа с Сашей играли в мяч. Мяч  покатился в  лужу.</a:t>
            </a:r>
          </a:p>
          <a:p>
            <a:pPr marL="0" indent="72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 Наташа хотела достать мяч, но не удержалась на ногах и сама  упала в лужу. Саша начал смеяться, а Наташа горько заплакала.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85492" y="199935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681335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Цель: проверить степень усвоения правил поведения в сложных ситуациях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4074974"/>
            <a:ext cx="6096000" cy="260379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>
              <a:lnSpc>
                <a:spcPct val="120000"/>
              </a:lnSpc>
            </a:pPr>
            <a:r>
              <a:rPr lang="ru-RU" sz="1600" i="1" dirty="0" smtClean="0">
                <a:latin typeface="Arial Black" pitchFamily="34" charset="0"/>
              </a:rPr>
              <a:t>Вопросы к детям:</a:t>
            </a:r>
          </a:p>
          <a:p>
            <a:pPr indent="180000">
              <a:lnSpc>
                <a:spcPct val="12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Почему заплакала Наташа?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(Ей стало обидно.)</a:t>
            </a:r>
          </a:p>
          <a:p>
            <a:pPr indent="180000">
              <a:lnSpc>
                <a:spcPct val="12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 Правильно ли поступил Саша?</a:t>
            </a:r>
          </a:p>
          <a:p>
            <a:pPr indent="180000">
              <a:lnSpc>
                <a:spcPct val="12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 Как бы вы  поступили на его месте?</a:t>
            </a:r>
          </a:p>
          <a:p>
            <a:pPr indent="180000">
              <a:lnSpc>
                <a:spcPct val="12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 Давайте поможем детям помириться.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7919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umbs.dreamstime.com/z/small-mariner-1560892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/>
          <a:srcRect r="12366"/>
          <a:stretch/>
        </p:blipFill>
        <p:spPr bwMode="auto">
          <a:xfrm>
            <a:off x="506436" y="4143375"/>
            <a:ext cx="1665264" cy="2714625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145" y="889195"/>
            <a:ext cx="5950138" cy="3601330"/>
          </a:xfrm>
        </p:spPr>
        <p:txBody>
          <a:bodyPr/>
          <a:lstStyle/>
          <a:p>
            <a:endParaRPr lang="ru-RU" dirty="0" smtClean="0"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b="1" dirty="0" smtClean="0">
                <a:solidFill>
                  <a:srgbClr val="92D05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Ваня хотел быть капитаном. Он подошел к деревянному кораблю, который стоял на площадке, но на капитанском мостике уже стоял Вова в матроске и бескозырке и держался за штурвал. Ваня тоже взялся за штурвал, пытаясь вытеснить Вову. Вова начал кричать. </a:t>
            </a:r>
          </a:p>
          <a:p>
            <a:endParaRPr lang="ru-RU" dirty="0"/>
          </a:p>
        </p:txBody>
      </p:sp>
      <p:pic>
        <p:nvPicPr>
          <p:cNvPr id="8196" name="Picture 4" descr="http://www.prime-fitnes.com.ua/kids/images/gallery-bi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221" y="1364566"/>
            <a:ext cx="5162844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85492" y="199935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4656406"/>
            <a:ext cx="6096000" cy="17112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к детям:</a:t>
            </a:r>
          </a:p>
          <a:p>
            <a:pPr indent="450215" algn="just">
              <a:lnSpc>
                <a:spcPct val="150000"/>
              </a:lnSpc>
            </a:pP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должен поступить Ваня?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-Как бы вы поступили на его месте? 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-Как помирить товарищей? 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5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85492" y="199935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" y="931544"/>
            <a:ext cx="4928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Наташа с Леной играли в мяч. Мяч  покатился в  лужу. Лена хотела достать мяч, но не удержалась на ногах и сама  упала в лужу. Наташа начала смеяться, а Лена горько заплакала.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4766608"/>
            <a:ext cx="7124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Вопросы к детям:</a:t>
            </a:r>
            <a:endParaRPr lang="ru-RU" sz="2400" b="1" dirty="0">
              <a:latin typeface="Calibri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Aharoni" pitchFamily="2" charset="-79"/>
              </a:rPr>
              <a:t>- Почему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Aharoni" pitchFamily="2" charset="-79"/>
              </a:rPr>
              <a:t>заплакала Лена? </a:t>
            </a:r>
            <a:r>
              <a:rPr lang="ru-RU" sz="2400" i="1" dirty="0">
                <a:solidFill>
                  <a:srgbClr val="C00000"/>
                </a:solidFill>
                <a:latin typeface="Calibri" pitchFamily="34" charset="0"/>
                <a:cs typeface="Aharoni" pitchFamily="2" charset="-79"/>
              </a:rPr>
              <a:t>(Ей стало обидно.)</a:t>
            </a:r>
          </a:p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Aharoni" pitchFamily="2" charset="-79"/>
              </a:rPr>
              <a:t>  - Правильно ли поступила Наташа?</a:t>
            </a:r>
          </a:p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Aharoni" pitchFamily="2" charset="-79"/>
              </a:rPr>
              <a:t>  - Как бы вы  поступили на ее месте?</a:t>
            </a:r>
          </a:p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Aharoni" pitchFamily="2" charset="-79"/>
              </a:rPr>
              <a:t>  - Давайте поможем девочкам помириться.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02"/>
          <a:stretch/>
        </p:blipFill>
        <p:spPr>
          <a:xfrm>
            <a:off x="5842000" y="1246640"/>
            <a:ext cx="4654550" cy="298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48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0" y="1308295"/>
            <a:ext cx="5695950" cy="3334043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endParaRPr lang="ru-RU" sz="2800" dirty="0" smtClean="0"/>
          </a:p>
          <a:p>
            <a:pPr indent="457200" algn="just">
              <a:spcBef>
                <a:spcPts val="0"/>
              </a:spcBef>
            </a:pPr>
            <a:endParaRPr lang="ru-RU" sz="2800" dirty="0" smtClean="0"/>
          </a:p>
          <a:p>
            <a:pPr indent="457200" algn="just">
              <a:spcBef>
                <a:spcPts val="0"/>
              </a:spcBef>
            </a:pPr>
            <a:endParaRPr lang="ru-RU" sz="2800" dirty="0" smtClean="0"/>
          </a:p>
          <a:p>
            <a:pPr indent="457200" algn="just">
              <a:spcBef>
                <a:spcPts val="0"/>
              </a:spcBef>
            </a:pPr>
            <a:endParaRPr lang="ru-RU" sz="2800" dirty="0" smtClean="0"/>
          </a:p>
          <a:p>
            <a:pPr indent="457200" algn="just">
              <a:spcBef>
                <a:spcPts val="0"/>
              </a:spcBef>
            </a:pPr>
            <a:endParaRPr lang="ru-RU" sz="2800" dirty="0" smtClean="0"/>
          </a:p>
          <a:p>
            <a:pPr indent="457200" algn="just">
              <a:spcBef>
                <a:spcPts val="0"/>
              </a:spcBef>
            </a:pPr>
            <a:r>
              <a:rPr lang="ru-RU" sz="2800" dirty="0" smtClean="0">
                <a:solidFill>
                  <a:srgbClr val="774009"/>
                </a:solidFill>
              </a:rPr>
              <a:t>Коля построил замок из песка, и все им любовались. Только один Игорь сказал, что он может сделать лучше, а когда Коля не поверил, разбежался и затоптал всю постройку.</a:t>
            </a:r>
            <a:r>
              <a:rPr lang="ru-RU" dirty="0" smtClean="0">
                <a:solidFill>
                  <a:srgbClr val="774009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85492" y="425437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3650" y="4432458"/>
            <a:ext cx="6096000" cy="1849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Calibri" pitchFamily="34" charset="0"/>
              </a:rPr>
              <a:t>Вопросы к детям: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chemeClr val="accent5"/>
                </a:solidFill>
                <a:latin typeface="Arial Black" pitchFamily="34" charset="0"/>
              </a:rPr>
              <a:t>-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Как </a:t>
            </a:r>
            <a:r>
              <a:rPr lang="ru-RU" i="1" dirty="0">
                <a:solidFill>
                  <a:srgbClr val="C00000"/>
                </a:solidFill>
                <a:latin typeface="Arial Black" pitchFamily="34" charset="0"/>
              </a:rPr>
              <a:t>поступил Игорь?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C00000"/>
                </a:solidFill>
                <a:latin typeface="Arial Black" pitchFamily="34" charset="0"/>
              </a:rPr>
              <a:t>-Какие советы ты бы дал Игорю? 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C00000"/>
                </a:solidFill>
                <a:latin typeface="Arial Black" pitchFamily="34" charset="0"/>
              </a:rPr>
              <a:t>-Как же нам их помирить? 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17" y="1210952"/>
            <a:ext cx="2613469" cy="26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8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85492" y="425437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50" y="3637062"/>
            <a:ext cx="6724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Calibri" pitchFamily="34" charset="0"/>
              </a:rPr>
              <a:t>Вопросы к детям:</a:t>
            </a:r>
          </a:p>
          <a:p>
            <a:pPr algn="just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Разберитесь, кто прав, кто виноват? </a:t>
            </a:r>
          </a:p>
          <a:p>
            <a:pPr algn="just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 Стоило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ли в этом случае «давать сдачи»? Не лучше ли было сказать: «Ничего, ты же нечаянно», если даже мальчик не извинился.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 -Значит, чтобы услышать «Я тебя прощаю», что надо уметь?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700" y="2217837"/>
            <a:ext cx="320040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00050" y="1237893"/>
            <a:ext cx="6534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Сегодня на занятии я видела, как мальчик капнул краской на рисунок девочки-соседки, но не извинился. Она сердито, нарочно, капнула на его листок …</a:t>
            </a:r>
          </a:p>
        </p:txBody>
      </p:sp>
    </p:spTree>
    <p:extLst>
      <p:ext uri="{BB962C8B-B14F-4D97-AF65-F5344CB8AC3E}">
        <p14:creationId xmlns:p14="http://schemas.microsoft.com/office/powerpoint/2010/main" xmlns="" val="5011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А как поступишь ты?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2172" y="1371601"/>
            <a:ext cx="5561428" cy="3130062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У Кати укатился мяч и ударился о  ногу мальчика. Никита закричал.</a:t>
            </a:r>
          </a:p>
          <a:p>
            <a:pPr indent="457200"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Ты что не видишь, куда мяч бросаешь? Мне же больно. </a:t>
            </a:r>
          </a:p>
          <a:p>
            <a:endParaRPr lang="ru-RU" dirty="0"/>
          </a:p>
        </p:txBody>
      </p:sp>
      <p:pic>
        <p:nvPicPr>
          <p:cNvPr id="4097" name="Picture 1" descr="D:\Desktop\кейс22\поссорились - помирились\мальчик кричит на девочку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5" y="1491175"/>
            <a:ext cx="3854549" cy="2715065"/>
          </a:xfrm>
          <a:prstGeom prst="rect">
            <a:avLst/>
          </a:prstGeom>
          <a:noFill/>
        </p:spPr>
      </p:pic>
      <p:pic>
        <p:nvPicPr>
          <p:cNvPr id="4099" name="Picture 3" descr="https://im1-tub-ru.yandex.net/i?id=bd042b835ea4f1e7f4f654ba769eae0d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736" y="4290647"/>
            <a:ext cx="2199566" cy="21995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736" y="493323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Вопросы к детям: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Как бы вы поступили иначе?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- Что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вы скажете друг другу? </a:t>
            </a:r>
          </a:p>
        </p:txBody>
      </p:sp>
    </p:spTree>
    <p:extLst>
      <p:ext uri="{BB962C8B-B14F-4D97-AF65-F5344CB8AC3E}">
        <p14:creationId xmlns:p14="http://schemas.microsoft.com/office/powerpoint/2010/main" xmlns="" val="6667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93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А как поступишь ты?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828" y="1392702"/>
            <a:ext cx="7849772" cy="3530990"/>
          </a:xfrm>
        </p:spPr>
        <p:txBody>
          <a:bodyPr/>
          <a:lstStyle/>
          <a:p>
            <a:pPr indent="457200">
              <a:spcBef>
                <a:spcPts val="0"/>
              </a:spcBef>
            </a:pPr>
            <a:endParaRPr lang="ru-RU" sz="3200" b="1" dirty="0" smtClean="0"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200" b="1" dirty="0" smtClean="0"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600" b="1" dirty="0" smtClean="0"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600" b="1" dirty="0" smtClean="0"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endParaRPr lang="ru-RU" sz="3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457200">
              <a:spcBef>
                <a:spcPts val="0"/>
              </a:spcBef>
            </a:pPr>
            <a:r>
              <a:rPr lang="ru-RU" sz="3400" b="1" dirty="0" smtClean="0">
                <a:solidFill>
                  <a:srgbClr val="FF0000"/>
                </a:solidFill>
                <a:latin typeface="Comic Sans MS" pitchFamily="66" charset="0"/>
              </a:rPr>
              <a:t>Дети рисуют. У Пети сломался карандаш. Он выхватил из рук Риты карандаш. </a:t>
            </a:r>
          </a:p>
          <a:p>
            <a:pPr indent="457200">
              <a:spcBef>
                <a:spcPts val="0"/>
              </a:spcBef>
            </a:pPr>
            <a:r>
              <a:rPr lang="ru-RU" sz="3400" b="1" dirty="0" smtClean="0">
                <a:solidFill>
                  <a:srgbClr val="FF0000"/>
                </a:solidFill>
                <a:latin typeface="Comic Sans MS" pitchFamily="66" charset="0"/>
              </a:rPr>
              <a:t>Рита встала и пересела на другое место. </a:t>
            </a:r>
          </a:p>
          <a:p>
            <a:endParaRPr lang="ru-RU" dirty="0"/>
          </a:p>
        </p:txBody>
      </p:sp>
      <p:pic>
        <p:nvPicPr>
          <p:cNvPr id="3073" name="Picture 1" descr="D:\Desktop\кейс22\поссорились - помирились\Петя и Рита рисую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33847" y="2912015"/>
            <a:ext cx="4811152" cy="36104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50" y="4777085"/>
            <a:ext cx="6096000" cy="17112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Вопросы детям:</a:t>
            </a:r>
          </a:p>
          <a:p>
            <a:pPr indent="450215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Почему Рита ушла за другой стол? </a:t>
            </a:r>
          </a:p>
          <a:p>
            <a:pPr indent="450215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Как бы поступил ты? </a:t>
            </a:r>
          </a:p>
          <a:p>
            <a:pPr indent="450215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Как помирить детей?</a:t>
            </a:r>
          </a:p>
        </p:txBody>
      </p:sp>
    </p:spTree>
    <p:extLst>
      <p:ext uri="{BB962C8B-B14F-4D97-AF65-F5344CB8AC3E}">
        <p14:creationId xmlns:p14="http://schemas.microsoft.com/office/powerpoint/2010/main" xmlns="" val="86753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1951"/>
            <a:ext cx="6076950" cy="552450"/>
          </a:xfrm>
        </p:spPr>
        <p:txBody>
          <a:bodyPr>
            <a:normAutofit/>
          </a:bodyPr>
          <a:lstStyle/>
          <a:p>
            <a:pPr indent="457200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Педагог читает детям стихотворение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3206" y="2033516"/>
            <a:ext cx="8297839" cy="703728"/>
          </a:xfrm>
        </p:spPr>
        <p:txBody>
          <a:bodyPr/>
          <a:lstStyle/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" y="952500"/>
            <a:ext cx="8231022" cy="49373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200" i="1" dirty="0" err="1" smtClean="0">
                <a:solidFill>
                  <a:srgbClr val="002060"/>
                </a:solidFill>
              </a:rPr>
              <a:t>А.Барто</a:t>
            </a:r>
            <a:r>
              <a:rPr lang="ru-RU" sz="2200" i="1" dirty="0" smtClean="0">
                <a:solidFill>
                  <a:srgbClr val="0070C0"/>
                </a:solidFill>
              </a:rPr>
              <a:t> </a:t>
            </a:r>
            <a:endParaRPr lang="ru-RU" sz="2200" i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800" b="1" i="1" dirty="0">
                <a:solidFill>
                  <a:srgbClr val="C00000"/>
                </a:solidFill>
                <a:latin typeface="Calibri" pitchFamily="34" charset="0"/>
              </a:rPr>
              <a:t>ПОССОРИЛИСЬ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0070C0"/>
                </a:solidFill>
              </a:rPr>
              <a:t> Мы </a:t>
            </a:r>
            <a:r>
              <a:rPr lang="ru-RU" sz="3100" b="1" dirty="0">
                <a:solidFill>
                  <a:srgbClr val="0070C0"/>
                </a:solidFill>
              </a:rPr>
              <a:t>поссорились с подружкой</a:t>
            </a:r>
          </a:p>
          <a:p>
            <a:pPr marL="82296" indent="0" algn="ctr">
              <a:buNone/>
            </a:pPr>
            <a:r>
              <a:rPr lang="ru-RU" sz="3100" b="1" dirty="0">
                <a:solidFill>
                  <a:srgbClr val="0070C0"/>
                </a:solidFill>
              </a:rPr>
              <a:t>И уселись по углам.</a:t>
            </a:r>
          </a:p>
          <a:p>
            <a:pPr marL="82296" indent="0" algn="ctr">
              <a:buNone/>
            </a:pPr>
            <a:r>
              <a:rPr lang="ru-RU" sz="3100" b="1" dirty="0">
                <a:solidFill>
                  <a:srgbClr val="0070C0"/>
                </a:solidFill>
              </a:rPr>
              <a:t>Очень скучно без подружки!</a:t>
            </a:r>
          </a:p>
          <a:p>
            <a:pPr marL="82296" indent="0" algn="ctr">
              <a:buNone/>
            </a:pPr>
            <a:r>
              <a:rPr lang="ru-RU" sz="3100" b="1" dirty="0">
                <a:solidFill>
                  <a:srgbClr val="0070C0"/>
                </a:solidFill>
              </a:rPr>
              <a:t>Помириться нужно нам.</a:t>
            </a:r>
          </a:p>
          <a:p>
            <a:pPr marL="82296" indent="0" algn="ctr">
              <a:buNone/>
            </a:pPr>
            <a:r>
              <a:rPr lang="ru-RU" sz="3100" b="1" dirty="0">
                <a:solidFill>
                  <a:srgbClr val="0070C0"/>
                </a:solidFill>
              </a:rPr>
              <a:t>Я ее не обижала-</a:t>
            </a:r>
          </a:p>
          <a:p>
            <a:pPr marL="82296" indent="0" algn="ctr">
              <a:buNone/>
            </a:pPr>
            <a:r>
              <a:rPr lang="ru-RU" sz="3100" b="1" dirty="0">
                <a:solidFill>
                  <a:srgbClr val="0070C0"/>
                </a:solidFill>
              </a:rPr>
              <a:t>Только мишку подержала,</a:t>
            </a:r>
          </a:p>
          <a:p>
            <a:pPr marL="82296" indent="0" algn="ctr">
              <a:buNone/>
            </a:pPr>
            <a:r>
              <a:rPr lang="ru-RU" sz="3100" b="1" dirty="0">
                <a:solidFill>
                  <a:srgbClr val="0070C0"/>
                </a:solidFill>
              </a:rPr>
              <a:t>Только с мишкой убежала</a:t>
            </a:r>
          </a:p>
          <a:p>
            <a:pPr marL="82296" indent="0" algn="ctr">
              <a:buNone/>
            </a:pPr>
            <a:r>
              <a:rPr lang="ru-RU" sz="3100" b="1" dirty="0">
                <a:solidFill>
                  <a:srgbClr val="0070C0"/>
                </a:solidFill>
              </a:rPr>
              <a:t>И сказала: «Не отдам</a:t>
            </a:r>
            <a:r>
              <a:rPr lang="ru-RU" sz="3100" b="1" dirty="0" smtClean="0">
                <a:solidFill>
                  <a:srgbClr val="0070C0"/>
                </a:solidFill>
              </a:rPr>
              <a:t>!»</a:t>
            </a:r>
          </a:p>
          <a:p>
            <a:pPr marL="82296" indent="0">
              <a:buNone/>
            </a:pPr>
            <a:endParaRPr lang="ru-RU" sz="3100" b="1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ru-RU" sz="2600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-Подумайте, какое настроение у девочек из стихотворения?</a:t>
            </a:r>
          </a:p>
          <a:p>
            <a:pPr marL="82296" indent="0"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Как вы думаете, из-за чего поссорились девочки?</a:t>
            </a:r>
          </a:p>
          <a:p>
            <a:pPr marL="82296" indent="0">
              <a:buNone/>
            </a:pPr>
            <a:endParaRPr lang="ru-RU" sz="31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3020" y="1411120"/>
            <a:ext cx="4150884" cy="43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9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660" y="1665026"/>
            <a:ext cx="9212239" cy="1992573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Света выходит в приемной и громко говорит. </a:t>
            </a:r>
          </a:p>
          <a:p>
            <a:pPr indent="457200" algn="just">
              <a:spcBef>
                <a:spcPts val="0"/>
              </a:spcBef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Я с Никой больше не дружу. Она меня называет Светкой-конфеткой. </a:t>
            </a:r>
          </a:p>
          <a:p>
            <a:endParaRPr lang="ru-RU" dirty="0"/>
          </a:p>
        </p:txBody>
      </p:sp>
      <p:pic>
        <p:nvPicPr>
          <p:cNvPr id="1025" name="Picture 1" descr="D:\Desktop\кейс22\поссорились - помирились\подружки поссорились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7591" y="3220174"/>
            <a:ext cx="4994030" cy="33085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85492" y="425437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3838764"/>
            <a:ext cx="6096000" cy="1964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Вопросы к детям: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Почему обиделась Света?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- Как помирить подруг?</a:t>
            </a:r>
          </a:p>
        </p:txBody>
      </p:sp>
    </p:spTree>
    <p:extLst>
      <p:ext uri="{BB962C8B-B14F-4D97-AF65-F5344CB8AC3E}">
        <p14:creationId xmlns:p14="http://schemas.microsoft.com/office/powerpoint/2010/main" xmlns="" val="4784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035" y="887102"/>
            <a:ext cx="8355713" cy="3015930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92D050"/>
                </a:solidFill>
                <a:latin typeface="Comic Sans MS" pitchFamily="66" charset="0"/>
              </a:rPr>
              <a:t>Утром Слава играл с Артемом. Когда пришел Рома, Слава стал играть с ним. Артем подошел и сказал Славе. </a:t>
            </a:r>
          </a:p>
          <a:p>
            <a:pPr indent="457200" algn="just">
              <a:spcBef>
                <a:spcPts val="0"/>
              </a:spcBef>
            </a:pPr>
            <a:r>
              <a:rPr lang="ru-RU" sz="3200" b="1" dirty="0" smtClean="0">
                <a:solidFill>
                  <a:srgbClr val="92D050"/>
                </a:solidFill>
                <a:latin typeface="Comic Sans MS" pitchFamily="66" charset="0"/>
              </a:rPr>
              <a:t>- Ты предатель. Рома обиделся. </a:t>
            </a:r>
          </a:p>
          <a:p>
            <a:endParaRPr lang="ru-RU" dirty="0"/>
          </a:p>
        </p:txBody>
      </p:sp>
      <p:pic>
        <p:nvPicPr>
          <p:cNvPr id="2049" name="Picture 1" descr="D:\Desktop\кейс22\поссорились - помирились\мальчики ссорятс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6048" y="3882684"/>
            <a:ext cx="4572001" cy="26447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85492" y="425437"/>
            <a:ext cx="462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ПРОБЛЕМНАЯ СИТУАЦИЯ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426788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Вопросы к детям: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-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Как вы думаете, почему? 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- Как помирить друзей?</a:t>
            </a:r>
          </a:p>
        </p:txBody>
      </p:sp>
    </p:spTree>
    <p:extLst>
      <p:ext uri="{BB962C8B-B14F-4D97-AF65-F5344CB8AC3E}">
        <p14:creationId xmlns:p14="http://schemas.microsoft.com/office/powerpoint/2010/main" xmlns="" val="163904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3" y="501650"/>
            <a:ext cx="6596924" cy="3003550"/>
          </a:xfrm>
        </p:spPr>
        <p:txBody>
          <a:bodyPr>
            <a:noAutofit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-Давайте изобразим с помощью выражения лица и движений тела друзей, которые поссорились.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- Вам нравятся выражение лиц поссорившихся детей? Почему?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34"/>
          <a:stretch>
            <a:fillRect/>
          </a:stretch>
        </p:blipFill>
        <p:spPr>
          <a:xfrm>
            <a:off x="8134350" y="2136488"/>
            <a:ext cx="3333750" cy="331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38" y="3752851"/>
            <a:ext cx="3583462" cy="2466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964" y="3752851"/>
            <a:ext cx="3398742" cy="24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5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83" y="285750"/>
            <a:ext cx="9765839" cy="14287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Подумайте </a:t>
            </a:r>
            <a:r>
              <a:rPr lang="ru-RU" sz="27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предложите, как можно девочкам </a:t>
            </a:r>
            <a: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помириться?              </a:t>
            </a:r>
            <a:b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Какие слова мы обычно говорим, когда хотим помириться?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1950" y="1485901"/>
            <a:ext cx="5438349" cy="459105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82296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Советы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детей:</a:t>
            </a:r>
          </a:p>
          <a:p>
            <a:pPr marL="82296" lv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 Я был не прав»</a:t>
            </a:r>
          </a:p>
          <a:p>
            <a:pPr marL="82296" lv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 Извини меня»</a:t>
            </a:r>
          </a:p>
          <a:p>
            <a:pPr marL="82296" lv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«Давай играть вместе»</a:t>
            </a:r>
          </a:p>
          <a:p>
            <a:pPr marL="82296" lv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«Давай дружить, мириться»</a:t>
            </a:r>
          </a:p>
          <a:p>
            <a:pPr marL="82296" lv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«Мне без тебя скучно»</a:t>
            </a:r>
          </a:p>
          <a:p>
            <a:pPr marL="82296" lv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«Улыбнись и не обижайся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56538">
            <a:off x="6250196" y="1509165"/>
            <a:ext cx="2925298" cy="2322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7477">
            <a:off x="8823877" y="3554725"/>
            <a:ext cx="2819492" cy="2780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299" y="3757006"/>
            <a:ext cx="3307538" cy="262775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2165">
            <a:off x="9070164" y="1229192"/>
            <a:ext cx="2582979" cy="25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4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89496" cy="6858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Вот </a:t>
            </a:r>
            <a:r>
              <a:rPr lang="ru-RU" sz="27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помирились девочки </a:t>
            </a:r>
            <a: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стихотворении: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1134" y="1368756"/>
            <a:ext cx="5933016" cy="215549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Я с подружкой помирюсь,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Дам ей мишку, извинюсь,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Дам ей мячик, дам трамвай,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И скажу: «Играть давай!»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D:\Desktop\кейс\2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6946" y="1911350"/>
            <a:ext cx="4444430" cy="4013593"/>
          </a:xfrm>
          <a:prstGeom prst="rect">
            <a:avLst/>
          </a:prstGeom>
          <a:noFill/>
        </p:spPr>
      </p:pic>
      <p:pic>
        <p:nvPicPr>
          <p:cNvPr id="18434" name="Picture 2" descr="http://img3.proshkolu.ru/content/media/pic/std/1000000/734000/733047-f0f3012447ad25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3511233"/>
            <a:ext cx="4575175" cy="274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47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281" y="313522"/>
            <a:ext cx="8170418" cy="20677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А </a:t>
            </a:r>
            <a: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ссорились вы когда-нибудь? </a:t>
            </a:r>
            <a:b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Почему ссорились?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- Что</a:t>
            </a:r>
            <a:r>
              <a:rPr lang="ru-RU" sz="2000" dirty="0">
                <a:solidFill>
                  <a:srgbClr val="00B050"/>
                </a:solidFill>
                <a:latin typeface="Arial Black" pitchFamily="34" charset="0"/>
              </a:rPr>
              <a:t>, по-вашему, лучше: всегда выходить победителем или уметь выяснять отношения и заканчивать конфликт миром? Почему? </a:t>
            </a:r>
            <a:br>
              <a:rPr lang="ru-RU" sz="20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" name="Picture 2" descr="D:\Desktop\50463_html_m5a464ca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3676" y="464484"/>
            <a:ext cx="2897098" cy="2633725"/>
          </a:xfrm>
          <a:prstGeom prst="rect">
            <a:avLst/>
          </a:prstGeom>
          <a:noFill/>
        </p:spPr>
      </p:pic>
      <p:pic>
        <p:nvPicPr>
          <p:cNvPr id="6" name="Объект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44945">
            <a:off x="803031" y="3426999"/>
            <a:ext cx="3048718" cy="301954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343">
            <a:off x="4993071" y="3135821"/>
            <a:ext cx="2651966" cy="32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9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1" y="285749"/>
            <a:ext cx="8020050" cy="78105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- Есть правила, которые помогают жить мирно. Хотите их узнать?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068" y="1175982"/>
            <a:ext cx="4776717" cy="4776717"/>
          </a:xfrm>
        </p:spPr>
        <p:txBody>
          <a:bodyPr>
            <a:normAutofit fontScale="92500" lnSpcReduction="10000"/>
          </a:bodyPr>
          <a:lstStyle/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Уступать друг другу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Быть вежливым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Быть внимательным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Быть честным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Помогать друг другу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Не смеяться над товарищами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Не жадничать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Не злиться на тех, кто лучше что-то делает, чем ты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(не завидовать)</a:t>
            </a:r>
          </a:p>
          <a:p>
            <a:endParaRPr lang="ru-RU" dirty="0"/>
          </a:p>
        </p:txBody>
      </p:sp>
      <p:pic>
        <p:nvPicPr>
          <p:cNvPr id="5" name="Picture 2" descr="D:\Desktop\4207824-8becd2b6210821db_714_auto_5_8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0467" y="755848"/>
            <a:ext cx="4519426" cy="34940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23479" y="4824314"/>
            <a:ext cx="6127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- Кто в нашей группе умеет мирно жить?</a:t>
            </a:r>
          </a:p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- Кто умеет мириться?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 Кто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умеет мирить других?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 Кто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знает «</a:t>
            </a:r>
            <a:r>
              <a:rPr lang="ru-RU" sz="2400" b="1" dirty="0" err="1">
                <a:solidFill>
                  <a:srgbClr val="FF0000"/>
                </a:solidFill>
                <a:latin typeface="Calibri" pitchFamily="34" charset="0"/>
              </a:rPr>
              <a:t>мирилки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»? </a:t>
            </a:r>
          </a:p>
        </p:txBody>
      </p:sp>
    </p:spTree>
    <p:extLst>
      <p:ext uri="{BB962C8B-B14F-4D97-AF65-F5344CB8AC3E}">
        <p14:creationId xmlns:p14="http://schemas.microsoft.com/office/powerpoint/2010/main" xmlns="" val="15648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Desktop\409_0016.jpg"/>
          <p:cNvPicPr>
            <a:picLocks noChangeAspect="1" noChangeArrowheads="1"/>
          </p:cNvPicPr>
          <p:nvPr/>
        </p:nvPicPr>
        <p:blipFill rotWithShape="1">
          <a:blip r:embed="rId2"/>
          <a:srcRect b="10965"/>
          <a:stretch/>
        </p:blipFill>
        <p:spPr bwMode="auto">
          <a:xfrm>
            <a:off x="5692107" y="4065209"/>
            <a:ext cx="3708095" cy="22109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82062"/>
            <a:ext cx="4533900" cy="499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МИРИЛКИ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7878" y="4173623"/>
            <a:ext cx="4782736" cy="2102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i="1" dirty="0">
                <a:solidFill>
                  <a:schemeClr val="accent4"/>
                </a:solidFill>
                <a:latin typeface="Calibri" pitchFamily="34" charset="0"/>
              </a:rPr>
              <a:t>Давай мы не будем ссориться, никогда, никогда</a:t>
            </a:r>
            <a:r>
              <a:rPr lang="ru-RU" sz="3000" b="1" i="1" dirty="0" smtClean="0">
                <a:solidFill>
                  <a:schemeClr val="accent4"/>
                </a:solidFill>
                <a:latin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3000" b="1" i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ru-RU" sz="3000" b="1" i="1" dirty="0">
                <a:solidFill>
                  <a:schemeClr val="accent4"/>
                </a:solidFill>
                <a:latin typeface="Calibri" pitchFamily="34" charset="0"/>
              </a:rPr>
              <a:t>Давай еще раз помиримся навсегда, навсегда.</a:t>
            </a:r>
            <a:endParaRPr lang="ru-RU" sz="3000" b="1" dirty="0">
              <a:solidFill>
                <a:schemeClr val="accent4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4137" y="1238248"/>
            <a:ext cx="4184034" cy="2845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  <a:t>Хватит нам уже сердиться,</a:t>
            </a:r>
            <a:b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  <a:t>Веселятся все вокруг!</a:t>
            </a:r>
            <a:b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  <a:t>Поскорей давай мириться:</a:t>
            </a:r>
            <a:b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  <a:t>-Ты мне друг!</a:t>
            </a:r>
            <a:b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ru-RU" sz="3000" b="1" i="1" dirty="0">
                <a:solidFill>
                  <a:schemeClr val="accent1"/>
                </a:solidFill>
                <a:latin typeface="Calibri" pitchFamily="34" charset="0"/>
              </a:rPr>
              <a:t>-И ты мне друг!</a:t>
            </a:r>
            <a:r>
              <a:rPr lang="ru-RU" sz="2400" b="1" i="1" dirty="0">
                <a:latin typeface="Comic Sans MS" panose="030F0702030302020204" pitchFamily="66" charset="0"/>
              </a:rPr>
              <a:t/>
            </a:r>
            <a:br>
              <a:rPr lang="ru-RU" sz="2400" b="1" i="1" dirty="0">
                <a:latin typeface="Comic Sans MS" panose="030F0702030302020204" pitchFamily="66" charset="0"/>
              </a:rPr>
            </a:br>
            <a:endParaRPr lang="ru-RU" sz="2400" b="1" i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8" name="Picture 2" descr="D:\Desktop\zhe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828" y="1314449"/>
            <a:ext cx="3343071" cy="2277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81334"/>
            <a:ext cx="970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Узнайте, какие </a:t>
            </a:r>
            <a:r>
              <a:rPr lang="ru-RU" sz="2400" b="1" dirty="0" err="1" smtClean="0">
                <a:latin typeface="Calibri" pitchFamily="34" charset="0"/>
              </a:rPr>
              <a:t>мирилки</a:t>
            </a:r>
            <a:r>
              <a:rPr lang="ru-RU" sz="2400" b="1" dirty="0" smtClean="0">
                <a:latin typeface="Calibri" pitchFamily="34" charset="0"/>
              </a:rPr>
              <a:t> знают дети. Познакомьте детей с </a:t>
            </a:r>
            <a:r>
              <a:rPr lang="ru-RU" sz="2400" b="1" dirty="0" err="1" smtClean="0">
                <a:latin typeface="Calibri" pitchFamily="34" charset="0"/>
              </a:rPr>
              <a:t>мирилками</a:t>
            </a:r>
            <a:r>
              <a:rPr lang="ru-RU" sz="2400" b="1" dirty="0" smtClean="0">
                <a:latin typeface="Calibri" pitchFamily="34" charset="0"/>
              </a:rPr>
              <a:t>.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34" y="264099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Давайте выполним следующее упражнение.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Упражнение «Как можно попросить прощение?»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(Дети выполняют упражнение в парах)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44650"/>
            <a:ext cx="4122780" cy="20701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>
                <a:solidFill>
                  <a:srgbClr val="00B050"/>
                </a:solidFill>
                <a:latin typeface="Calibri" pitchFamily="34" charset="0"/>
              </a:rPr>
              <a:t>• Я совсем не хотел(а) тебя обидеть… </a:t>
            </a:r>
            <a:br>
              <a:rPr lang="ru-RU" sz="112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11200" b="1" dirty="0">
                <a:solidFill>
                  <a:srgbClr val="00B050"/>
                </a:solidFill>
                <a:latin typeface="Calibri" pitchFamily="34" charset="0"/>
              </a:rPr>
              <a:t>• Извини, пожалуйста, это была неудачная шутка… </a:t>
            </a:r>
            <a:br>
              <a:rPr lang="ru-RU" sz="112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11200" b="1" dirty="0">
                <a:solidFill>
                  <a:srgbClr val="00B050"/>
                </a:solidFill>
                <a:latin typeface="Calibri" pitchFamily="34" charset="0"/>
              </a:rPr>
              <a:t>• Извини, пожалуйста, но ты не так меня понял(а)… </a:t>
            </a:r>
            <a:r>
              <a:rPr lang="ru-RU" sz="112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112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11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5" name="Picture 4" descr="D:\Desktop\Kak-nauchit-rebenka-prosit-prosh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49" y="1930401"/>
            <a:ext cx="3446743" cy="2392792"/>
          </a:xfrm>
          <a:prstGeom prst="rect">
            <a:avLst/>
          </a:prstGeom>
          <a:noFill/>
        </p:spPr>
      </p:pic>
      <p:pic>
        <p:nvPicPr>
          <p:cNvPr id="6" name="Picture 2" descr="D: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317" y="4482906"/>
            <a:ext cx="2964184" cy="22253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14850" y="439995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Вопрос к детям: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- Какое 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при этом может быть выражение лица? </a:t>
            </a:r>
            <a:br>
              <a:rPr 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Calibri" pitchFamily="34" charset="0"/>
              </a:rPr>
              <a:t>(Лицо </a:t>
            </a:r>
            <a:r>
              <a:rPr lang="ru-RU" sz="2400" i="1" dirty="0">
                <a:solidFill>
                  <a:srgbClr val="0070C0"/>
                </a:solidFill>
                <a:latin typeface="Calibri" pitchFamily="34" charset="0"/>
              </a:rPr>
              <a:t>может быть растерянным, смущенным. Не удивляйтесь, извиняться не всегда легко</a:t>
            </a:r>
            <a:r>
              <a:rPr lang="ru-RU" sz="2400" i="1" dirty="0" smtClean="0">
                <a:solidFill>
                  <a:srgbClr val="0070C0"/>
                </a:solidFill>
                <a:latin typeface="Calibri" pitchFamily="34" charset="0"/>
              </a:rPr>
              <a:t>.)</a:t>
            </a:r>
            <a:r>
              <a:rPr lang="ru-RU" sz="2400" i="1" dirty="0">
                <a:solidFill>
                  <a:srgbClr val="0070C0"/>
                </a:solidFill>
                <a:latin typeface="Calibri" pitchFamily="34" charset="0"/>
              </a:rPr>
              <a:t> 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4841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952</TotalTime>
  <Words>959</Words>
  <Application>Microsoft Office PowerPoint</Application>
  <PresentationFormat>Произвольный</PresentationFormat>
  <Paragraphs>164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ПОССОРИЛИСЬ, КАК ПОМИРИТЬСЯ? </vt:lpstr>
      <vt:lpstr>Педагог читает детям стихотворение</vt:lpstr>
      <vt:lpstr>Слайд 3</vt:lpstr>
      <vt:lpstr>- Подумайте и предложите, как можно девочкам помириться?               - Какие слова мы обычно говорим, когда хотим помириться?  </vt:lpstr>
      <vt:lpstr>- Вот как помирились девочки  в стихотворении: </vt:lpstr>
      <vt:lpstr>Слайд 6</vt:lpstr>
      <vt:lpstr>- Есть правила, которые помогают жить мирно. Хотите их узнать? </vt:lpstr>
      <vt:lpstr>МИРИЛКИ</vt:lpstr>
      <vt:lpstr>- Давайте выполним следующее упражнение. Упражнение «Как можно попросить прощение?» (Дети выполняют упражнение в парах)</vt:lpstr>
      <vt:lpstr>Подвижная игра «Сороконожка»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 как поступишь ты?</vt:lpstr>
      <vt:lpstr>А как поступишь ты?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ПОМИРИТЬСЯ? </dc:title>
  <dc:creator>User</dc:creator>
  <cp:lastModifiedBy>Samsung</cp:lastModifiedBy>
  <cp:revision>51</cp:revision>
  <dcterms:created xsi:type="dcterms:W3CDTF">2017-03-15T05:49:55Z</dcterms:created>
  <dcterms:modified xsi:type="dcterms:W3CDTF">2017-05-10T16:18:40Z</dcterms:modified>
</cp:coreProperties>
</file>