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79" r:id="rId3"/>
    <p:sldId id="280" r:id="rId4"/>
    <p:sldId id="290" r:id="rId5"/>
    <p:sldId id="281" r:id="rId6"/>
    <p:sldId id="283" r:id="rId7"/>
    <p:sldId id="284" r:id="rId8"/>
    <p:sldId id="285" r:id="rId9"/>
    <p:sldId id="286" r:id="rId10"/>
    <p:sldId id="301" r:id="rId11"/>
    <p:sldId id="287" r:id="rId12"/>
    <p:sldId id="288" r:id="rId13"/>
    <p:sldId id="292" r:id="rId14"/>
    <p:sldId id="289" r:id="rId15"/>
    <p:sldId id="293" r:id="rId16"/>
    <p:sldId id="296" r:id="rId17"/>
    <p:sldId id="298" r:id="rId18"/>
    <p:sldId id="297" r:id="rId19"/>
    <p:sldId id="302" r:id="rId20"/>
    <p:sldId id="304" r:id="rId21"/>
    <p:sldId id="306" r:id="rId22"/>
    <p:sldId id="307" r:id="rId23"/>
    <p:sldId id="305" r:id="rId24"/>
    <p:sldId id="311" r:id="rId25"/>
    <p:sldId id="308" r:id="rId26"/>
    <p:sldId id="309" r:id="rId27"/>
    <p:sldId id="310" r:id="rId28"/>
    <p:sldId id="312" r:id="rId29"/>
    <p:sldId id="313" r:id="rId30"/>
    <p:sldId id="314" r:id="rId31"/>
    <p:sldId id="315" r:id="rId32"/>
    <p:sldId id="316" r:id="rId33"/>
    <p:sldId id="303" r:id="rId34"/>
    <p:sldId id="295" r:id="rId35"/>
    <p:sldId id="317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06A0F-B8CB-47FF-B1BD-5EF615A831BB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2F755-4602-4A7B-A824-BB95EB2564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1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413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729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000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808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506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567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235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461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049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824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95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4988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193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3056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http://www.hram-feodosy.kiev.ua/img/prich2.jpg</a:t>
            </a:r>
            <a:endParaRPr lang="ru-RU" dirty="0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343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0925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223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124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0594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389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1098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380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0941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4428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204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274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211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140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373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469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http://www.hram-feodosy.kiev.ua/img/prich2.jpg</a:t>
            </a: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0E4BD1-1F43-481D-BA44-8B0BB9AAB3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043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EC45-AF3D-45F5-AD9F-1927C8316893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6140F-A471-426A-82A7-E0A5841135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308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EC45-AF3D-45F5-AD9F-1927C8316893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6140F-A471-426A-82A7-E0A5841135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817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EC45-AF3D-45F5-AD9F-1927C8316893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6140F-A471-426A-82A7-E0A5841135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093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EC45-AF3D-45F5-AD9F-1927C8316893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6140F-A471-426A-82A7-E0A5841135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174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EC45-AF3D-45F5-AD9F-1927C8316893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6140F-A471-426A-82A7-E0A5841135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435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EC45-AF3D-45F5-AD9F-1927C8316893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6140F-A471-426A-82A7-E0A5841135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007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EC45-AF3D-45F5-AD9F-1927C8316893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6140F-A471-426A-82A7-E0A5841135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625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EC45-AF3D-45F5-AD9F-1927C8316893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6140F-A471-426A-82A7-E0A5841135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745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EC45-AF3D-45F5-AD9F-1927C8316893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6140F-A471-426A-82A7-E0A5841135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333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EC45-AF3D-45F5-AD9F-1927C8316893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6140F-A471-426A-82A7-E0A5841135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68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EC45-AF3D-45F5-AD9F-1927C8316893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6140F-A471-426A-82A7-E0A5841135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540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EEC45-AF3D-45F5-AD9F-1927C8316893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6140F-A471-426A-82A7-E0A5841135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11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kurspresent.ru/uploads/1/istochni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1252"/>
            <a:ext cx="5850339" cy="1769767"/>
          </a:xfrm>
        </p:spPr>
        <p:txBody>
          <a:bodyPr/>
          <a:lstStyle/>
          <a:p>
            <a:r>
              <a:rPr lang="ru-RU" sz="9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Смута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91070" y="1801019"/>
            <a:ext cx="6473587" cy="1655762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chemeClr val="bg1"/>
                </a:solidFill>
                <a:latin typeface="Mistral" panose="03090702030407020403" pitchFamily="66" charset="0"/>
              </a:rPr>
              <a:t>Проверочный тест</a:t>
            </a:r>
            <a:endParaRPr lang="ru-RU" sz="6600" dirty="0"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776171" y="1979453"/>
            <a:ext cx="260689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bg1"/>
                </a:solidFill>
                <a:latin typeface="Calibri Light" pitchFamily="34" charset="0"/>
                <a:cs typeface="Arial" pitchFamily="34" charset="0"/>
              </a:rPr>
              <a:t>Тест подготовила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bg1"/>
                </a:solidFill>
                <a:latin typeface="Calibri Light" pitchFamily="34" charset="0"/>
                <a:cs typeface="Arial" pitchFamily="34" charset="0"/>
              </a:rPr>
              <a:t>Преподаватель истории и обществознания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bg1"/>
                </a:solidFill>
                <a:latin typeface="Calibri Light" pitchFamily="34" charset="0"/>
                <a:cs typeface="Arial" pitchFamily="34" charset="0"/>
              </a:rPr>
              <a:t>Астраханского </a:t>
            </a:r>
            <a:r>
              <a:rPr lang="ru-RU" b="1" dirty="0" err="1" smtClean="0">
                <a:solidFill>
                  <a:schemeClr val="bg1"/>
                </a:solidFill>
                <a:latin typeface="Calibri Light" pitchFamily="34" charset="0"/>
                <a:cs typeface="Arial" pitchFamily="34" charset="0"/>
              </a:rPr>
              <a:t>спец.ПУ</a:t>
            </a:r>
            <a:endParaRPr lang="ru-RU" b="1" dirty="0" smtClean="0">
              <a:solidFill>
                <a:schemeClr val="bg1"/>
              </a:solidFill>
              <a:latin typeface="Calibri Light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bg1"/>
                </a:solidFill>
                <a:latin typeface="Calibri Light" pitchFamily="34" charset="0"/>
                <a:cs typeface="Arial" pitchFamily="34" charset="0"/>
              </a:rPr>
              <a:t>Дегтярева Н.А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 Ligh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74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9100" y="438151"/>
            <a:ext cx="11468100" cy="132343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9. Два основных признака «Смуты» - это установление власти самозванцев на престоле и …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500191" y="2151258"/>
            <a:ext cx="6164580" cy="1087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Расширение государственных </a:t>
            </a:r>
          </a:p>
          <a:p>
            <a:pPr algn="just">
              <a:defRPr/>
            </a:pPr>
            <a:r>
              <a:rPr lang="ru-RU" sz="3200" b="1" dirty="0" smtClean="0"/>
              <a:t>границ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531269" y="5046827"/>
            <a:ext cx="6133502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Политическая, экономическая</a:t>
            </a:r>
          </a:p>
          <a:p>
            <a:pPr algn="just">
              <a:defRPr/>
            </a:pPr>
            <a:r>
              <a:rPr lang="ru-RU" sz="3200" b="1" dirty="0" smtClean="0"/>
              <a:t> нестабильность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71415" y="4883622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1176" y="4883622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513355" y="3522827"/>
            <a:ext cx="6151416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Продолжение централизации государства</a:t>
            </a:r>
            <a:endParaRPr lang="ru-RU" sz="32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339219" y="5703301"/>
            <a:ext cx="2485246" cy="610446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Русская Смута в начале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XVIII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века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1" name="Picture 2" descr="http://pravaya.ru/files/6002/smutno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631" y="2085402"/>
            <a:ext cx="5222429" cy="342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795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5943" y="438151"/>
            <a:ext cx="11843657" cy="193899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10. В 1604 Г. на землю Московского государства вторгся человек, выдававший себя за «чудесно спасшегося» царевича Дмитрия.  Это был…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1156045" y="3997838"/>
            <a:ext cx="424032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Прокопий Ляпунов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1105814" y="5200322"/>
            <a:ext cx="406577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Григорий Отрепьев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59259" y="4825832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8869" y="4852590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1156045" y="2884213"/>
            <a:ext cx="350739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Федор Годунов</a:t>
            </a:r>
            <a:endParaRPr lang="ru-RU" sz="3200" b="1" dirty="0"/>
          </a:p>
        </p:txBody>
      </p:sp>
      <p:pic>
        <p:nvPicPr>
          <p:cNvPr id="14" name="Picture 2" descr="http://www.opoccuu.com/280px-Pseudo-Dmitriu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699" y="2504882"/>
            <a:ext cx="2625503" cy="357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7590535" y="6243853"/>
            <a:ext cx="2516667" cy="380443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Лжедмитрий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04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9685" y="326682"/>
            <a:ext cx="11238915" cy="193899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11. Лжедмитрия </a:t>
            </a:r>
            <a:r>
              <a:rPr lang="en-US" sz="4000" b="1" dirty="0" smtClean="0"/>
              <a:t>I</a:t>
            </a:r>
            <a:r>
              <a:rPr lang="ru-RU" sz="4000" b="1" dirty="0" smtClean="0"/>
              <a:t> поддерживала Речь </a:t>
            </a:r>
            <a:r>
              <a:rPr lang="ru-RU" sz="4000" b="1" dirty="0" err="1" smtClean="0"/>
              <a:t>Посполитая</a:t>
            </a:r>
            <a:r>
              <a:rPr lang="ru-RU" sz="4000" b="1" dirty="0" smtClean="0"/>
              <a:t> (Польша), надеявшаяся, в случае победы Лжедмитрия…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419684" y="3869724"/>
            <a:ext cx="5371515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Заставить Россию воевать</a:t>
            </a:r>
          </a:p>
          <a:p>
            <a:pPr algn="just">
              <a:defRPr/>
            </a:pPr>
            <a:r>
              <a:rPr lang="ru-RU" sz="3200" b="1" dirty="0" smtClean="0"/>
              <a:t> против Швеции.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433978" y="5311486"/>
            <a:ext cx="4328795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Получить Северские и Смоленские земли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1036" y="5088095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4895" y="5196266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419685" y="2543183"/>
            <a:ext cx="5371515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Освободить крестьян Руси</a:t>
            </a:r>
          </a:p>
          <a:p>
            <a:pPr algn="just">
              <a:defRPr/>
            </a:pPr>
            <a:r>
              <a:rPr lang="ru-RU" sz="3200" b="1" dirty="0" smtClean="0"/>
              <a:t> от крепостной зависимости</a:t>
            </a:r>
            <a:endParaRPr lang="ru-RU" sz="3200" b="1" dirty="0"/>
          </a:p>
        </p:txBody>
      </p:sp>
      <p:pic>
        <p:nvPicPr>
          <p:cNvPr id="15" name="Picture 6" descr="http://s002.radikal.ru/i197/1111/9e/87f5d170c49c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52" y="2592653"/>
            <a:ext cx="5366648" cy="341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7829073" y="6052347"/>
            <a:ext cx="2516667" cy="380443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В Московском Кремле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749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9685" y="326682"/>
            <a:ext cx="11238915" cy="132343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12. Лжедмитрия </a:t>
            </a:r>
            <a:r>
              <a:rPr lang="en-US" sz="4000" b="1" dirty="0" smtClean="0"/>
              <a:t>I</a:t>
            </a:r>
            <a:r>
              <a:rPr lang="ru-RU" sz="4000" b="1" dirty="0" smtClean="0"/>
              <a:t> поддерживала католическая церковь), которой обещано было…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454784" y="3809595"/>
            <a:ext cx="433057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Московский престол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419685" y="1977100"/>
            <a:ext cx="619190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Введение </a:t>
            </a:r>
            <a:r>
              <a:rPr lang="ru-RU" sz="3200" b="1" dirty="0"/>
              <a:t>католичества на Руси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30258" y="1945287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4727" y="1786245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454785" y="5451536"/>
            <a:ext cx="326717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Русские земли</a:t>
            </a:r>
            <a:endParaRPr lang="ru-RU" sz="32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991706" y="2269487"/>
            <a:ext cx="4032792" cy="300143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Лжедмитрий на приеме у кардинала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4" name="Picture 4" descr="http://www.factruz.ru/history_mistery/images/dmitriy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842" y="2948836"/>
            <a:ext cx="4603157" cy="349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412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2496" y="542148"/>
            <a:ext cx="10547006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13. Укажите время правления Лжедмитрия</a:t>
            </a:r>
            <a:r>
              <a:rPr lang="en-US" sz="4000" b="1" dirty="0" smtClean="0"/>
              <a:t>I</a:t>
            </a:r>
            <a:r>
              <a:rPr lang="ru-RU" sz="4000" b="1" dirty="0" smtClean="0"/>
              <a:t> 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1133766" y="3643396"/>
            <a:ext cx="305687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1606-1607 гг.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1133766" y="2219606"/>
            <a:ext cx="305687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1605-1606 гг.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9118" y="1828855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96317" y="2012198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1241557" y="5220981"/>
            <a:ext cx="294907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1605-1612 гг.</a:t>
            </a:r>
            <a:endParaRPr lang="ru-RU" sz="3200" b="1" dirty="0"/>
          </a:p>
        </p:txBody>
      </p:sp>
      <p:pic>
        <p:nvPicPr>
          <p:cNvPr id="15" name="Picture 8" descr="http://russian7.ru/wp-content/uploads/2012/04/11_1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76" y="1584485"/>
            <a:ext cx="3468758" cy="434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7258121" y="6076583"/>
            <a:ext cx="2516667" cy="380443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Лжедмитрий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95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1034" y="361951"/>
            <a:ext cx="11369966" cy="132343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14. Успех легкого восшествия на престол Лжедмитрия</a:t>
            </a:r>
            <a:r>
              <a:rPr lang="en-US" sz="4000" b="1" dirty="0" smtClean="0"/>
              <a:t>I</a:t>
            </a:r>
            <a:r>
              <a:rPr lang="ru-RU" sz="4000" b="1" dirty="0" smtClean="0"/>
              <a:t> объясняется…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652722" y="2157429"/>
            <a:ext cx="1008852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Надеждой народа на доброго и справедливого царя.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695945" y="3563547"/>
            <a:ext cx="705006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Поддержкой боярства и дворянства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691594" y="2979443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7382" y="3065685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695945" y="4731452"/>
            <a:ext cx="601656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Поддержкой польской армии</a:t>
            </a:r>
            <a:endParaRPr lang="ru-RU" sz="32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646662" y="5868890"/>
            <a:ext cx="3764448" cy="373974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Венчание Лжедмитрия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на царство.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1" name="Picture 2" descr="http://coollib.com/i/52/185352/i_0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552" y="3347583"/>
            <a:ext cx="2694698" cy="220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846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1034" y="361951"/>
            <a:ext cx="11369966" cy="132343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15. Женщина, «признавшая» в Лжедмитрии своего сына… 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739462" y="5488719"/>
            <a:ext cx="383253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Марина Мнишек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739463" y="2368258"/>
            <a:ext cx="294349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Мария Нагая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87277" y="2063054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2730" y="2186715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673588" y="3980781"/>
            <a:ext cx="356605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Ирина Годунова</a:t>
            </a:r>
            <a:endParaRPr lang="ru-RU" sz="32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681183" y="5934480"/>
            <a:ext cx="3764448" cy="373974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Встреча Лжедмитрия с «матерью».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4" name="Picture 2" descr="http://s61.radikal.ru/i173/1111/cf/32593d855dd5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092" y="1917107"/>
            <a:ext cx="5332631" cy="375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197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1034" y="361951"/>
            <a:ext cx="11369966" cy="132343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16. Польская </a:t>
            </a:r>
            <a:r>
              <a:rPr lang="ru-RU" sz="4000" b="1" dirty="0"/>
              <a:t>дворянка, ставшая женой Лжедмитрия</a:t>
            </a:r>
            <a:r>
              <a:rPr lang="ru-RU" sz="2400" b="1" dirty="0"/>
              <a:t>.</a:t>
            </a:r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630643" y="2014380"/>
            <a:ext cx="317300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Мария Нагая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613395" y="5118393"/>
            <a:ext cx="393366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Марина Мнишек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5231" y="4736792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31132" y="4736792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613395" y="3553885"/>
            <a:ext cx="347601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Ирина Годунова</a:t>
            </a:r>
            <a:endParaRPr lang="ru-RU" sz="32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981434" y="6145958"/>
            <a:ext cx="2776716" cy="373974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Лжедмитрий с женой.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1" name="Picture 4" descr="http://russian7.ru/wp-content/uploads/2012/05/%D0%9B%D0%B6%D0%B5%D0%B4%D0%BC%D0%B8%D1%82%D1%80%D0%B8%D0%B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891" y="1327214"/>
            <a:ext cx="5217074" cy="469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6212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2050" y="427416"/>
            <a:ext cx="10837584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17. Что стало причиной гибели самозванца?</a:t>
            </a:r>
            <a:endParaRPr lang="ru-RU" sz="40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580488" y="2474563"/>
            <a:ext cx="4642316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Разочарование войска в своем вожде.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634014" y="4147468"/>
            <a:ext cx="387702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Боярский заговор.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11670" y="3874419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947" y="3900784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580488" y="1342267"/>
            <a:ext cx="1066663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Восстание под предводительством Ивана </a:t>
            </a:r>
            <a:r>
              <a:rPr lang="ru-RU" sz="3200" b="1" dirty="0" err="1" smtClean="0"/>
              <a:t>Болотникова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414506" y="6064595"/>
            <a:ext cx="2808298" cy="301076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Убийство Лжедмитрия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1" name="Picture 14" descr="http://www.macdougallauction.com/media/itogi30.11_files/I-49-ISKUS-antik-f10_6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84" y="2148814"/>
            <a:ext cx="609600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1727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1034" y="361951"/>
            <a:ext cx="11369966" cy="132343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18. После смерти Лжедмитрия</a:t>
            </a:r>
            <a:r>
              <a:rPr lang="en-US" sz="4000" b="1" dirty="0" smtClean="0"/>
              <a:t>I</a:t>
            </a:r>
            <a:r>
              <a:rPr lang="ru-RU" sz="4000" b="1" dirty="0" smtClean="0"/>
              <a:t>, на русский престол был «выкликнут»…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711273" y="2139354"/>
            <a:ext cx="341455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Борис Годунов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711273" y="3634430"/>
            <a:ext cx="395574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Василий Шуйский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21236" y="3230865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97157" y="3164817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757543" y="5290524"/>
            <a:ext cx="466789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Королевич Владислав</a:t>
            </a:r>
            <a:endParaRPr lang="ru-RU" sz="3200" b="1" dirty="0"/>
          </a:p>
        </p:txBody>
      </p:sp>
      <p:pic>
        <p:nvPicPr>
          <p:cNvPr id="15" name="Picture 2" descr="http://900igr.net/datai/istorija/Istorija-Buntashnyj-vek/0004-004-Zemskij-sobo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529" y="2047638"/>
            <a:ext cx="4688231" cy="352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7704714" y="5875299"/>
            <a:ext cx="1661576" cy="338197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Земской собр.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62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0080" y="438151"/>
            <a:ext cx="10942320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1. Назовите имена сыновей Ивана </a:t>
            </a:r>
            <a:r>
              <a:rPr lang="en-US" sz="4000" b="1" dirty="0" smtClean="0"/>
              <a:t>IV</a:t>
            </a:r>
            <a:r>
              <a:rPr lang="ru-RU" sz="4000" b="1" dirty="0" smtClean="0"/>
              <a:t> Грозного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1379537" y="2014636"/>
            <a:ext cx="296275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Борис и Глеб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1379538" y="4544260"/>
            <a:ext cx="395446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Федор и Дмитрий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04286" y="4250472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78261" y="4109255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1379538" y="3218328"/>
            <a:ext cx="352678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Борис и Федор</a:t>
            </a:r>
            <a:endParaRPr lang="ru-RU" sz="3200" b="1" dirty="0"/>
          </a:p>
        </p:txBody>
      </p:sp>
      <p:pic>
        <p:nvPicPr>
          <p:cNvPr id="11" name="Picture 2" descr="http://www.krugosvet.ru/images/1006271_PH0527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803" y="1378423"/>
            <a:ext cx="3129568" cy="439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7213445" y="6006858"/>
            <a:ext cx="2740284" cy="380443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Царь Иван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IV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Грозный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02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1034" y="361951"/>
            <a:ext cx="11369966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19. Назовите дату правления Василий Шуйского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1198199" y="1982711"/>
            <a:ext cx="306900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1606-1607 гг.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1198199" y="3514617"/>
            <a:ext cx="306900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1606-1610 гг.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42145" y="3021297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3433" y="3126845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1198199" y="5220874"/>
            <a:ext cx="306900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1609-1611 гг.</a:t>
            </a:r>
            <a:endParaRPr lang="ru-RU" sz="3200" b="1" dirty="0"/>
          </a:p>
        </p:txBody>
      </p:sp>
      <p:pic>
        <p:nvPicPr>
          <p:cNvPr id="11" name="Picture 2" descr="https://encrypted-tbn3.gstatic.com/images?q=tbn:ANd9GcRBQHQu9fKwbkbMx0LOEzi4A4o4yCvTUImzFdMMg1FQdxpbYr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9" y="1735322"/>
            <a:ext cx="3382890" cy="40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7210306" y="5970810"/>
            <a:ext cx="2776716" cy="373974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Царь Василий Шуйский.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16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424" y="257505"/>
            <a:ext cx="11689149" cy="317009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20. Летом 1607 г. в России появился Лжедмитрий </a:t>
            </a:r>
            <a:r>
              <a:rPr lang="en-US" sz="4000" b="1" dirty="0" smtClean="0"/>
              <a:t>II</a:t>
            </a:r>
            <a:r>
              <a:rPr lang="ru-RU" sz="4000" b="1" dirty="0" smtClean="0"/>
              <a:t>,  он соединился  с остатками армии Ивана </a:t>
            </a:r>
            <a:r>
              <a:rPr lang="ru-RU" sz="4000" b="1" dirty="0" err="1" smtClean="0"/>
              <a:t>Болотникова</a:t>
            </a:r>
            <a:r>
              <a:rPr lang="ru-RU" sz="4000" b="1" dirty="0" smtClean="0"/>
              <a:t> и  встал лагерем у села Тушино, которое стало второй столицей со своим царем, прозванным в народе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1438780" y="4707380"/>
            <a:ext cx="308264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 err="1">
                <a:solidFill>
                  <a:srgbClr val="FF0000"/>
                </a:solidFill>
              </a:rPr>
              <a:t>Б.</a:t>
            </a:r>
            <a:r>
              <a:rPr lang="ru-RU" sz="3200" b="1" dirty="0" err="1" smtClean="0"/>
              <a:t>«Тишайшим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1438780" y="5729354"/>
            <a:ext cx="444307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 err="1">
                <a:solidFill>
                  <a:srgbClr val="FF0000"/>
                </a:solidFill>
              </a:rPr>
              <a:t>В.</a:t>
            </a:r>
            <a:r>
              <a:rPr lang="ru-RU" sz="3200" b="1" dirty="0" err="1" smtClean="0"/>
              <a:t>«Тушинским</a:t>
            </a:r>
            <a:r>
              <a:rPr lang="ru-RU" sz="3200" b="1" dirty="0" smtClean="0"/>
              <a:t> вором»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65331" y="5075676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9263" y="5259741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1438780" y="3685406"/>
            <a:ext cx="27522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 err="1">
                <a:solidFill>
                  <a:srgbClr val="FF0000"/>
                </a:solidFill>
              </a:rPr>
              <a:t>А.</a:t>
            </a:r>
            <a:r>
              <a:rPr lang="ru-RU" sz="3200" b="1" dirty="0" err="1" smtClean="0"/>
              <a:t>«Грозным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881856" y="3916149"/>
            <a:ext cx="1830099" cy="373974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Лжедмитрий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II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1" name="Picture 6" descr="http://www.bibliotekar.ru/rusSamozvancy/8.files/image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921" y="3491059"/>
            <a:ext cx="2925158" cy="310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060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1034" y="361951"/>
            <a:ext cx="11369966" cy="193899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21. В сентябре 1609 г. Речь </a:t>
            </a:r>
            <a:r>
              <a:rPr lang="ru-RU" sz="4000" b="1" dirty="0" err="1" smtClean="0"/>
              <a:t>Посполитая</a:t>
            </a:r>
            <a:r>
              <a:rPr lang="ru-RU" sz="4000" b="1" dirty="0"/>
              <a:t> </a:t>
            </a:r>
            <a:r>
              <a:rPr lang="ru-RU" sz="4000" b="1" dirty="0" smtClean="0"/>
              <a:t>(Польша) объявила войну России. Началась Польско-Литовско-Шведская…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988954" y="5472330"/>
            <a:ext cx="341073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Семибоярщина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988953" y="4068978"/>
            <a:ext cx="33345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Интервенция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93750" y="3708974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56219" y="3716704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988954" y="2892573"/>
            <a:ext cx="264506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Авантюра</a:t>
            </a:r>
            <a:endParaRPr lang="ru-RU" sz="32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681182" y="6057104"/>
            <a:ext cx="4024917" cy="251349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Вторжение польских войск в Россию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1" name="Picture 8" descr="http://img0.liveinternet.ru/images/attach/c/4/79/696/79696536_795555_Polskoe_voisko_osada_Smolenska__Kartina_Uliysha_Kossak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82" y="2716662"/>
            <a:ext cx="664845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023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8283" y="361951"/>
            <a:ext cx="11700357" cy="317009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22. После свержения Василия Шуйского в 1610 г. к власти пришло «боярское правительство»,  пригласившее на русский престол польского королевича Владислава. Как называется это правительство в истории?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1634376" y="3835305"/>
            <a:ext cx="272426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Ополчение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1634376" y="5512139"/>
            <a:ext cx="374100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 err="1">
                <a:solidFill>
                  <a:srgbClr val="FF0000"/>
                </a:solidFill>
              </a:rPr>
              <a:t>В.</a:t>
            </a:r>
            <a:r>
              <a:rPr lang="ru-RU" sz="3200" b="1" dirty="0" err="1" smtClean="0"/>
              <a:t>«Семибоярщина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21133" y="5213375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2113" y="5273290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1634376" y="4628600"/>
            <a:ext cx="363512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Б. </a:t>
            </a:r>
            <a:r>
              <a:rPr lang="ru-RU" sz="3200" b="1" dirty="0" err="1" smtClean="0"/>
              <a:t>Самозванчество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  <p:pic>
        <p:nvPicPr>
          <p:cNvPr id="15" name="Picture 4" descr="http://900igr.net/datai/istorija/Okonchanie-smuty/0002-001-Semibojarschin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852" y="3719013"/>
            <a:ext cx="4295433" cy="286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058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1034" y="361951"/>
            <a:ext cx="11369966" cy="132343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23. Духовным вдохновителем борьбы против польской интервенции был..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944501" y="4122655"/>
            <a:ext cx="364878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Иван </a:t>
            </a:r>
            <a:r>
              <a:rPr lang="ru-RU" sz="3200" b="1" dirty="0" err="1" smtClean="0"/>
              <a:t>Заруцкий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944501" y="2752616"/>
            <a:ext cx="414565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Патриарх </a:t>
            </a:r>
            <a:r>
              <a:rPr lang="ru-RU" sz="3200" b="1" dirty="0" err="1" smtClean="0"/>
              <a:t>Гермоген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3581" y="2355000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3987" y="2300702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944500" y="5457297"/>
            <a:ext cx="451141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Сергий Радонежский.</a:t>
            </a:r>
            <a:endParaRPr lang="ru-RU" sz="32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190957" y="6221446"/>
            <a:ext cx="2776716" cy="373974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В польском плену.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1" name="Picture 10" descr="http://img01.chitalnya.ru/upload2/285/271017943974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89" y="1881780"/>
            <a:ext cx="5224652" cy="417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958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0516" y="331567"/>
            <a:ext cx="11750966" cy="193899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24. Для борьбы с польскими интервентами в 1611 г. в Рязани было созвано первое народное ополчение, его возглавил…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944501" y="4122655"/>
            <a:ext cx="406029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Василий Шуйский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944501" y="2748786"/>
            <a:ext cx="420661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Прокопий Ляпунов.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16479" y="2511723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9403" y="2357491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944501" y="5386035"/>
            <a:ext cx="466264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Королевич Владислав.</a:t>
            </a:r>
            <a:endParaRPr lang="ru-RU" sz="32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210306" y="5970810"/>
            <a:ext cx="2776716" cy="373974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Народное ополчение.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5" name="Picture 2" descr="https://encrypted-tbn0.gstatic.com/images?q=tbn:ANd9GcR9eWjHE_rJ4CxysDx5-66YFlxto7UV62GqnhvP8EDezbECPr3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304" y="2663191"/>
            <a:ext cx="5418719" cy="279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4185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361951"/>
            <a:ext cx="12192000" cy="193899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25. Во время осады Москвы ополчение развалилось из-за внутренних несогласий и его остатки присягнули на верность новому самозванцу…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695722" y="2947275"/>
            <a:ext cx="433347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Ивану </a:t>
            </a:r>
            <a:r>
              <a:rPr lang="ru-RU" sz="3200" b="1" dirty="0" err="1" smtClean="0"/>
              <a:t>Болотникову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739674" y="5219805"/>
            <a:ext cx="367992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Лжедмитрию </a:t>
            </a:r>
            <a:r>
              <a:rPr lang="en-US" sz="3200" b="1" dirty="0" smtClean="0"/>
              <a:t>II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0" y="4979606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8831" y="4869742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695722" y="4040140"/>
            <a:ext cx="433347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Королю Сигизмунду.</a:t>
            </a:r>
            <a:endParaRPr lang="ru-RU" sz="32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720054" y="6233250"/>
            <a:ext cx="1938989" cy="373974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Осада Москвы.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6" name="Picture 8" descr="http://old-kursk.ru/events/pic/16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94" y="2663191"/>
            <a:ext cx="5451160" cy="339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248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1034" y="361951"/>
            <a:ext cx="11369966" cy="193899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26. Второе народное ополчение было созвано в г. Новгороде. Во главе ополчения стоял нижегородский староста… и князь ….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643233" y="2699266"/>
            <a:ext cx="3648788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Иван </a:t>
            </a:r>
            <a:r>
              <a:rPr lang="ru-RU" sz="3200" b="1" dirty="0" err="1" smtClean="0"/>
              <a:t>Заруцкий</a:t>
            </a:r>
            <a:r>
              <a:rPr lang="ru-RU" sz="3200" b="1" dirty="0" smtClean="0"/>
              <a:t> и Прокопий Ляпунов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674576" y="4120583"/>
            <a:ext cx="4193896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Кузьма Минин и Дмитрий Пожарский.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03155" y="3919530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80626" y="3967989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674576" y="5443530"/>
            <a:ext cx="4060299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Иван Болотников и Григорий Отрепьев.</a:t>
            </a:r>
            <a:endParaRPr lang="ru-RU" sz="32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132321" y="6001314"/>
            <a:ext cx="3178760" cy="541832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Второе народное ополчение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1" name="Picture 12" descr="https://encrypted-tbn2.gstatic.com/images?q=tbn:ANd9GcSpqVCOiOz6Yydol7E5zkexOq9h76E4IRsv5OqO4dRnkNqxJFK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135" y="2567668"/>
            <a:ext cx="5142384" cy="322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316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1034" y="361951"/>
            <a:ext cx="11369966" cy="255454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27. После победы второго ополчения и изгнания интервентов, временное правительство «Совет всея земли» созвали Земской собор, который должен был избрать нового царя. Выбор пал на 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638192" y="3278744"/>
            <a:ext cx="482423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Алексея Михайловича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674576" y="4225767"/>
            <a:ext cx="478784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Михаила Федоровича  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04649" y="3863519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8229" y="4048542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674576" y="5360908"/>
            <a:ext cx="404982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Петра Алексеевича </a:t>
            </a:r>
            <a:endParaRPr lang="ru-RU" sz="32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528561" y="6203862"/>
            <a:ext cx="2926080" cy="317014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Избрание на царство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5" name="Picture 12" descr="http://img0.liveinternet.ru/images/attach/c/1/58/33/58033712_1271785841_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520" y="3195950"/>
            <a:ext cx="4059535" cy="283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687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1034" y="361951"/>
            <a:ext cx="11369966" cy="132343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28. Избрание юного Михали положило начало трехсотлетнему правлению династии…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674576" y="2337205"/>
            <a:ext cx="310494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Рюриковичей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674576" y="3604804"/>
            <a:ext cx="282462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Романовых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-28720" y="3311989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5239" y="3342296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674576" y="4846806"/>
            <a:ext cx="255630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Габсбургов</a:t>
            </a:r>
            <a:endParaRPr lang="ru-RU" sz="3200" b="1" dirty="0"/>
          </a:p>
        </p:txBody>
      </p:sp>
      <p:pic>
        <p:nvPicPr>
          <p:cNvPr id="15" name="Рисунок 14" descr="http://www.miep.ru/storage/images/novost_vystavka_rurokovich2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593" y="2047638"/>
            <a:ext cx="8350263" cy="4634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776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4320" y="438151"/>
            <a:ext cx="11780520" cy="206210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 smtClean="0"/>
              <a:t>2. Царь Федор Иоаннович был тихим, болезненным боголюбивым человеком</a:t>
            </a:r>
            <a:r>
              <a:rPr lang="ru-RU" sz="3200" b="1" dirty="0"/>
              <a:t> </a:t>
            </a:r>
            <a:r>
              <a:rPr lang="ru-RU" sz="3200" b="1" dirty="0" smtClean="0"/>
              <a:t>Он не любил заниматься государственными делами. От  имени царя управлял брат жены царя. Кто это был? </a:t>
            </a:r>
            <a:endParaRPr lang="ru-RU" sz="32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1653896" y="2738923"/>
            <a:ext cx="389346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Василий Шуйский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1653897" y="4021768"/>
            <a:ext cx="352678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Борис Годунов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45315" y="3616702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4314" y="3552155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1653897" y="5304613"/>
            <a:ext cx="389346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Михаил Романов </a:t>
            </a:r>
            <a:endParaRPr lang="ru-RU" sz="3200" b="1" dirty="0"/>
          </a:p>
        </p:txBody>
      </p:sp>
      <p:pic>
        <p:nvPicPr>
          <p:cNvPr id="14" name="Picture 4" descr="http://www.gkaf.narod.ru/rh-book/l-feod8/08-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820" y="2614274"/>
            <a:ext cx="2394581" cy="352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7385037" y="6311288"/>
            <a:ext cx="2740284" cy="380443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Царь Федор Иоаннович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38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1034" y="361951"/>
            <a:ext cx="11369966" cy="193899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29. В благодарность за победу К. Минину и князю Д. Пожарскому был установлен памятник на Красной площади города… в 1818 году.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765155" y="5155291"/>
            <a:ext cx="216092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Рязани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689634" y="3994844"/>
            <a:ext cx="223644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Москвы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8851" y="3545590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012" y="3669764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640908" y="2890549"/>
            <a:ext cx="265093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Новгорода</a:t>
            </a:r>
            <a:endParaRPr lang="ru-RU" sz="3200" b="1" dirty="0"/>
          </a:p>
        </p:txBody>
      </p:sp>
      <p:pic>
        <p:nvPicPr>
          <p:cNvPr id="16" name="Picture 20" descr="http://topwar.ru/uploads/images/2014/552/xwsb6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128" y="2526770"/>
            <a:ext cx="5991647" cy="410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351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1034" y="361951"/>
            <a:ext cx="11537606" cy="317009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30. 4 ноября в 2005 г. в России установлен праздник в честь освобождения </a:t>
            </a:r>
            <a:r>
              <a:rPr lang="ru-RU" sz="4000" b="1" dirty="0"/>
              <a:t>Москвы от польских интервентов в 1612 году, </a:t>
            </a:r>
            <a:r>
              <a:rPr lang="ru-RU" sz="4000" b="1" dirty="0" smtClean="0"/>
              <a:t>он </a:t>
            </a:r>
            <a:r>
              <a:rPr lang="ru-RU" sz="4000" b="1" dirty="0"/>
              <a:t>приурочен к </a:t>
            </a:r>
            <a:r>
              <a:rPr lang="ru-RU" sz="4000" b="1" dirty="0" smtClean="0"/>
              <a:t>дню </a:t>
            </a:r>
            <a:r>
              <a:rPr lang="ru-RU" sz="4000" b="1" dirty="0"/>
              <a:t>Казанской иконы </a:t>
            </a:r>
            <a:r>
              <a:rPr lang="ru-RU" sz="4000" b="1" dirty="0" smtClean="0"/>
              <a:t>Божией Матери. Этот праздник </a:t>
            </a:r>
            <a:r>
              <a:rPr lang="ru-RU" sz="4000" b="1" dirty="0"/>
              <a:t>называется </a:t>
            </a:r>
            <a:r>
              <a:rPr lang="ru-RU" sz="4000" dirty="0" smtClean="0"/>
              <a:t>….</a:t>
            </a:r>
            <a:r>
              <a:rPr lang="ru-RU" sz="2400" b="1" dirty="0"/>
              <a:t> </a:t>
            </a:r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698678" y="4895873"/>
            <a:ext cx="432601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День независимости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709489" y="3845591"/>
            <a:ext cx="549816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День народного единства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0" y="3664260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0046" y="3532050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698678" y="5900642"/>
            <a:ext cx="399524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День Конституции</a:t>
            </a:r>
            <a:endParaRPr lang="ru-RU" sz="3200" b="1" dirty="0"/>
          </a:p>
        </p:txBody>
      </p:sp>
      <p:pic>
        <p:nvPicPr>
          <p:cNvPr id="11" name="Picture 22" descr="http://graniuma.com/images/bill_6_naro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971" y="3770047"/>
            <a:ext cx="5087330" cy="254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515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77110" y="883920"/>
            <a:ext cx="6438835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800" b="1" dirty="0" smtClean="0"/>
              <a:t>Подсчет результатов:</a:t>
            </a:r>
            <a:endParaRPr lang="ru-RU" sz="4800" b="1" dirty="0"/>
          </a:p>
        </p:txBody>
      </p:sp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2056746" y="2598837"/>
            <a:ext cx="8079562" cy="28007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dirty="0" smtClean="0">
                <a:solidFill>
                  <a:srgbClr val="FF0000"/>
                </a:solidFill>
              </a:rPr>
              <a:t>25-30</a:t>
            </a:r>
            <a:r>
              <a:rPr lang="ru-RU" sz="4400" b="1" dirty="0" smtClean="0"/>
              <a:t> баллов – оценка </a:t>
            </a:r>
            <a:r>
              <a:rPr lang="ru-RU" sz="4400" b="1" dirty="0" smtClean="0">
                <a:solidFill>
                  <a:srgbClr val="FF0000"/>
                </a:solidFill>
              </a:rPr>
              <a:t>5</a:t>
            </a:r>
          </a:p>
          <a:p>
            <a:pPr algn="ctr">
              <a:defRPr/>
            </a:pPr>
            <a:r>
              <a:rPr lang="ru-RU" sz="4400" b="1" dirty="0" smtClean="0">
                <a:solidFill>
                  <a:srgbClr val="0070C0"/>
                </a:solidFill>
              </a:rPr>
              <a:t>20-25 </a:t>
            </a:r>
            <a:r>
              <a:rPr lang="ru-RU" sz="4400" b="1" dirty="0" smtClean="0"/>
              <a:t>баллов </a:t>
            </a:r>
            <a:r>
              <a:rPr lang="ru-RU" sz="4400" b="1" dirty="0"/>
              <a:t>– </a:t>
            </a:r>
            <a:r>
              <a:rPr lang="ru-RU" sz="4400" b="1" dirty="0" smtClean="0"/>
              <a:t>оценка </a:t>
            </a:r>
            <a:r>
              <a:rPr lang="ru-RU" sz="4400" b="1" dirty="0" smtClean="0">
                <a:solidFill>
                  <a:srgbClr val="0070C0"/>
                </a:solidFill>
              </a:rPr>
              <a:t>4</a:t>
            </a:r>
          </a:p>
          <a:p>
            <a:pPr algn="ctr">
              <a:defRPr/>
            </a:pPr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</a:rPr>
              <a:t>15-20</a:t>
            </a:r>
            <a:r>
              <a:rPr lang="ru-RU" sz="4400" b="1" dirty="0" smtClean="0"/>
              <a:t> баллов </a:t>
            </a:r>
            <a:r>
              <a:rPr lang="ru-RU" sz="4400" b="1" dirty="0"/>
              <a:t>– </a:t>
            </a:r>
            <a:r>
              <a:rPr lang="ru-RU" sz="4400" b="1" dirty="0" smtClean="0"/>
              <a:t>оценка</a:t>
            </a:r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</a:rPr>
              <a:t> 3</a:t>
            </a:r>
          </a:p>
          <a:p>
            <a:pPr algn="ctr">
              <a:defRPr/>
            </a:pPr>
            <a:r>
              <a:rPr lang="ru-RU" sz="4400" b="1" dirty="0" smtClean="0"/>
              <a:t>Ниже </a:t>
            </a:r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</a:rPr>
              <a:t>15</a:t>
            </a:r>
            <a:r>
              <a:rPr lang="ru-RU" sz="4400" b="1" dirty="0" smtClean="0"/>
              <a:t> баллов </a:t>
            </a:r>
            <a:r>
              <a:rPr lang="ru-RU" sz="4400" b="1" dirty="0"/>
              <a:t>– </a:t>
            </a:r>
            <a:r>
              <a:rPr lang="ru-RU" sz="4400" b="1" dirty="0" smtClean="0"/>
              <a:t>оценка </a:t>
            </a:r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18948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3.gstatic.com/images?q=tbn:ANd9GcRBQHQu9fKwbkbMx0LOEzi4A4o4yCvTUImzFdMMg1FQdxpbY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347" y="1834070"/>
            <a:ext cx="3382890" cy="40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aminpro.ru/dopoln/kartinki/dopol/ludi/mihail_fedorovich/prizvanie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31" y="1547177"/>
            <a:ext cx="523875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igor-grek.ucoz.ru/_ph/1/2/680606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430463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225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 descr="http://www.pravmir.ru/wp-content/uploads/2009/07/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202" y="101600"/>
            <a:ext cx="552450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http://upload.wikimedia.org/wikipedia/commons/thumb/b/b8/Koronovanie_Mihaila_Feodorovicha.JPG/250px-Koronovanie_Mihaila_Feodorovich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35" y="3182109"/>
            <a:ext cx="2402926" cy="183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9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img0.liveinternet.ru/images/attach/c/1/58/33/58033712_1271785841_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9" y="0"/>
            <a:ext cx="9856519" cy="688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0069" y="0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5689" y="317593"/>
            <a:ext cx="11641540" cy="206210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 smtClean="0"/>
              <a:t>3. Младший сын Ивана </a:t>
            </a:r>
            <a:r>
              <a:rPr lang="en-US" sz="3200" b="1" dirty="0" smtClean="0"/>
              <a:t>IV</a:t>
            </a:r>
            <a:r>
              <a:rPr lang="ru-RU" sz="3200" b="1" dirty="0" smtClean="0"/>
              <a:t> Грозного умер в городе Угличе в возрасте 8 лет. По официальному расследованию «</a:t>
            </a:r>
            <a:r>
              <a:rPr lang="ru-RU" sz="3200" b="1" i="1" dirty="0" smtClean="0"/>
              <a:t>он </a:t>
            </a:r>
            <a:r>
              <a:rPr lang="ru-RU" sz="3200" b="1" i="1" dirty="0" err="1"/>
              <a:t>ножем</a:t>
            </a:r>
            <a:r>
              <a:rPr lang="ru-RU" sz="3200" b="1" i="1" dirty="0"/>
              <a:t> </a:t>
            </a:r>
            <a:r>
              <a:rPr lang="ru-RU" sz="3200" b="1" i="1" dirty="0" smtClean="0"/>
              <a:t>покололся», </a:t>
            </a:r>
            <a:r>
              <a:rPr lang="ru-RU" sz="3200" b="1" dirty="0" smtClean="0"/>
              <a:t>в приступе эпилепсии. Однако народная молва обвиняла в смерти царевича ….</a:t>
            </a:r>
            <a:endParaRPr lang="ru-RU" sz="32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1441782" y="5191568"/>
            <a:ext cx="322165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Царя Федора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1451278" y="4015070"/>
            <a:ext cx="388272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Бориса Годунова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24862" y="3598146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2910" y="3837262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1417756" y="2853934"/>
            <a:ext cx="467824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Царицу Марию Нагую</a:t>
            </a:r>
            <a:endParaRPr lang="ru-RU" sz="3200" b="1" dirty="0"/>
          </a:p>
        </p:txBody>
      </p:sp>
      <p:pic>
        <p:nvPicPr>
          <p:cNvPr id="15" name="Picture 12" descr="http://russkie-tsari.ru/images/sampledata/img/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960" y="2490474"/>
            <a:ext cx="4445612" cy="373934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6983968" y="6321335"/>
            <a:ext cx="3859595" cy="380443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Смерть царевича Дмитрия в Угличе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165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6496" y="344005"/>
            <a:ext cx="11639006" cy="132343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4. Династия Рюриковичей прервалась после смерти</a:t>
            </a:r>
            <a:r>
              <a:rPr lang="ru-RU" sz="2400" b="1" dirty="0" smtClean="0"/>
              <a:t>…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1502856" y="5378457"/>
            <a:ext cx="363302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Бориса Годунова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1502856" y="2127876"/>
            <a:ext cx="434138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Федора Ивановича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97091" y="1767526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7942" y="1799210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1502856" y="3783642"/>
            <a:ext cx="407498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Царевича Дмитрия</a:t>
            </a:r>
            <a:endParaRPr lang="ru-RU" sz="3200" b="1" dirty="0"/>
          </a:p>
        </p:txBody>
      </p:sp>
      <p:pic>
        <p:nvPicPr>
          <p:cNvPr id="15" name="Picture 8" descr="http://romanovy.rusarchives.ru/sites/default/files/imagecache/image_full/doc-images/46_mihail-fedorovich-kreml-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05" y="1875446"/>
            <a:ext cx="2982833" cy="400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8033757" y="6242356"/>
            <a:ext cx="2740284" cy="380443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Трон Московского царя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54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2991" y="592395"/>
            <a:ext cx="11792074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5. Первым избранным на трон русским царем стал</a:t>
            </a:r>
            <a:r>
              <a:rPr lang="ru-RU" sz="2400" b="1" dirty="0"/>
              <a:t>:</a:t>
            </a:r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1528553" y="4578867"/>
            <a:ext cx="383592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Михаил Романов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1528553" y="1875093"/>
            <a:ext cx="352678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Борис Годунов 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32991" y="1680564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7464" y="1694328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1528552" y="3218328"/>
            <a:ext cx="408766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Василий Шуйский</a:t>
            </a:r>
            <a:endParaRPr lang="ru-RU" sz="3200" b="1" dirty="0"/>
          </a:p>
        </p:txBody>
      </p:sp>
      <p:pic>
        <p:nvPicPr>
          <p:cNvPr id="14" name="Picture 6" descr="http://www.volnytsa.ru/uploads/posts/2013-08/1375351029_137-300x2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70" y="1694328"/>
            <a:ext cx="5775404" cy="406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7393315" y="5926887"/>
            <a:ext cx="3022113" cy="380443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Заседание Боярской Думы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0284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9685" y="438151"/>
            <a:ext cx="11194560" cy="132343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6. В 1598 году Борис Годунов занял московский престол на основании…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419684" y="4901966"/>
            <a:ext cx="326839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Захвата власти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419685" y="3675839"/>
            <a:ext cx="531779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Решения Земского Собора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0" y="3259047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9607" y="3206227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387702" y="2259160"/>
            <a:ext cx="633561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Завещания Федора Иоанновича</a:t>
            </a:r>
            <a:endParaRPr lang="ru-RU" sz="3200" b="1" dirty="0"/>
          </a:p>
        </p:txBody>
      </p:sp>
      <p:pic>
        <p:nvPicPr>
          <p:cNvPr id="14" name="Picture 14" descr="http://lell33.ucoz.ru/Pdf_01/111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848" y="1865996"/>
            <a:ext cx="3238308" cy="427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7594860" y="6249218"/>
            <a:ext cx="2740284" cy="380443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Царь Борис Годунов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88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44880" y="438151"/>
            <a:ext cx="10043160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7. Смутное время – это...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1061069" y="4713508"/>
            <a:ext cx="503493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rgbClr val="FF0000"/>
                </a:solidFill>
              </a:rPr>
              <a:t>В. </a:t>
            </a:r>
            <a:r>
              <a:rPr lang="ru-RU" b="1" dirty="0" smtClean="0"/>
              <a:t>Период </a:t>
            </a:r>
            <a:r>
              <a:rPr lang="ru-RU" b="1" dirty="0"/>
              <a:t>в истории России в </a:t>
            </a:r>
            <a:r>
              <a:rPr lang="ru-RU" b="1" dirty="0" smtClean="0"/>
              <a:t>конце </a:t>
            </a:r>
            <a:r>
              <a:rPr lang="en-US" b="1" dirty="0" smtClean="0"/>
              <a:t>XVII</a:t>
            </a:r>
            <a:r>
              <a:rPr lang="ru-RU" b="1" dirty="0" smtClean="0"/>
              <a:t> – начале </a:t>
            </a:r>
            <a:r>
              <a:rPr lang="en-US" b="1" dirty="0" smtClean="0"/>
              <a:t>XVIII</a:t>
            </a:r>
            <a:r>
              <a:rPr lang="ru-RU" b="1" dirty="0" smtClean="0"/>
              <a:t> в, характеризуемый коренными преобразованиями в жизни российского общества по западноевропейскому образцу</a:t>
            </a:r>
            <a:endParaRPr lang="ru-RU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1061069" y="1430841"/>
            <a:ext cx="5034930" cy="1477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rgbClr val="FF0000"/>
                </a:solidFill>
              </a:rPr>
              <a:t>А. </a:t>
            </a:r>
            <a:r>
              <a:rPr lang="ru-RU" b="1" dirty="0" smtClean="0"/>
              <a:t>Период в истории России с 1598 по 1613 г., ознаменованный стихийными бедствиями, польско-шведской интервенцией, тяжелейшим политическим, экономическим и социальным кризисом.</a:t>
            </a:r>
            <a:endParaRPr lang="ru-RU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05126" y="1529569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1475" y="1575216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1061069" y="3206772"/>
            <a:ext cx="5223436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rgbClr val="FF0000"/>
                </a:solidFill>
              </a:rPr>
              <a:t>Б. </a:t>
            </a:r>
            <a:r>
              <a:rPr lang="ru-RU" b="1" dirty="0" smtClean="0"/>
              <a:t>Период в истории России в середине </a:t>
            </a:r>
            <a:r>
              <a:rPr lang="en-US" b="1" dirty="0" smtClean="0"/>
              <a:t>XVII</a:t>
            </a:r>
            <a:r>
              <a:rPr lang="ru-RU" b="1" dirty="0" smtClean="0"/>
              <a:t> в., характеризуемый политической нестабильностью и войной с Турцией, частой сменой правительства и гражданской войной</a:t>
            </a:r>
            <a:endParaRPr lang="ru-RU" b="1" dirty="0"/>
          </a:p>
        </p:txBody>
      </p:sp>
      <p:pic>
        <p:nvPicPr>
          <p:cNvPr id="14" name="Picture 2" descr="http://upload.wikimedia.org/wikipedia/commons/9/9a/Lissn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885" y="1584485"/>
            <a:ext cx="5162700" cy="411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7094081" y="5927536"/>
            <a:ext cx="3830443" cy="380443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Оборона Троице-Сергиевой Лавры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03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44880" y="438151"/>
            <a:ext cx="9997440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8. Одна из причин Смутного времени…</a:t>
            </a:r>
            <a:endParaRPr lang="ru-RU" sz="2400" b="1" dirty="0"/>
          </a:p>
        </p:txBody>
      </p:sp>
      <p:sp>
        <p:nvSpPr>
          <p:cNvPr id="8" name="Прямоугольник 7">
            <a:hlinkClick r:id="" action="ppaction://noaction">
              <a:snd r:embed="rId4" name="drumroll.wav"/>
            </a:hlinkClick>
          </p:cNvPr>
          <p:cNvSpPr/>
          <p:nvPr/>
        </p:nvSpPr>
        <p:spPr>
          <a:xfrm>
            <a:off x="897111" y="3265594"/>
            <a:ext cx="4973781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Б. </a:t>
            </a:r>
            <a:r>
              <a:rPr lang="ru-RU" sz="3200" b="1" dirty="0" smtClean="0"/>
              <a:t>Введение европейских </a:t>
            </a:r>
          </a:p>
          <a:p>
            <a:pPr algn="just">
              <a:defRPr/>
            </a:pPr>
            <a:r>
              <a:rPr lang="ru-RU" sz="3200" b="1" dirty="0" smtClean="0"/>
              <a:t>обычаев</a:t>
            </a:r>
            <a:endParaRPr lang="ru-RU" sz="3200" b="1" dirty="0"/>
          </a:p>
        </p:txBody>
      </p:sp>
      <p:sp>
        <p:nvSpPr>
          <p:cNvPr id="9" name="Прямоугольник 8">
            <a:hlinkClick r:id="" action="ppaction://noaction" highlightClick="1">
              <a:snd r:embed="rId5" name="Благовест русский Север1.wav"/>
            </a:hlinkClick>
          </p:cNvPr>
          <p:cNvSpPr/>
          <p:nvPr/>
        </p:nvSpPr>
        <p:spPr>
          <a:xfrm>
            <a:off x="897112" y="4995692"/>
            <a:ext cx="4973778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В. </a:t>
            </a:r>
            <a:r>
              <a:rPr lang="ru-RU" sz="3200" b="1" dirty="0" smtClean="0"/>
              <a:t>Пресечение законной </a:t>
            </a:r>
          </a:p>
          <a:p>
            <a:pPr algn="just">
              <a:defRPr/>
            </a:pPr>
            <a:r>
              <a:rPr lang="ru-RU" sz="3200" b="1" dirty="0" smtClean="0"/>
              <a:t>династии Рюриковичей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19349" y="4772301"/>
            <a:ext cx="22177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4001" y="4838406"/>
            <a:ext cx="2217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" action="ppaction://noaction" highlightClick="1">
              <a:snd r:embed="rId4" name="drumroll.wav"/>
            </a:hlinkClick>
          </p:cNvPr>
          <p:cNvSpPr/>
          <p:nvPr/>
        </p:nvSpPr>
        <p:spPr>
          <a:xfrm>
            <a:off x="897112" y="1551984"/>
            <a:ext cx="4548091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FF0000"/>
                </a:solidFill>
              </a:rPr>
              <a:t>А. </a:t>
            </a:r>
            <a:r>
              <a:rPr lang="ru-RU" sz="3200" b="1" dirty="0" smtClean="0"/>
              <a:t>Недовольство народа </a:t>
            </a:r>
          </a:p>
          <a:p>
            <a:pPr algn="just">
              <a:defRPr/>
            </a:pPr>
            <a:r>
              <a:rPr lang="ru-RU" sz="3200" b="1" dirty="0" smtClean="0"/>
              <a:t>властью Ивана Грозного</a:t>
            </a:r>
            <a:endParaRPr lang="ru-RU" sz="32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773640" y="5882688"/>
            <a:ext cx="2516667" cy="380443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Т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рагедия в г. Угличе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6" name="Picture 16" descr="http://de.ifmo.ru/--books/0048/images/im6_4_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585" y="1584781"/>
            <a:ext cx="4470779" cy="411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428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1274</Words>
  <Application>Microsoft Office PowerPoint</Application>
  <PresentationFormat>Широкоэкранный</PresentationFormat>
  <Paragraphs>226</Paragraphs>
  <Slides>35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Mistral</vt:lpstr>
      <vt:lpstr>Verdana</vt:lpstr>
      <vt:lpstr>Тема Office</vt:lpstr>
      <vt:lpstr>Смута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Valera</dc:creator>
  <cp:lastModifiedBy>Valera</cp:lastModifiedBy>
  <cp:revision>44</cp:revision>
  <dcterms:created xsi:type="dcterms:W3CDTF">2015-01-16T20:31:44Z</dcterms:created>
  <dcterms:modified xsi:type="dcterms:W3CDTF">2016-01-19T13:00:58Z</dcterms:modified>
</cp:coreProperties>
</file>