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notesSlides/notesSlide2.xml" ContentType="application/vnd.openxmlformats-officedocument.presentationml.notesSlide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emf" ContentType="image/x-emf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notesSlides/notesSlide13.xml" ContentType="application/vnd.openxmlformats-officedocument.presentationml.notesSlide+xml"/>
  <Override PartName="/ppt/slideLayouts/slideLayout10.xml" ContentType="application/vnd.openxmlformats-officedocument.presentationml.slideLayout+xml"/>
  <Default Extension="gif" ContentType="image/gif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Default Extension="vml" ContentType="application/vnd.openxmlformats-officedocument.vmlDrawing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5" r:id="rId1"/>
    <p:sldMasterId id="2147483689" r:id="rId2"/>
  </p:sldMasterIdLst>
  <p:notesMasterIdLst>
    <p:notesMasterId r:id="rId30"/>
  </p:notesMasterIdLst>
  <p:sldIdLst>
    <p:sldId id="300" r:id="rId3"/>
    <p:sldId id="301" r:id="rId4"/>
    <p:sldId id="257" r:id="rId5"/>
    <p:sldId id="302" r:id="rId6"/>
    <p:sldId id="303" r:id="rId7"/>
    <p:sldId id="258" r:id="rId8"/>
    <p:sldId id="287" r:id="rId9"/>
    <p:sldId id="288" r:id="rId10"/>
    <p:sldId id="259" r:id="rId11"/>
    <p:sldId id="304" r:id="rId12"/>
    <p:sldId id="307" r:id="rId13"/>
    <p:sldId id="306" r:id="rId14"/>
    <p:sldId id="265" r:id="rId15"/>
    <p:sldId id="308" r:id="rId16"/>
    <p:sldId id="309" r:id="rId17"/>
    <p:sldId id="316" r:id="rId18"/>
    <p:sldId id="323" r:id="rId19"/>
    <p:sldId id="324" r:id="rId20"/>
    <p:sldId id="310" r:id="rId21"/>
    <p:sldId id="311" r:id="rId22"/>
    <p:sldId id="328" r:id="rId23"/>
    <p:sldId id="319" r:id="rId24"/>
    <p:sldId id="329" r:id="rId25"/>
    <p:sldId id="325" r:id="rId26"/>
    <p:sldId id="330" r:id="rId27"/>
    <p:sldId id="299" r:id="rId28"/>
    <p:sldId id="326" r:id="rId29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25100"/>
    <a:srgbClr val="A50021"/>
    <a:srgbClr val="FFFF00"/>
    <a:srgbClr val="A7E8FF"/>
    <a:srgbClr val="00FF00"/>
    <a:srgbClr val="66FF66"/>
    <a:srgbClr val="FF3300"/>
    <a:srgbClr val="000066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45" autoAdjust="0"/>
    <p:restoredTop sz="94683" autoAdjust="0"/>
  </p:normalViewPr>
  <p:slideViewPr>
    <p:cSldViewPr>
      <p:cViewPr varScale="1">
        <p:scale>
          <a:sx n="64" d="100"/>
          <a:sy n="64" d="100"/>
        </p:scale>
        <p:origin x="-1560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29EF338-1094-437B-B609-E80A91A9E6F9}" type="doc">
      <dgm:prSet loTypeId="urn:microsoft.com/office/officeart/2005/8/layout/vList2" loCatId="list" qsTypeId="urn:microsoft.com/office/officeart/2005/8/quickstyle/3d5" qsCatId="3D" csTypeId="urn:microsoft.com/office/officeart/2005/8/colors/accent0_3" csCatId="mainScheme" phldr="1"/>
      <dgm:spPr/>
      <dgm:t>
        <a:bodyPr/>
        <a:lstStyle/>
        <a:p>
          <a:endParaRPr lang="ru-RU"/>
        </a:p>
      </dgm:t>
    </dgm:pt>
    <dgm:pt modelId="{1364D5E8-557A-4D83-96F9-F5DB0068BE58}">
      <dgm:prSet phldrT="[Текст]"/>
      <dgm:spPr/>
      <dgm:t>
        <a:bodyPr/>
        <a:lstStyle/>
        <a:p>
          <a:r>
            <a:rPr lang="ru-RU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Метеорологические станции</a:t>
          </a:r>
          <a:endParaRPr lang="ru-RU" b="1" dirty="0">
            <a:solidFill>
              <a:srgbClr val="FFFF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EBFF1054-914E-478A-A215-8B65635A1A18}" type="parTrans" cxnId="{F9825C84-83D9-49A0-808B-BADFEAD302AE}">
      <dgm:prSet/>
      <dgm:spPr/>
      <dgm:t>
        <a:bodyPr/>
        <a:lstStyle/>
        <a:p>
          <a:endParaRPr lang="ru-RU" b="1">
            <a:solidFill>
              <a:srgbClr val="FFFF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154C3588-7966-452B-9242-D7DB97FF7F15}" type="sibTrans" cxnId="{F9825C84-83D9-49A0-808B-BADFEAD302AE}">
      <dgm:prSet/>
      <dgm:spPr/>
      <dgm:t>
        <a:bodyPr/>
        <a:lstStyle/>
        <a:p>
          <a:endParaRPr lang="ru-RU" b="1">
            <a:solidFill>
              <a:srgbClr val="FFFF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7508F74E-C57E-4B7E-A865-DC339CE962DE}">
      <dgm:prSet phldrT="[Текст]"/>
      <dgm:spPr/>
      <dgm:t>
        <a:bodyPr/>
        <a:lstStyle/>
        <a:p>
          <a:r>
            <a:rPr lang="ru-RU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Метеорологические спутники</a:t>
          </a:r>
          <a:endParaRPr lang="ru-RU" b="1" dirty="0">
            <a:solidFill>
              <a:srgbClr val="FFFF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A5C93480-5F85-4FE7-9997-B3B563795193}" type="parTrans" cxnId="{AA81AE8C-9818-48F7-BCD0-0DD659C28F05}">
      <dgm:prSet/>
      <dgm:spPr/>
      <dgm:t>
        <a:bodyPr/>
        <a:lstStyle/>
        <a:p>
          <a:endParaRPr lang="ru-RU" b="1">
            <a:solidFill>
              <a:srgbClr val="FFFF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45A0B9A4-72EA-49E2-AABF-E69A22A6440D}" type="sibTrans" cxnId="{AA81AE8C-9818-48F7-BCD0-0DD659C28F05}">
      <dgm:prSet/>
      <dgm:spPr/>
      <dgm:t>
        <a:bodyPr/>
        <a:lstStyle/>
        <a:p>
          <a:endParaRPr lang="ru-RU" b="1">
            <a:solidFill>
              <a:srgbClr val="FFFF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BD7D3041-EE3A-421C-938A-5140E757F06B}">
      <dgm:prSet phldrT="[Текст]"/>
      <dgm:spPr/>
      <dgm:t>
        <a:bodyPr/>
        <a:lstStyle/>
        <a:p>
          <a:r>
            <a:rPr lang="ru-RU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Всемирная метеорологическая организация</a:t>
          </a:r>
          <a:endParaRPr lang="ru-RU" b="1" dirty="0">
            <a:solidFill>
              <a:srgbClr val="FFFF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17163492-BEDB-46B3-9CFF-915D7925E936}" type="parTrans" cxnId="{44876E1B-13E1-4B58-BE13-E1928D430099}">
      <dgm:prSet/>
      <dgm:spPr/>
      <dgm:t>
        <a:bodyPr/>
        <a:lstStyle/>
        <a:p>
          <a:endParaRPr lang="ru-RU" b="1">
            <a:solidFill>
              <a:srgbClr val="FFFF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9B113C44-7E8C-4924-BDAE-78211E17B7E9}" type="sibTrans" cxnId="{44876E1B-13E1-4B58-BE13-E1928D430099}">
      <dgm:prSet/>
      <dgm:spPr/>
      <dgm:t>
        <a:bodyPr/>
        <a:lstStyle/>
        <a:p>
          <a:endParaRPr lang="ru-RU" b="1">
            <a:solidFill>
              <a:srgbClr val="FFFF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A504CA1C-EF5E-4297-8619-173D718E44F4}" type="pres">
      <dgm:prSet presAssocID="{D29EF338-1094-437B-B609-E80A91A9E6F9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722B6323-37D9-4220-B881-EFA28BD222B6}" type="pres">
      <dgm:prSet presAssocID="{1364D5E8-557A-4D83-96F9-F5DB0068BE58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CB6756E-64EC-42AC-88E8-3B4D6961DB19}" type="pres">
      <dgm:prSet presAssocID="{154C3588-7966-452B-9242-D7DB97FF7F15}" presName="spacer" presStyleCnt="0"/>
      <dgm:spPr/>
    </dgm:pt>
    <dgm:pt modelId="{6C7D2A42-D5AE-4F3C-83F9-4290189AAFDC}" type="pres">
      <dgm:prSet presAssocID="{7508F74E-C57E-4B7E-A865-DC339CE962DE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24E1BF4-0421-4117-9074-F9672F5A1FA3}" type="pres">
      <dgm:prSet presAssocID="{45A0B9A4-72EA-49E2-AABF-E69A22A6440D}" presName="spacer" presStyleCnt="0"/>
      <dgm:spPr/>
    </dgm:pt>
    <dgm:pt modelId="{9142695B-04FD-476C-8113-4586812EB2C8}" type="pres">
      <dgm:prSet presAssocID="{BD7D3041-EE3A-421C-938A-5140E757F06B}" presName="parentText" presStyleLbl="node1" presStyleIdx="2" presStyleCnt="3" custLinFactNeighborY="1420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861AF891-0590-43C4-8B90-E426EEAB72B9}" type="presOf" srcId="{BD7D3041-EE3A-421C-938A-5140E757F06B}" destId="{9142695B-04FD-476C-8113-4586812EB2C8}" srcOrd="0" destOrd="0" presId="urn:microsoft.com/office/officeart/2005/8/layout/vList2"/>
    <dgm:cxn modelId="{44876E1B-13E1-4B58-BE13-E1928D430099}" srcId="{D29EF338-1094-437B-B609-E80A91A9E6F9}" destId="{BD7D3041-EE3A-421C-938A-5140E757F06B}" srcOrd="2" destOrd="0" parTransId="{17163492-BEDB-46B3-9CFF-915D7925E936}" sibTransId="{9B113C44-7E8C-4924-BDAE-78211E17B7E9}"/>
    <dgm:cxn modelId="{7F7DF4C2-5EDF-4D72-9871-C53526C84026}" type="presOf" srcId="{1364D5E8-557A-4D83-96F9-F5DB0068BE58}" destId="{722B6323-37D9-4220-B881-EFA28BD222B6}" srcOrd="0" destOrd="0" presId="urn:microsoft.com/office/officeart/2005/8/layout/vList2"/>
    <dgm:cxn modelId="{D10F282E-163C-4C0A-89B5-EE26F26D0A20}" type="presOf" srcId="{D29EF338-1094-437B-B609-E80A91A9E6F9}" destId="{A504CA1C-EF5E-4297-8619-173D718E44F4}" srcOrd="0" destOrd="0" presId="urn:microsoft.com/office/officeart/2005/8/layout/vList2"/>
    <dgm:cxn modelId="{25E634C1-6CB8-4E43-8303-9DB2AD6E5766}" type="presOf" srcId="{7508F74E-C57E-4B7E-A865-DC339CE962DE}" destId="{6C7D2A42-D5AE-4F3C-83F9-4290189AAFDC}" srcOrd="0" destOrd="0" presId="urn:microsoft.com/office/officeart/2005/8/layout/vList2"/>
    <dgm:cxn modelId="{AA81AE8C-9818-48F7-BCD0-0DD659C28F05}" srcId="{D29EF338-1094-437B-B609-E80A91A9E6F9}" destId="{7508F74E-C57E-4B7E-A865-DC339CE962DE}" srcOrd="1" destOrd="0" parTransId="{A5C93480-5F85-4FE7-9997-B3B563795193}" sibTransId="{45A0B9A4-72EA-49E2-AABF-E69A22A6440D}"/>
    <dgm:cxn modelId="{F9825C84-83D9-49A0-808B-BADFEAD302AE}" srcId="{D29EF338-1094-437B-B609-E80A91A9E6F9}" destId="{1364D5E8-557A-4D83-96F9-F5DB0068BE58}" srcOrd="0" destOrd="0" parTransId="{EBFF1054-914E-478A-A215-8B65635A1A18}" sibTransId="{154C3588-7966-452B-9242-D7DB97FF7F15}"/>
    <dgm:cxn modelId="{C47807AE-DB73-4C69-8C26-C6BEE21A34E6}" type="presParOf" srcId="{A504CA1C-EF5E-4297-8619-173D718E44F4}" destId="{722B6323-37D9-4220-B881-EFA28BD222B6}" srcOrd="0" destOrd="0" presId="urn:microsoft.com/office/officeart/2005/8/layout/vList2"/>
    <dgm:cxn modelId="{90FD21AC-F1B3-4214-95CA-B7D51FCE7810}" type="presParOf" srcId="{A504CA1C-EF5E-4297-8619-173D718E44F4}" destId="{1CB6756E-64EC-42AC-88E8-3B4D6961DB19}" srcOrd="1" destOrd="0" presId="urn:microsoft.com/office/officeart/2005/8/layout/vList2"/>
    <dgm:cxn modelId="{29F22FA4-05D2-44E1-A108-769E318625B9}" type="presParOf" srcId="{A504CA1C-EF5E-4297-8619-173D718E44F4}" destId="{6C7D2A42-D5AE-4F3C-83F9-4290189AAFDC}" srcOrd="2" destOrd="0" presId="urn:microsoft.com/office/officeart/2005/8/layout/vList2"/>
    <dgm:cxn modelId="{D97BC975-4A41-4E5F-B183-6CD4EC11F757}" type="presParOf" srcId="{A504CA1C-EF5E-4297-8619-173D718E44F4}" destId="{E24E1BF4-0421-4117-9074-F9672F5A1FA3}" srcOrd="3" destOrd="0" presId="urn:microsoft.com/office/officeart/2005/8/layout/vList2"/>
    <dgm:cxn modelId="{DDE18029-5FA7-4B52-9AE6-9EE93A77C999}" type="presParOf" srcId="{A504CA1C-EF5E-4297-8619-173D718E44F4}" destId="{9142695B-04FD-476C-8113-4586812EB2C8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722B6323-37D9-4220-B881-EFA28BD222B6}">
      <dsp:nvSpPr>
        <dsp:cNvPr id="0" name=""/>
        <dsp:cNvSpPr/>
      </dsp:nvSpPr>
      <dsp:spPr>
        <a:xfrm>
          <a:off x="0" y="179698"/>
          <a:ext cx="6072230" cy="1064700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b="1" kern="1200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Метеорологические станции</a:t>
          </a:r>
          <a:endParaRPr lang="ru-RU" sz="2800" b="1" kern="1200" dirty="0">
            <a:solidFill>
              <a:srgbClr val="FFFF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0" y="179698"/>
        <a:ext cx="6072230" cy="1064700"/>
      </dsp:txXfrm>
    </dsp:sp>
    <dsp:sp modelId="{6C7D2A42-D5AE-4F3C-83F9-4290189AAFDC}">
      <dsp:nvSpPr>
        <dsp:cNvPr id="0" name=""/>
        <dsp:cNvSpPr/>
      </dsp:nvSpPr>
      <dsp:spPr>
        <a:xfrm>
          <a:off x="0" y="1325038"/>
          <a:ext cx="6072230" cy="1064700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b="1" kern="1200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Метеорологические спутники</a:t>
          </a:r>
          <a:endParaRPr lang="ru-RU" sz="2800" b="1" kern="1200" dirty="0">
            <a:solidFill>
              <a:srgbClr val="FFFF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0" y="1325038"/>
        <a:ext cx="6072230" cy="1064700"/>
      </dsp:txXfrm>
    </dsp:sp>
    <dsp:sp modelId="{9142695B-04FD-476C-8113-4586812EB2C8}">
      <dsp:nvSpPr>
        <dsp:cNvPr id="0" name=""/>
        <dsp:cNvSpPr/>
      </dsp:nvSpPr>
      <dsp:spPr>
        <a:xfrm>
          <a:off x="0" y="2481828"/>
          <a:ext cx="6072230" cy="1064700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b="1" kern="1200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Всемирная метеорологическая организация</a:t>
          </a:r>
          <a:endParaRPr lang="ru-RU" sz="2800" b="1" kern="1200" dirty="0">
            <a:solidFill>
              <a:srgbClr val="FFFF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0" y="2481828"/>
        <a:ext cx="6072230" cy="106470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5">
  <dgm:title val=""/>
  <dgm:desc val=""/>
  <dgm:catLst>
    <dgm:cat type="3D" pri="11500"/>
  </dgm:catLst>
  <dgm:scene3d>
    <a:camera prst="isometricOffAxis2Left" zoom="95000"/>
    <a:lightRig rig="flat" dir="t"/>
  </dgm:scene3d>
  <dgm:styleLbl name="node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5715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381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52400" extrusionH="1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38100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3810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400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150"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63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4005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40050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4005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15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3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301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/>
            </a:lvl1pPr>
          </a:lstStyle>
          <a:p>
            <a:pPr>
              <a:defRPr/>
            </a:pPr>
            <a:fld id="{E343BDB8-1B5B-4A09-8F3C-196751FF2815}" type="datetimeFigureOut">
              <a:rPr lang="ru-RU"/>
              <a:pPr>
                <a:defRPr/>
              </a:pPr>
              <a:t>28.02.2017</a:t>
            </a:fld>
            <a:endParaRPr lang="ru-RU"/>
          </a:p>
        </p:txBody>
      </p:sp>
      <p:sp>
        <p:nvSpPr>
          <p:cNvPr id="3584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301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4301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301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/>
            </a:lvl1pPr>
          </a:lstStyle>
          <a:p>
            <a:pPr>
              <a:defRPr/>
            </a:pPr>
            <a:fld id="{1A808180-1169-4A30-ABC0-45C2CEEB126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70F2905-4789-4B4F-A336-E5ECC9E071FA}" type="slidenum">
              <a:rPr lang="ru-RU" smtClean="0">
                <a:solidFill>
                  <a:srgbClr val="000000"/>
                </a:solidFill>
              </a:rPr>
              <a:pPr/>
              <a:t>2</a:t>
            </a:fld>
            <a:endParaRPr lang="ru-RU" smtClean="0">
              <a:solidFill>
                <a:srgbClr val="000000"/>
              </a:solidFill>
            </a:endParaRPr>
          </a:p>
        </p:txBody>
      </p:sp>
      <p:sp>
        <p:nvSpPr>
          <p:cNvPr id="378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8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17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17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17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E69A7B3-4235-4914-B527-2D11C74B9224}" type="slidenum">
              <a:rPr lang="ru-RU" smtClean="0"/>
              <a:pPr/>
              <a:t>19</a:t>
            </a:fld>
            <a:endParaRPr lang="ru-RU" smtClean="0"/>
          </a:p>
        </p:txBody>
      </p:sp>
      <p:sp>
        <p:nvSpPr>
          <p:cNvPr id="634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34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ru-RU" smtClean="0"/>
              <a:t> </a:t>
            </a: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E69A7B3-4235-4914-B527-2D11C74B9224}" type="slidenum">
              <a:rPr lang="ru-RU" smtClean="0"/>
              <a:pPr/>
              <a:t>20</a:t>
            </a:fld>
            <a:endParaRPr lang="ru-RU" smtClean="0"/>
          </a:p>
        </p:txBody>
      </p:sp>
      <p:sp>
        <p:nvSpPr>
          <p:cNvPr id="634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34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ru-RU" smtClean="0"/>
              <a:t> </a:t>
            </a: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758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93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D10EBA0-54B3-4BCF-BD5B-62762A6E46E4}" type="slidenum">
              <a:rPr lang="ru-RU" smtClean="0"/>
              <a:pPr/>
              <a:t>4</a:t>
            </a:fld>
            <a:endParaRPr lang="ru-RU" smtClean="0"/>
          </a:p>
        </p:txBody>
      </p:sp>
      <p:sp>
        <p:nvSpPr>
          <p:cNvPr id="409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8CB42FB-5221-4579-B9C1-4D84EC5694FA}" type="slidenum">
              <a:rPr lang="ru-RU" smtClean="0">
                <a:solidFill>
                  <a:srgbClr val="000000"/>
                </a:solidFill>
              </a:rPr>
              <a:pPr/>
              <a:t>5</a:t>
            </a:fld>
            <a:endParaRPr lang="ru-RU" smtClean="0">
              <a:solidFill>
                <a:srgbClr val="000000"/>
              </a:solidFill>
            </a:endParaRPr>
          </a:p>
        </p:txBody>
      </p:sp>
      <p:sp>
        <p:nvSpPr>
          <p:cNvPr id="419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1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03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05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8CB42FB-5221-4579-B9C1-4D84EC5694FA}" type="slidenum">
              <a:rPr lang="ru-RU" smtClean="0">
                <a:solidFill>
                  <a:srgbClr val="000000"/>
                </a:solidFill>
              </a:rPr>
              <a:pPr/>
              <a:t>10</a:t>
            </a:fld>
            <a:endParaRPr lang="ru-RU" smtClean="0">
              <a:solidFill>
                <a:srgbClr val="000000"/>
              </a:solidFill>
            </a:endParaRPr>
          </a:p>
        </p:txBody>
      </p:sp>
      <p:sp>
        <p:nvSpPr>
          <p:cNvPr id="419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8E7C422-96BF-4BE4-9B06-955056E9AA3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45DFF0E-84AE-47A4-9279-2BC212C2969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0032F82-0324-4CB3-95FA-C1935F9D0D7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96F586-C964-4507-AED0-1923CFA15379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AB4FC9-D18B-44E0-B10C-14D1586599E9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5E0DF1-BFFC-481E-B6C1-B6B268FDBEC8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427ABF-1E79-4D43-A0CA-23480DC0A1F9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856EAA-5354-4A6A-BBE8-001BF5767D47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E5BB1B-0A57-4E3F-88B0-C7205FB61ADA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CDE062-481F-4BF9-B307-79A0913DC0B8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8F6907-936D-4487-8DE5-398D6B0F128E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BB480D3-3C10-4260-9DF0-B050E865A7E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rtlCol="0">
            <a:normAutofit/>
          </a:bodyPr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r>
              <a:rPr lang="ru-RU" noProof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269A3B-BD30-4D13-A414-1BDA9BEA81BA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B59925-10D8-48D7-BC79-55AA862B3B4B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C8C411-9DFB-44B4-A47C-862D682533D9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5E467B2-403E-4C28-A0C2-510F4E452DB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75EFFE-18C6-4A80-AED9-236D7BC6F23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9E8302E-11F8-4BAD-97DF-32578BE90B3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FA6FD33-FA8C-49D6-9D41-D87D90DC915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EBF6B7F-A72B-464B-B1BE-7A08B28BFAE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AD39587-B119-407B-9AF0-C99F9C9BB3E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EF02927-74D8-4654-B391-1A88DF0DFEA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E8CD8167-39C2-4B9F-9F11-EC037070F7D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628650" y="365125"/>
            <a:ext cx="7886700" cy="1325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628650" y="1825625"/>
            <a:ext cx="7886700" cy="4351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hangingPunct="1">
              <a:defRPr sz="9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hangingPunct="1">
              <a:defRPr sz="9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9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BFA91532-46A8-4D22-88DF-10F9D8632C9F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0" r:id="rId1"/>
    <p:sldLayoutId id="2147483691" r:id="rId2"/>
    <p:sldLayoutId id="2147483692" r:id="rId3"/>
    <p:sldLayoutId id="2147483693" r:id="rId4"/>
    <p:sldLayoutId id="2147483694" r:id="rId5"/>
    <p:sldLayoutId id="2147483695" r:id="rId6"/>
    <p:sldLayoutId id="2147483696" r:id="rId7"/>
    <p:sldLayoutId id="2147483697" r:id="rId8"/>
    <p:sldLayoutId id="2147483698" r:id="rId9"/>
    <p:sldLayoutId id="2147483699" r:id="rId10"/>
    <p:sldLayoutId id="2147483700" r:id="rId11"/>
  </p:sldLayoutIdLst>
  <p:txStyles>
    <p:titleStyle>
      <a:lvl1pPr algn="l" defTabSz="685800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  <a:lvl2pPr algn="l" defTabSz="685800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2pPr>
      <a:lvl3pPr algn="l" defTabSz="685800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3pPr>
      <a:lvl4pPr algn="l" defTabSz="685800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4pPr>
      <a:lvl5pPr algn="l" defTabSz="685800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5pPr>
      <a:lvl6pPr marL="457200" algn="l" defTabSz="685800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6pPr>
      <a:lvl7pPr marL="914400" algn="l" defTabSz="685800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7pPr>
      <a:lvl8pPr marL="1371600" algn="l" defTabSz="685800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8pPr>
      <a:lvl9pPr marL="1828800" algn="l" defTabSz="685800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171450" indent="-171450" algn="l" defTabSz="685800" rtl="0" eaLnBrk="1" fontAlgn="base" hangingPunct="1">
        <a:lnSpc>
          <a:spcPct val="90000"/>
        </a:lnSpc>
        <a:spcBef>
          <a:spcPts val="750"/>
        </a:spcBef>
        <a:spcAft>
          <a:spcPct val="0"/>
        </a:spcAft>
        <a:buFont typeface="Arial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fontAlgn="base" hangingPunct="1">
        <a:lnSpc>
          <a:spcPct val="90000"/>
        </a:lnSpc>
        <a:spcBef>
          <a:spcPts val="375"/>
        </a:spcBef>
        <a:spcAft>
          <a:spcPct val="0"/>
        </a:spcAft>
        <a:buFont typeface="Arial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fontAlgn="base" hangingPunct="1">
        <a:lnSpc>
          <a:spcPct val="90000"/>
        </a:lnSpc>
        <a:spcBef>
          <a:spcPts val="375"/>
        </a:spcBef>
        <a:spcAft>
          <a:spcPct val="0"/>
        </a:spcAft>
        <a:buFont typeface="Arial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fontAlgn="base" hangingPunct="1">
        <a:lnSpc>
          <a:spcPct val="90000"/>
        </a:lnSpc>
        <a:spcBef>
          <a:spcPts val="375"/>
        </a:spcBef>
        <a:spcAft>
          <a:spcPct val="0"/>
        </a:spcAft>
        <a:buFont typeface="Arial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fontAlgn="base" hangingPunct="1">
        <a:lnSpc>
          <a:spcPct val="90000"/>
        </a:lnSpc>
        <a:spcBef>
          <a:spcPts val="375"/>
        </a:spcBef>
        <a:spcAft>
          <a:spcPct val="0"/>
        </a:spcAft>
        <a:buFont typeface="Arial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jpeg"/><Relationship Id="rId13" Type="http://schemas.openxmlformats.org/officeDocument/2006/relationships/image" Target="../media/image26.jpeg"/><Relationship Id="rId3" Type="http://schemas.openxmlformats.org/officeDocument/2006/relationships/notesSlide" Target="../notesSlides/notesSlide10.xml"/><Relationship Id="rId7" Type="http://schemas.openxmlformats.org/officeDocument/2006/relationships/image" Target="../media/image20.jpeg"/><Relationship Id="rId12" Type="http://schemas.openxmlformats.org/officeDocument/2006/relationships/image" Target="../media/image25.jpeg"/><Relationship Id="rId2" Type="http://schemas.openxmlformats.org/officeDocument/2006/relationships/slideLayout" Target="../slideLayouts/slideLayout7.xml"/><Relationship Id="rId1" Type="http://schemas.openxmlformats.org/officeDocument/2006/relationships/audio" Target="file:///H:\&#1050;&#1086;&#1085;&#1082;&#1091;&#1088;&#1089;\16%20&#1044;&#1086;&#1088;&#1086;&#1078;&#1082;&#1072;%2016.wma" TargetMode="External"/><Relationship Id="rId6" Type="http://schemas.openxmlformats.org/officeDocument/2006/relationships/image" Target="../media/image19.png"/><Relationship Id="rId11" Type="http://schemas.openxmlformats.org/officeDocument/2006/relationships/image" Target="../media/image24.jpeg"/><Relationship Id="rId5" Type="http://schemas.openxmlformats.org/officeDocument/2006/relationships/image" Target="../media/image18.png"/><Relationship Id="rId10" Type="http://schemas.openxmlformats.org/officeDocument/2006/relationships/image" Target="../media/image23.jpeg"/><Relationship Id="rId4" Type="http://schemas.openxmlformats.org/officeDocument/2006/relationships/image" Target="../media/image6.jpeg"/><Relationship Id="rId9" Type="http://schemas.openxmlformats.org/officeDocument/2006/relationships/image" Target="../media/image22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wmf"/><Relationship Id="rId3" Type="http://schemas.openxmlformats.org/officeDocument/2006/relationships/diagramLayout" Target="../diagrams/layout1.xml"/><Relationship Id="rId7" Type="http://schemas.openxmlformats.org/officeDocument/2006/relationships/image" Target="../media/image27.wmf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jpeg"/><Relationship Id="rId3" Type="http://schemas.openxmlformats.org/officeDocument/2006/relationships/image" Target="../media/image6.jpeg"/><Relationship Id="rId7" Type="http://schemas.openxmlformats.org/officeDocument/2006/relationships/image" Target="../media/image31.gi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jpeg"/><Relationship Id="rId5" Type="http://schemas.openxmlformats.org/officeDocument/2006/relationships/image" Target="../media/image16.png"/><Relationship Id="rId4" Type="http://schemas.openxmlformats.org/officeDocument/2006/relationships/image" Target="../media/image29.gif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jpeg"/><Relationship Id="rId3" Type="http://schemas.openxmlformats.org/officeDocument/2006/relationships/image" Target="../media/image6.jpeg"/><Relationship Id="rId7" Type="http://schemas.openxmlformats.org/officeDocument/2006/relationships/image" Target="../media/image31.gi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jpeg"/><Relationship Id="rId5" Type="http://schemas.openxmlformats.org/officeDocument/2006/relationships/image" Target="../media/image16.png"/><Relationship Id="rId4" Type="http://schemas.openxmlformats.org/officeDocument/2006/relationships/image" Target="../media/image29.gif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gif"/><Relationship Id="rId3" Type="http://schemas.openxmlformats.org/officeDocument/2006/relationships/notesSlide" Target="../notesSlides/notesSlide13.xml"/><Relationship Id="rId7" Type="http://schemas.openxmlformats.org/officeDocument/2006/relationships/image" Target="../media/image30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6.png"/><Relationship Id="rId5" Type="http://schemas.openxmlformats.org/officeDocument/2006/relationships/image" Target="../media/image29.gif"/><Relationship Id="rId10" Type="http://schemas.openxmlformats.org/officeDocument/2006/relationships/oleObject" Target="../embeddings/oleObject1.bin"/><Relationship Id="rId4" Type="http://schemas.openxmlformats.org/officeDocument/2006/relationships/image" Target="../media/image6.jpeg"/><Relationship Id="rId9" Type="http://schemas.openxmlformats.org/officeDocument/2006/relationships/image" Target="../media/image32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18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emf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gif"/><Relationship Id="rId4" Type="http://schemas.openxmlformats.org/officeDocument/2006/relationships/image" Target="../media/image4.gif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emf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8.jpe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13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jpeg"/><Relationship Id="rId3" Type="http://schemas.openxmlformats.org/officeDocument/2006/relationships/image" Target="../media/image6.jpeg"/><Relationship Id="rId7" Type="http://schemas.openxmlformats.org/officeDocument/2006/relationships/image" Target="../media/image43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2.jpeg"/><Relationship Id="rId5" Type="http://schemas.openxmlformats.org/officeDocument/2006/relationships/image" Target="../media/image41.jpeg"/><Relationship Id="rId4" Type="http://schemas.openxmlformats.org/officeDocument/2006/relationships/image" Target="../media/image30.jpeg"/><Relationship Id="rId9" Type="http://schemas.openxmlformats.org/officeDocument/2006/relationships/image" Target="../media/image45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8.png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http://pogoda.mail.ru/img/status/png/weather/med35/onlight/d6.png" TargetMode="External"/><Relationship Id="rId3" Type="http://schemas.openxmlformats.org/officeDocument/2006/relationships/image" Target="../media/image10.png"/><Relationship Id="rId7" Type="http://schemas.openxmlformats.org/officeDocument/2006/relationships/image" Target="../media/image12.png"/><Relationship Id="rId12" Type="http://schemas.openxmlformats.org/officeDocument/2006/relationships/image" Target="http://pogoda.mail.ru/img/new/pict_moonphase_3.gif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http://pogoda.mail.ru/img/status/png/weather/med35/onlight/d7.png" TargetMode="External"/><Relationship Id="rId11" Type="http://schemas.openxmlformats.org/officeDocument/2006/relationships/image" Target="../media/image14.png"/><Relationship Id="rId5" Type="http://schemas.openxmlformats.org/officeDocument/2006/relationships/image" Target="../media/image11.png"/><Relationship Id="rId10" Type="http://schemas.openxmlformats.org/officeDocument/2006/relationships/image" Target="http://pogoda.mail.ru/img/status/png/weather/med35/onlight/n6.png" TargetMode="External"/><Relationship Id="rId4" Type="http://schemas.openxmlformats.org/officeDocument/2006/relationships/image" Target="http://pogoda.mail.ru/img/status/png/weather/med35/onlight/n1.png" TargetMode="External"/><Relationship Id="rId9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Line 6"/>
          <p:cNvSpPr>
            <a:spLocks noChangeShapeType="1"/>
          </p:cNvSpPr>
          <p:nvPr/>
        </p:nvSpPr>
        <p:spPr bwMode="auto">
          <a:xfrm>
            <a:off x="179388" y="260350"/>
            <a:ext cx="3529012" cy="0"/>
          </a:xfrm>
          <a:prstGeom prst="line">
            <a:avLst/>
          </a:prstGeom>
          <a:noFill/>
          <a:ln w="63500">
            <a:solidFill>
              <a:srgbClr val="FFFF99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5123" name="Line 7"/>
          <p:cNvSpPr>
            <a:spLocks noChangeShapeType="1"/>
          </p:cNvSpPr>
          <p:nvPr/>
        </p:nvSpPr>
        <p:spPr bwMode="auto">
          <a:xfrm>
            <a:off x="5292725" y="260350"/>
            <a:ext cx="3671888" cy="0"/>
          </a:xfrm>
          <a:prstGeom prst="line">
            <a:avLst/>
          </a:prstGeom>
          <a:noFill/>
          <a:ln w="63500">
            <a:solidFill>
              <a:srgbClr val="FFFF99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5124" name="Line 8"/>
          <p:cNvSpPr>
            <a:spLocks noChangeShapeType="1"/>
          </p:cNvSpPr>
          <p:nvPr/>
        </p:nvSpPr>
        <p:spPr bwMode="auto">
          <a:xfrm>
            <a:off x="250825" y="6524625"/>
            <a:ext cx="8713788" cy="0"/>
          </a:xfrm>
          <a:prstGeom prst="line">
            <a:avLst/>
          </a:prstGeom>
          <a:noFill/>
          <a:ln w="63500">
            <a:solidFill>
              <a:srgbClr val="FFFF99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5125" name="Text Box 10"/>
          <p:cNvSpPr txBox="1">
            <a:spLocks noChangeArrowheads="1"/>
          </p:cNvSpPr>
          <p:nvPr/>
        </p:nvSpPr>
        <p:spPr bwMode="auto">
          <a:xfrm>
            <a:off x="2411413" y="765175"/>
            <a:ext cx="6408737" cy="701675"/>
          </a:xfrm>
          <a:prstGeom prst="rect">
            <a:avLst/>
          </a:prstGeom>
          <a:solidFill>
            <a:srgbClr val="EFC9A3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4000" b="1">
                <a:solidFill>
                  <a:srgbClr val="663300"/>
                </a:solidFill>
              </a:rPr>
              <a:t>Планета Земля</a:t>
            </a:r>
          </a:p>
        </p:txBody>
      </p:sp>
      <p:sp>
        <p:nvSpPr>
          <p:cNvPr id="5126" name="Text Box 11"/>
          <p:cNvSpPr txBox="1">
            <a:spLocks noChangeArrowheads="1"/>
          </p:cNvSpPr>
          <p:nvPr/>
        </p:nvSpPr>
        <p:spPr bwMode="auto">
          <a:xfrm>
            <a:off x="2771775" y="3933825"/>
            <a:ext cx="6372225" cy="1938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400" b="1" i="1">
                <a:solidFill>
                  <a:srgbClr val="333399"/>
                </a:solidFill>
              </a:rPr>
              <a:t>17-й урок географии в 6</a:t>
            </a:r>
            <a:r>
              <a:rPr lang="en-US" sz="2400" b="1" i="1">
                <a:solidFill>
                  <a:srgbClr val="333399"/>
                </a:solidFill>
              </a:rPr>
              <a:t>-</a:t>
            </a:r>
            <a:r>
              <a:rPr lang="ru-RU" sz="2400" b="1" i="1">
                <a:solidFill>
                  <a:srgbClr val="333399"/>
                </a:solidFill>
              </a:rPr>
              <a:t>м классе</a:t>
            </a:r>
          </a:p>
          <a:p>
            <a:pPr>
              <a:spcBef>
                <a:spcPct val="50000"/>
              </a:spcBef>
            </a:pPr>
            <a:endParaRPr lang="ru-RU" sz="2400" b="1" i="1">
              <a:solidFill>
                <a:srgbClr val="333399"/>
              </a:solidFill>
            </a:endParaRPr>
          </a:p>
          <a:p>
            <a:pPr>
              <a:spcBef>
                <a:spcPct val="50000"/>
              </a:spcBef>
            </a:pPr>
            <a:r>
              <a:rPr lang="ru-RU" sz="2400" b="1" i="1">
                <a:solidFill>
                  <a:srgbClr val="333399"/>
                </a:solidFill>
              </a:rPr>
              <a:t>Учитель географии МБОУ </a:t>
            </a:r>
            <a:r>
              <a:rPr lang="en-US" sz="2400" b="1" i="1">
                <a:solidFill>
                  <a:srgbClr val="333399"/>
                </a:solidFill>
              </a:rPr>
              <a:t> “</a:t>
            </a:r>
            <a:r>
              <a:rPr lang="ru-RU" sz="2400" b="1" i="1">
                <a:solidFill>
                  <a:srgbClr val="333399"/>
                </a:solidFill>
              </a:rPr>
              <a:t>Спасская СОШ</a:t>
            </a:r>
            <a:r>
              <a:rPr lang="en-US" sz="2400" b="1" i="1">
                <a:solidFill>
                  <a:srgbClr val="333399"/>
                </a:solidFill>
              </a:rPr>
              <a:t>”</a:t>
            </a:r>
            <a:r>
              <a:rPr lang="ru-RU" sz="2400" b="1" i="1">
                <a:solidFill>
                  <a:srgbClr val="333399"/>
                </a:solidFill>
              </a:rPr>
              <a:t>  Санкина  И.А.</a:t>
            </a:r>
          </a:p>
        </p:txBody>
      </p:sp>
      <p:sp>
        <p:nvSpPr>
          <p:cNvPr id="5127" name="Text Box 17"/>
          <p:cNvSpPr txBox="1">
            <a:spLocks noChangeArrowheads="1"/>
          </p:cNvSpPr>
          <p:nvPr/>
        </p:nvSpPr>
        <p:spPr bwMode="auto">
          <a:xfrm>
            <a:off x="2987675" y="2420938"/>
            <a:ext cx="6156325" cy="769937"/>
          </a:xfrm>
          <a:prstGeom prst="rect">
            <a:avLst/>
          </a:prstGeom>
          <a:solidFill>
            <a:srgbClr val="EFC9A3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4400" b="1">
                <a:solidFill>
                  <a:srgbClr val="663300"/>
                </a:solidFill>
              </a:rPr>
              <a:t>Погода</a:t>
            </a:r>
          </a:p>
        </p:txBody>
      </p:sp>
      <p:sp>
        <p:nvSpPr>
          <p:cNvPr id="5128" name="Подзаголовок 8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5129" name="Picture 2" descr="C:\Users\samsung\Desktop\Geografiya-5-6-klass_-Lobzhanidz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0825" y="620713"/>
            <a:ext cx="2089150" cy="287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C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Line 3"/>
          <p:cNvSpPr>
            <a:spLocks noChangeShapeType="1"/>
          </p:cNvSpPr>
          <p:nvPr/>
        </p:nvSpPr>
        <p:spPr bwMode="auto">
          <a:xfrm>
            <a:off x="179388" y="260350"/>
            <a:ext cx="3529012" cy="0"/>
          </a:xfrm>
          <a:prstGeom prst="line">
            <a:avLst/>
          </a:prstGeom>
          <a:noFill/>
          <a:ln w="63500">
            <a:solidFill>
              <a:srgbClr val="FFFF99"/>
            </a:solidFill>
            <a:round/>
            <a:headEnd/>
            <a:tailEnd/>
          </a:ln>
        </p:spPr>
        <p:txBody>
          <a:bodyPr/>
          <a:lstStyle/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10243" name="Line 4"/>
          <p:cNvSpPr>
            <a:spLocks noChangeShapeType="1"/>
          </p:cNvSpPr>
          <p:nvPr/>
        </p:nvSpPr>
        <p:spPr bwMode="auto">
          <a:xfrm>
            <a:off x="5292725" y="260350"/>
            <a:ext cx="3671888" cy="0"/>
          </a:xfrm>
          <a:prstGeom prst="line">
            <a:avLst/>
          </a:prstGeom>
          <a:noFill/>
          <a:ln w="63500">
            <a:solidFill>
              <a:srgbClr val="FFFF99"/>
            </a:solidFill>
            <a:round/>
            <a:headEnd/>
            <a:tailEnd/>
          </a:ln>
        </p:spPr>
        <p:txBody>
          <a:bodyPr/>
          <a:lstStyle/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10244" name="Line 5"/>
          <p:cNvSpPr>
            <a:spLocks noChangeShapeType="1"/>
          </p:cNvSpPr>
          <p:nvPr/>
        </p:nvSpPr>
        <p:spPr bwMode="auto">
          <a:xfrm>
            <a:off x="250825" y="6524625"/>
            <a:ext cx="8713788" cy="0"/>
          </a:xfrm>
          <a:prstGeom prst="line">
            <a:avLst/>
          </a:prstGeom>
          <a:noFill/>
          <a:ln w="63500">
            <a:solidFill>
              <a:srgbClr val="FFFF99"/>
            </a:solidFill>
            <a:round/>
            <a:headEnd/>
            <a:tailEnd/>
          </a:ln>
        </p:spPr>
        <p:txBody>
          <a:bodyPr/>
          <a:lstStyle/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9221" name="AutoShape 7"/>
          <p:cNvSpPr>
            <a:spLocks noGrp="1" noChangeArrowheads="1"/>
          </p:cNvSpPr>
          <p:nvPr>
            <p:ph type="subTitle" idx="1"/>
          </p:nvPr>
        </p:nvSpPr>
        <p:spPr>
          <a:xfrm>
            <a:off x="0" y="620713"/>
            <a:ext cx="9144000" cy="1223962"/>
          </a:xfrm>
          <a:prstGeom prst="horizontalScroll">
            <a:avLst>
              <a:gd name="adj" fmla="val 12500"/>
            </a:avLst>
          </a:prstGeom>
          <a:solidFill>
            <a:srgbClr val="EFC9A3"/>
          </a:solidFill>
          <a:ln>
            <a:solidFill>
              <a:schemeClr val="tx1"/>
            </a:solidFill>
            <a:round/>
          </a:ln>
        </p:spPr>
        <p:txBody>
          <a:bodyPr>
            <a:normAutofit lnSpcReduction="10000"/>
          </a:bodyPr>
          <a:lstStyle/>
          <a:p>
            <a:pPr eaLnBrk="1" hangingPunct="1">
              <a:lnSpc>
                <a:spcPct val="80000"/>
              </a:lnSpc>
              <a:spcBef>
                <a:spcPct val="0"/>
              </a:spcBef>
              <a:defRPr/>
            </a:pPr>
            <a:r>
              <a:rPr lang="ru-RU" sz="2400" b="1" i="1" dirty="0" smtClean="0"/>
              <a:t>Почему прогнозы погоды, составленные для одной территории в один и тот же сезон, но в разные годы, не всегда совпадают?</a:t>
            </a:r>
            <a:endParaRPr lang="ru-RU" sz="2400" dirty="0" smtClean="0"/>
          </a:p>
        </p:txBody>
      </p:sp>
      <p:sp>
        <p:nvSpPr>
          <p:cNvPr id="10246" name="Text Box 8"/>
          <p:cNvSpPr txBox="1">
            <a:spLocks noChangeArrowheads="1"/>
          </p:cNvSpPr>
          <p:nvPr/>
        </p:nvSpPr>
        <p:spPr bwMode="auto">
          <a:xfrm>
            <a:off x="34925" y="2659063"/>
            <a:ext cx="9109075" cy="16927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/>
            <a:endParaRPr lang="ru-RU" sz="3200" b="1" i="1" dirty="0">
              <a:solidFill>
                <a:srgbClr val="000000"/>
              </a:solidFill>
              <a:latin typeface="Times New Roman" pitchFamily="18" charset="0"/>
            </a:endParaRPr>
          </a:p>
          <a:p>
            <a:pPr marL="342900" indent="-342900"/>
            <a:endParaRPr lang="ru-RU" sz="3200" b="1" i="1" dirty="0">
              <a:solidFill>
                <a:srgbClr val="000000"/>
              </a:solidFill>
              <a:latin typeface="Times New Roman" pitchFamily="18" charset="0"/>
            </a:endParaRPr>
          </a:p>
          <a:p>
            <a:pPr marL="342900" indent="-342900" algn="ctr">
              <a:buFont typeface="Wingdings" pitchFamily="2" charset="2"/>
              <a:buChar char="v"/>
            </a:pPr>
            <a:r>
              <a:rPr lang="ru-RU" sz="3600" b="1" i="1" dirty="0">
                <a:solidFill>
                  <a:srgbClr val="000000"/>
                </a:solidFill>
                <a:latin typeface="Times New Roman" pitchFamily="18" charset="0"/>
              </a:rPr>
              <a:t>    </a:t>
            </a:r>
            <a:r>
              <a:rPr lang="ru-RU" sz="3600" b="1" i="1" dirty="0" smtClean="0">
                <a:solidFill>
                  <a:srgbClr val="000000"/>
                </a:solidFill>
                <a:latin typeface="Times New Roman" pitchFamily="18" charset="0"/>
              </a:rPr>
              <a:t>Просмотр видеофильма</a:t>
            </a:r>
            <a:endParaRPr lang="ru-RU" sz="3600" dirty="0">
              <a:solidFill>
                <a:srgbClr val="000000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23528" y="2780928"/>
            <a:ext cx="8496944" cy="2308324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3600" dirty="0" smtClean="0"/>
              <a:t>Известный американский писатель Марк Твен писал: “Если вам не нравится погода, то подождите немного”. Как вы думаете почему? </a:t>
            </a:r>
            <a:endParaRPr lang="ru-RU" sz="36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2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800" decel="100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9" descr="NRZF03102002[1].jpg"/>
          <p:cNvPicPr>
            <a:picLocks noChangeAspect="1"/>
          </p:cNvPicPr>
          <p:nvPr/>
        </p:nvPicPr>
        <p:blipFill>
          <a:blip r:embed="rId4" cstate="print">
            <a:lum bright="6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0" name="16 Дорожка 16.wma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316913" y="-60325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/>
          <p:cNvSpPr/>
          <p:nvPr/>
        </p:nvSpPr>
        <p:spPr>
          <a:xfrm>
            <a:off x="0" y="0"/>
            <a:ext cx="9144000" cy="126876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>
                <a:solidFill>
                  <a:srgbClr val="F25100"/>
                </a:solidFill>
              </a:rPr>
              <a:t>Задание: из первых букв слов-отгадок составить слово, относящееся к погоде</a:t>
            </a:r>
            <a:endParaRPr lang="ru-RU" sz="3200" dirty="0">
              <a:solidFill>
                <a:srgbClr val="F25100"/>
              </a:solidFill>
            </a:endParaRPr>
          </a:p>
        </p:txBody>
      </p:sp>
      <p:pic>
        <p:nvPicPr>
          <p:cNvPr id="49154" name="Picture 2" descr="C:\Users\samsung\Desktop\Мастер-класс\фотки\облако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1268760"/>
            <a:ext cx="2915816" cy="2376264"/>
          </a:xfrm>
          <a:prstGeom prst="rect">
            <a:avLst/>
          </a:prstGeom>
          <a:noFill/>
        </p:spPr>
      </p:pic>
      <p:pic>
        <p:nvPicPr>
          <p:cNvPr id="49155" name="Picture 3" descr="C:\Users\samsung\Desktop\Мастер-класс\фотки\град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012160" y="1340768"/>
            <a:ext cx="3131840" cy="2304256"/>
          </a:xfrm>
          <a:prstGeom prst="rect">
            <a:avLst/>
          </a:prstGeom>
          <a:noFill/>
        </p:spPr>
      </p:pic>
      <p:pic>
        <p:nvPicPr>
          <p:cNvPr id="49156" name="Picture 4" descr="C:\Users\samsung\Desktop\Мастер-класс\фотки\лед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627784" y="1268760"/>
            <a:ext cx="3816424" cy="2736304"/>
          </a:xfrm>
          <a:prstGeom prst="rect">
            <a:avLst/>
          </a:prstGeom>
          <a:noFill/>
        </p:spPr>
      </p:pic>
      <p:pic>
        <p:nvPicPr>
          <p:cNvPr id="49157" name="Picture 5" descr="C:\Users\samsung\Desktop\Мастер-класс\фотки\молния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0" y="2852936"/>
            <a:ext cx="2699792" cy="2160240"/>
          </a:xfrm>
          <a:prstGeom prst="rect">
            <a:avLst/>
          </a:prstGeom>
          <a:noFill/>
        </p:spPr>
      </p:pic>
      <p:pic>
        <p:nvPicPr>
          <p:cNvPr id="49158" name="Picture 6" descr="C:\Users\samsung\Desktop\Мастер-класс\фотки\радуга.jp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5399584" y="2636912"/>
            <a:ext cx="3744416" cy="2376264"/>
          </a:xfrm>
          <a:prstGeom prst="rect">
            <a:avLst/>
          </a:prstGeom>
          <a:noFill/>
        </p:spPr>
      </p:pic>
      <p:pic>
        <p:nvPicPr>
          <p:cNvPr id="49159" name="Picture 7" descr="C:\Users\samsung\Desktop\Мастер-класс\фотки\туман.jp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2267744" y="4000500"/>
            <a:ext cx="3491880" cy="2857500"/>
          </a:xfrm>
          <a:prstGeom prst="rect">
            <a:avLst/>
          </a:prstGeom>
          <a:noFill/>
        </p:spPr>
      </p:pic>
      <p:pic>
        <p:nvPicPr>
          <p:cNvPr id="49160" name="Picture 8" descr="C:\Users\samsung\Desktop\Мастер-класс\фотки\ель.jpg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0" y="4509120"/>
            <a:ext cx="2267744" cy="2348881"/>
          </a:xfrm>
          <a:prstGeom prst="rect">
            <a:avLst/>
          </a:prstGeom>
          <a:noFill/>
        </p:spPr>
      </p:pic>
      <p:pic>
        <p:nvPicPr>
          <p:cNvPr id="49161" name="Picture 9" descr="C:\Users\samsung\Desktop\Мастер-класс\фотки\ёж.jpg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5724128" y="4653137"/>
            <a:ext cx="3419872" cy="2204864"/>
          </a:xfrm>
          <a:prstGeom prst="rect">
            <a:avLst/>
          </a:prstGeom>
          <a:noFill/>
        </p:spPr>
      </p:pic>
      <p:sp>
        <p:nvSpPr>
          <p:cNvPr id="13" name="Прямоугольник 12"/>
          <p:cNvSpPr/>
          <p:nvPr/>
        </p:nvSpPr>
        <p:spPr>
          <a:xfrm>
            <a:off x="0" y="0"/>
            <a:ext cx="9144000" cy="134076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000" b="1" dirty="0" smtClean="0">
                <a:solidFill>
                  <a:srgbClr val="0070C0"/>
                </a:solidFill>
              </a:rPr>
              <a:t>МЕТЕОРОЛОГ</a:t>
            </a:r>
            <a:endParaRPr lang="ru-RU" sz="6000" b="1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770" decel="100000"/>
                                        <p:tgtEl>
                                          <p:spTgt spid="4915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" dur="770" decel="100000"/>
                                        <p:tgtEl>
                                          <p:spTgt spid="49154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9154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5" dur="770" fill="hold"/>
                                        <p:tgtEl>
                                          <p:spTgt spid="491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91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7" dur="770" fill="hold"/>
                                        <p:tgtEl>
                                          <p:spTgt spid="491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91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770" decel="100000"/>
                                        <p:tgtEl>
                                          <p:spTgt spid="4915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4" dur="770" decel="100000"/>
                                        <p:tgtEl>
                                          <p:spTgt spid="49155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2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9155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26" dur="770" fill="hold"/>
                                        <p:tgtEl>
                                          <p:spTgt spid="491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91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8" dur="770" fill="hold"/>
                                        <p:tgtEl>
                                          <p:spTgt spid="491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91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770" decel="100000"/>
                                        <p:tgtEl>
                                          <p:spTgt spid="4915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5" dur="770" decel="100000"/>
                                        <p:tgtEl>
                                          <p:spTgt spid="49156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3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9156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37" dur="770" fill="hold"/>
                                        <p:tgtEl>
                                          <p:spTgt spid="491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3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91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39" dur="770" fill="hold"/>
                                        <p:tgtEl>
                                          <p:spTgt spid="491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4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91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770" decel="100000"/>
                                        <p:tgtEl>
                                          <p:spTgt spid="4915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6" dur="770" decel="100000"/>
                                        <p:tgtEl>
                                          <p:spTgt spid="49157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4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9157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48" dur="770" fill="hold"/>
                                        <p:tgtEl>
                                          <p:spTgt spid="491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4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91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50" dur="770" fill="hold"/>
                                        <p:tgtEl>
                                          <p:spTgt spid="491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5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91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770" decel="100000"/>
                                        <p:tgtEl>
                                          <p:spTgt spid="4915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7" dur="770" decel="100000"/>
                                        <p:tgtEl>
                                          <p:spTgt spid="49158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5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9158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59" dur="770" fill="hold"/>
                                        <p:tgtEl>
                                          <p:spTgt spid="491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6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91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61" dur="770" fill="hold"/>
                                        <p:tgtEl>
                                          <p:spTgt spid="491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6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91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770" decel="100000"/>
                                        <p:tgtEl>
                                          <p:spTgt spid="4915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8" dur="770" decel="100000"/>
                                        <p:tgtEl>
                                          <p:spTgt spid="49159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6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9159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70" dur="770" fill="hold"/>
                                        <p:tgtEl>
                                          <p:spTgt spid="491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7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91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72" dur="770" fill="hold"/>
                                        <p:tgtEl>
                                          <p:spTgt spid="491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7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91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770" decel="100000"/>
                                        <p:tgtEl>
                                          <p:spTgt spid="4916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9" dur="770" decel="100000"/>
                                        <p:tgtEl>
                                          <p:spTgt spid="49160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8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9160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81" dur="770" fill="hold"/>
                                        <p:tgtEl>
                                          <p:spTgt spid="491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8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91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83" dur="770" fill="hold"/>
                                        <p:tgtEl>
                                          <p:spTgt spid="491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8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91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770" decel="100000"/>
                                        <p:tgtEl>
                                          <p:spTgt spid="4916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0" dur="770" decel="100000"/>
                                        <p:tgtEl>
                                          <p:spTgt spid="49161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9161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92" dur="770" fill="hold"/>
                                        <p:tgtEl>
                                          <p:spTgt spid="491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9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91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94" dur="770" fill="hold"/>
                                        <p:tgtEl>
                                          <p:spTgt spid="491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9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91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dissolve">
                                      <p:cBhvr>
                                        <p:cTn id="9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6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2" showWhenStopped="0">
                <p:cTn id="108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100"/>
                </p:tgtEl>
              </p:cMediaNode>
            </p:audio>
          </p:childTnLst>
        </p:cTn>
      </p:par>
    </p:tnLst>
    <p:bldLst>
      <p:bldP spid="4" grpId="0" animBg="1"/>
      <p:bldP spid="4" grpId="1" animBg="1"/>
      <p:bldP spid="1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785786" y="332656"/>
            <a:ext cx="7715304" cy="2062103"/>
          </a:xfrm>
          <a:prstGeom prst="rect">
            <a:avLst/>
          </a:prstGeom>
          <a:gradFill flip="none" rotWithShape="1">
            <a:gsLst>
              <a:gs pos="0">
                <a:srgbClr val="FBEAC7"/>
              </a:gs>
              <a:gs pos="17999">
                <a:srgbClr val="FEE7F2"/>
              </a:gs>
              <a:gs pos="36000">
                <a:srgbClr val="FAC77D">
                  <a:alpha val="59000"/>
                </a:srgbClr>
              </a:gs>
              <a:gs pos="61000">
                <a:srgbClr val="FBA97D">
                  <a:alpha val="52000"/>
                </a:srgbClr>
              </a:gs>
              <a:gs pos="82001">
                <a:srgbClr val="FBD49C"/>
              </a:gs>
              <a:gs pos="100000">
                <a:srgbClr val="FEE7F2"/>
              </a:gs>
            </a:gsLst>
            <a:lin ang="4200000" scaled="0"/>
            <a:tileRect/>
          </a:gradFill>
          <a:ln>
            <a:solidFill>
              <a:srgbClr val="000000"/>
            </a:solidFill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32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Метеорология</a:t>
            </a:r>
            <a:r>
              <a:rPr lang="ru-RU" sz="3200" dirty="0">
                <a:solidFill>
                  <a:srgbClr val="C00000"/>
                </a:solidFill>
              </a:rPr>
              <a:t> </a:t>
            </a:r>
            <a:r>
              <a:rPr lang="ru-RU" sz="3200" dirty="0">
                <a:solidFill>
                  <a:srgbClr val="000000"/>
                </a:solidFill>
              </a:rPr>
              <a:t>- это наука об атмосферных явлениях, занимающаяся составлением карт погоды.</a:t>
            </a:r>
          </a:p>
        </p:txBody>
      </p:sp>
      <p:graphicFrame>
        <p:nvGraphicFramePr>
          <p:cNvPr id="5" name="Схема 4"/>
          <p:cNvGraphicFramePr/>
          <p:nvPr/>
        </p:nvGraphicFramePr>
        <p:xfrm>
          <a:off x="2928926" y="2643182"/>
          <a:ext cx="6072230" cy="37147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8198" name="Picture 7" descr="D:\КАРТИНКИ\Коллекция картинок1\j0215560.wmf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85750" y="1714500"/>
            <a:ext cx="1071563" cy="1601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9" name="Picture 8" descr="D:\КАРТИНКИ\Коллекция картинок1\j0240665.wmf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14375" y="3429000"/>
            <a:ext cx="2200275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Прямоугольник 10"/>
          <p:cNvSpPr/>
          <p:nvPr/>
        </p:nvSpPr>
        <p:spPr>
          <a:xfrm>
            <a:off x="214282" y="5929330"/>
            <a:ext cx="4357718" cy="646331"/>
          </a:xfrm>
          <a:prstGeom prst="rect">
            <a:avLst/>
          </a:prstGeom>
          <a:gradFill>
            <a:gsLst>
              <a:gs pos="0">
                <a:srgbClr val="FBEAC7"/>
              </a:gs>
              <a:gs pos="17999">
                <a:srgbClr val="FEE7F2"/>
              </a:gs>
              <a:gs pos="36000">
                <a:srgbClr val="FAC77D">
                  <a:alpha val="59000"/>
                </a:srgbClr>
              </a:gs>
              <a:gs pos="61000">
                <a:srgbClr val="FBA97D">
                  <a:alpha val="52000"/>
                </a:srgbClr>
              </a:gs>
              <a:gs pos="82001">
                <a:srgbClr val="FBD49C"/>
              </a:gs>
              <a:gs pos="100000">
                <a:srgbClr val="FEE7F2"/>
              </a:gs>
            </a:gsLst>
            <a:lin ang="4200000" scaled="0"/>
          </a:gradFill>
          <a:ln>
            <a:solidFill>
              <a:srgbClr val="000000"/>
            </a:solidFill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ru-RU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Синоптики</a:t>
            </a:r>
            <a:r>
              <a:rPr lang="ru-RU" dirty="0">
                <a:solidFill>
                  <a:srgbClr val="000000"/>
                </a:solidFill>
              </a:rPr>
              <a:t> – люди, занимающиеся составлением </a:t>
            </a:r>
            <a:r>
              <a:rPr lang="ru-RU" b="1" dirty="0">
                <a:solidFill>
                  <a:srgbClr val="000000"/>
                </a:solidFill>
              </a:rPr>
              <a:t>прогноза погоды</a:t>
            </a:r>
            <a:endParaRPr lang="ru-RU" b="1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9" descr="NRZF03102002[1].jpg"/>
          <p:cNvPicPr>
            <a:picLocks noChangeAspect="1"/>
          </p:cNvPicPr>
          <p:nvPr/>
        </p:nvPicPr>
        <p:blipFill>
          <a:blip r:embed="rId3" cstate="print">
            <a:lum bright="24000" contrast="12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1" name="Picture 4" descr="Копия J0254510.GIF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1357313" cy="1357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2" name="Picture 6" descr="logo[2].gif"/>
          <p:cNvPicPr>
            <a:picLocks noChangeAspect="1"/>
          </p:cNvPicPr>
          <p:nvPr/>
        </p:nvPicPr>
        <p:blipFill>
          <a:blip r:embed="rId5" cstate="print"/>
          <a:srcRect t="22682" b="24394"/>
          <a:stretch>
            <a:fillRect/>
          </a:stretch>
        </p:blipFill>
        <p:spPr bwMode="auto">
          <a:xfrm>
            <a:off x="7423150" y="0"/>
            <a:ext cx="1720850" cy="909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3" name="Picture 8" descr="03132556.1[1].jpg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804025" y="5013325"/>
            <a:ext cx="2143125" cy="160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4" name="Picture 9" descr="J0126670.GIF"/>
          <p:cNvPicPr>
            <a:picLocks noChangeAspect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42875" y="5072063"/>
            <a:ext cx="2422525" cy="1539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6" name="Picture 5" descr="02517_mult[1]"/>
          <p:cNvPicPr>
            <a:picLocks noChangeAspect="1" noChangeArrowheads="1"/>
          </p:cNvPicPr>
          <p:nvPr/>
        </p:nvPicPr>
        <p:blipFill>
          <a:blip r:embed="rId8" cstate="print"/>
          <a:srcRect l="64482" t="79848" r="4057" b="3769"/>
          <a:stretch>
            <a:fillRect/>
          </a:stretch>
        </p:blipFill>
        <p:spPr bwMode="auto">
          <a:xfrm>
            <a:off x="6948488" y="2781300"/>
            <a:ext cx="1944687" cy="151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7" name="Picture 5" descr="02517_mult[1]"/>
          <p:cNvPicPr>
            <a:picLocks noChangeAspect="1" noChangeArrowheads="1"/>
          </p:cNvPicPr>
          <p:nvPr/>
        </p:nvPicPr>
        <p:blipFill>
          <a:blip r:embed="rId8" cstate="print"/>
          <a:srcRect l="65315" t="59641" r="3351" b="24025"/>
          <a:stretch>
            <a:fillRect/>
          </a:stretch>
        </p:blipFill>
        <p:spPr bwMode="auto">
          <a:xfrm>
            <a:off x="4716463" y="3644900"/>
            <a:ext cx="1944687" cy="1512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8" name="Picture 5" descr="02517_mult[1]"/>
          <p:cNvPicPr>
            <a:picLocks noChangeAspect="1" noChangeArrowheads="1"/>
          </p:cNvPicPr>
          <p:nvPr/>
        </p:nvPicPr>
        <p:blipFill>
          <a:blip r:embed="rId8" cstate="print"/>
          <a:srcRect l="65161" t="38681" r="3484" b="44331"/>
          <a:stretch>
            <a:fillRect/>
          </a:stretch>
        </p:blipFill>
        <p:spPr bwMode="auto">
          <a:xfrm>
            <a:off x="2484438" y="3644900"/>
            <a:ext cx="1871662" cy="1512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9" name="Picture 5" descr="02517_mult[1]"/>
          <p:cNvPicPr>
            <a:picLocks noChangeAspect="1" noChangeArrowheads="1"/>
          </p:cNvPicPr>
          <p:nvPr/>
        </p:nvPicPr>
        <p:blipFill>
          <a:blip r:embed="rId8" cstate="print"/>
          <a:srcRect l="64928" t="18536" r="4048" b="64821"/>
          <a:stretch>
            <a:fillRect/>
          </a:stretch>
        </p:blipFill>
        <p:spPr bwMode="auto">
          <a:xfrm>
            <a:off x="323850" y="2997200"/>
            <a:ext cx="1800225" cy="1441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1331639" y="0"/>
            <a:ext cx="6120681" cy="3789040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ru-RU" sz="2800" b="1" dirty="0" smtClean="0">
                <a:solidFill>
                  <a:srgbClr val="000066"/>
                </a:solidFill>
              </a:rPr>
              <a:t>РАБОТАЕМ С СИНОПТИЧЕСКОЙ КАРТОЙ (атлас, с. 32-33)</a:t>
            </a:r>
            <a:br>
              <a:rPr lang="ru-RU" sz="2800" b="1" dirty="0" smtClean="0">
                <a:solidFill>
                  <a:srgbClr val="000066"/>
                </a:solidFill>
              </a:rPr>
            </a:br>
            <a:r>
              <a:rPr lang="ru-RU" sz="2800" b="1" dirty="0" smtClean="0">
                <a:solidFill>
                  <a:srgbClr val="000066"/>
                </a:solidFill>
              </a:rPr>
              <a:t/>
            </a:r>
            <a:br>
              <a:rPr lang="ru-RU" sz="2800" b="1" dirty="0" smtClean="0">
                <a:solidFill>
                  <a:srgbClr val="000066"/>
                </a:solidFill>
              </a:rPr>
            </a:br>
            <a:r>
              <a:rPr lang="ru-RU" sz="2800" b="1" dirty="0" smtClean="0">
                <a:solidFill>
                  <a:srgbClr val="000066"/>
                </a:solidFill>
              </a:rPr>
              <a:t>Задания по группам</a:t>
            </a:r>
            <a:br>
              <a:rPr lang="ru-RU" sz="2800" b="1" dirty="0" smtClean="0">
                <a:solidFill>
                  <a:srgbClr val="000066"/>
                </a:solidFill>
              </a:rPr>
            </a:br>
            <a:endParaRPr lang="ru-RU" sz="2800" b="1" dirty="0" smtClean="0">
              <a:solidFill>
                <a:srgbClr val="000066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9" descr="NRZF03102002[1].jpg"/>
          <p:cNvPicPr>
            <a:picLocks noChangeAspect="1"/>
          </p:cNvPicPr>
          <p:nvPr/>
        </p:nvPicPr>
        <p:blipFill>
          <a:blip r:embed="rId3" cstate="print">
            <a:lum bright="24000" contrast="12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1" name="Picture 4" descr="Копия J0254510.GIF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1357313" cy="1357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2" name="Picture 6" descr="logo[2].gif"/>
          <p:cNvPicPr>
            <a:picLocks noChangeAspect="1"/>
          </p:cNvPicPr>
          <p:nvPr/>
        </p:nvPicPr>
        <p:blipFill>
          <a:blip r:embed="rId5" cstate="print"/>
          <a:srcRect t="22682" b="24394"/>
          <a:stretch>
            <a:fillRect/>
          </a:stretch>
        </p:blipFill>
        <p:spPr bwMode="auto">
          <a:xfrm>
            <a:off x="7423150" y="0"/>
            <a:ext cx="1720850" cy="909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3" name="Picture 8" descr="03132556.1[1].jpg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804025" y="5013325"/>
            <a:ext cx="2143125" cy="160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4" name="Picture 9" descr="J0126670.GIF"/>
          <p:cNvPicPr>
            <a:picLocks noChangeAspect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42875" y="5072063"/>
            <a:ext cx="2422525" cy="1539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6" name="Picture 5" descr="02517_mult[1]"/>
          <p:cNvPicPr>
            <a:picLocks noChangeAspect="1" noChangeArrowheads="1"/>
          </p:cNvPicPr>
          <p:nvPr/>
        </p:nvPicPr>
        <p:blipFill>
          <a:blip r:embed="rId8" cstate="print"/>
          <a:srcRect l="64482" t="79848" r="4057" b="3769"/>
          <a:stretch>
            <a:fillRect/>
          </a:stretch>
        </p:blipFill>
        <p:spPr bwMode="auto">
          <a:xfrm>
            <a:off x="6948488" y="2781300"/>
            <a:ext cx="1944687" cy="151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7" name="Picture 5" descr="02517_mult[1]"/>
          <p:cNvPicPr>
            <a:picLocks noChangeAspect="1" noChangeArrowheads="1"/>
          </p:cNvPicPr>
          <p:nvPr/>
        </p:nvPicPr>
        <p:blipFill>
          <a:blip r:embed="rId8" cstate="print"/>
          <a:srcRect l="65315" t="59641" r="3351" b="24025"/>
          <a:stretch>
            <a:fillRect/>
          </a:stretch>
        </p:blipFill>
        <p:spPr bwMode="auto">
          <a:xfrm>
            <a:off x="4716463" y="3644900"/>
            <a:ext cx="1944687" cy="1512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8" name="Picture 5" descr="02517_mult[1]"/>
          <p:cNvPicPr>
            <a:picLocks noChangeAspect="1" noChangeArrowheads="1"/>
          </p:cNvPicPr>
          <p:nvPr/>
        </p:nvPicPr>
        <p:blipFill>
          <a:blip r:embed="rId8" cstate="print"/>
          <a:srcRect l="65161" t="38681" r="3484" b="44331"/>
          <a:stretch>
            <a:fillRect/>
          </a:stretch>
        </p:blipFill>
        <p:spPr bwMode="auto">
          <a:xfrm>
            <a:off x="2484438" y="3644900"/>
            <a:ext cx="1871662" cy="1512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9" name="Picture 5" descr="02517_mult[1]"/>
          <p:cNvPicPr>
            <a:picLocks noChangeAspect="1" noChangeArrowheads="1"/>
          </p:cNvPicPr>
          <p:nvPr/>
        </p:nvPicPr>
        <p:blipFill>
          <a:blip r:embed="rId8" cstate="print"/>
          <a:srcRect l="64928" t="18536" r="4048" b="64821"/>
          <a:stretch>
            <a:fillRect/>
          </a:stretch>
        </p:blipFill>
        <p:spPr bwMode="auto">
          <a:xfrm>
            <a:off x="323850" y="2997200"/>
            <a:ext cx="1800225" cy="1441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1043608" y="0"/>
            <a:ext cx="6984775" cy="6858000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ru-RU" sz="2800" b="1" dirty="0" smtClean="0">
                <a:solidFill>
                  <a:srgbClr val="000066"/>
                </a:solidFill>
              </a:rPr>
              <a:t/>
            </a:r>
            <a:br>
              <a:rPr lang="ru-RU" sz="2800" b="1" dirty="0" smtClean="0">
                <a:solidFill>
                  <a:srgbClr val="000066"/>
                </a:solidFill>
              </a:rPr>
            </a:br>
            <a:r>
              <a:rPr lang="ru-RU" sz="2800" b="1" dirty="0" smtClean="0">
                <a:solidFill>
                  <a:srgbClr val="000066"/>
                </a:solidFill>
              </a:rPr>
              <a:t/>
            </a:r>
            <a:br>
              <a:rPr lang="ru-RU" sz="2800" b="1" dirty="0" smtClean="0">
                <a:solidFill>
                  <a:srgbClr val="000066"/>
                </a:solidFill>
              </a:rPr>
            </a:br>
            <a:r>
              <a:rPr lang="ru-RU" sz="2800" b="1" dirty="0" smtClean="0">
                <a:solidFill>
                  <a:srgbClr val="000066"/>
                </a:solidFill>
              </a:rPr>
              <a:t>РАБОТАЕМ СИНОПТИКАМИ</a:t>
            </a:r>
            <a:br>
              <a:rPr lang="ru-RU" sz="2800" b="1" dirty="0" smtClean="0">
                <a:solidFill>
                  <a:srgbClr val="000066"/>
                </a:solidFill>
              </a:rPr>
            </a:br>
            <a:r>
              <a:rPr lang="ru-RU" sz="2800" b="1" dirty="0" smtClean="0">
                <a:solidFill>
                  <a:srgbClr val="000066"/>
                </a:solidFill>
              </a:rPr>
              <a:t>По синоптической карте (атлас, с.32) опишите погоду:</a:t>
            </a:r>
            <a:br>
              <a:rPr lang="ru-RU" sz="2800" b="1" dirty="0" smtClean="0">
                <a:solidFill>
                  <a:srgbClr val="000066"/>
                </a:solidFill>
              </a:rPr>
            </a:br>
            <a:r>
              <a:rPr lang="ru-RU" sz="2800" b="1" dirty="0" smtClean="0">
                <a:solidFill>
                  <a:srgbClr val="000066"/>
                </a:solidFill>
              </a:rPr>
              <a:t>1 группа – в Москве;</a:t>
            </a:r>
            <a:br>
              <a:rPr lang="ru-RU" sz="2800" b="1" dirty="0" smtClean="0">
                <a:solidFill>
                  <a:srgbClr val="000066"/>
                </a:solidFill>
              </a:rPr>
            </a:br>
            <a:r>
              <a:rPr lang="ru-RU" sz="2800" b="1" dirty="0" smtClean="0">
                <a:solidFill>
                  <a:srgbClr val="000066"/>
                </a:solidFill>
              </a:rPr>
              <a:t>2 группа – в Самаре;</a:t>
            </a:r>
            <a:br>
              <a:rPr lang="ru-RU" sz="2800" b="1" dirty="0" smtClean="0">
                <a:solidFill>
                  <a:srgbClr val="000066"/>
                </a:solidFill>
              </a:rPr>
            </a:br>
            <a:r>
              <a:rPr lang="ru-RU" sz="2800" b="1" dirty="0" smtClean="0">
                <a:solidFill>
                  <a:srgbClr val="000066"/>
                </a:solidFill>
              </a:rPr>
              <a:t>3 группа – в Волгограде;</a:t>
            </a:r>
            <a:br>
              <a:rPr lang="ru-RU" sz="2800" b="1" dirty="0" smtClean="0">
                <a:solidFill>
                  <a:srgbClr val="000066"/>
                </a:solidFill>
              </a:rPr>
            </a:br>
            <a:r>
              <a:rPr lang="ru-RU" sz="2800" b="1" dirty="0" smtClean="0">
                <a:solidFill>
                  <a:srgbClr val="000066"/>
                </a:solidFill>
              </a:rPr>
              <a:t>4 группа – в Екатеринбурге</a:t>
            </a:r>
            <a:br>
              <a:rPr lang="ru-RU" sz="2800" b="1" dirty="0" smtClean="0">
                <a:solidFill>
                  <a:srgbClr val="000066"/>
                </a:solidFill>
              </a:rPr>
            </a:br>
            <a:r>
              <a:rPr lang="ru-RU" sz="2800" b="1" dirty="0" smtClean="0">
                <a:solidFill>
                  <a:srgbClr val="000066"/>
                </a:solidFill>
              </a:rPr>
              <a:t/>
            </a:r>
            <a:br>
              <a:rPr lang="ru-RU" sz="2800" b="1" dirty="0" smtClean="0">
                <a:solidFill>
                  <a:srgbClr val="000066"/>
                </a:solidFill>
              </a:rPr>
            </a:br>
            <a:r>
              <a:rPr lang="ru-RU" sz="2800" b="1" dirty="0" smtClean="0">
                <a:solidFill>
                  <a:srgbClr val="000066"/>
                </a:solidFill>
              </a:rPr>
              <a:t>План описания:</a:t>
            </a:r>
            <a:br>
              <a:rPr lang="ru-RU" sz="2800" b="1" dirty="0" smtClean="0">
                <a:solidFill>
                  <a:srgbClr val="000066"/>
                </a:solidFill>
              </a:rPr>
            </a:br>
            <a:r>
              <a:rPr lang="ru-RU" sz="2800" b="1" dirty="0" smtClean="0">
                <a:solidFill>
                  <a:srgbClr val="000066"/>
                </a:solidFill>
              </a:rPr>
              <a:t/>
            </a:r>
            <a:br>
              <a:rPr lang="ru-RU" sz="2800" b="1" dirty="0" smtClean="0">
                <a:solidFill>
                  <a:srgbClr val="000066"/>
                </a:solidFill>
              </a:rPr>
            </a:br>
            <a:r>
              <a:rPr lang="ru-RU" sz="2800" b="1" dirty="0" smtClean="0">
                <a:solidFill>
                  <a:srgbClr val="000066"/>
                </a:solidFill>
              </a:rPr>
              <a:t/>
            </a:r>
            <a:br>
              <a:rPr lang="ru-RU" sz="2800" b="1" dirty="0" smtClean="0">
                <a:solidFill>
                  <a:srgbClr val="000066"/>
                </a:solidFill>
              </a:rPr>
            </a:br>
            <a:r>
              <a:rPr lang="ru-RU" sz="2800" b="1" dirty="0" smtClean="0">
                <a:solidFill>
                  <a:srgbClr val="000066"/>
                </a:solidFill>
              </a:rPr>
              <a:t/>
            </a:r>
            <a:br>
              <a:rPr lang="ru-RU" sz="2800" b="1" dirty="0" smtClean="0">
                <a:solidFill>
                  <a:srgbClr val="000066"/>
                </a:solidFill>
              </a:rPr>
            </a:br>
            <a:r>
              <a:rPr lang="ru-RU" sz="2800" b="1" dirty="0" smtClean="0">
                <a:solidFill>
                  <a:srgbClr val="000066"/>
                </a:solidFill>
              </a:rPr>
              <a:t/>
            </a:r>
            <a:br>
              <a:rPr lang="ru-RU" sz="2800" b="1" dirty="0" smtClean="0">
                <a:solidFill>
                  <a:srgbClr val="000066"/>
                </a:solidFill>
              </a:rPr>
            </a:br>
            <a:r>
              <a:rPr lang="ru-RU" sz="2800" b="1" dirty="0" smtClean="0">
                <a:solidFill>
                  <a:srgbClr val="000066"/>
                </a:solidFill>
              </a:rPr>
              <a:t>1.Температура воздуха</a:t>
            </a:r>
            <a:br>
              <a:rPr lang="ru-RU" sz="2800" b="1" dirty="0" smtClean="0">
                <a:solidFill>
                  <a:srgbClr val="000066"/>
                </a:solidFill>
              </a:rPr>
            </a:br>
            <a:r>
              <a:rPr lang="ru-RU" sz="2800" b="1" dirty="0" smtClean="0">
                <a:solidFill>
                  <a:srgbClr val="000066"/>
                </a:solidFill>
              </a:rPr>
              <a:t>2.Атмосферное давление</a:t>
            </a:r>
            <a:br>
              <a:rPr lang="ru-RU" sz="2800" b="1" dirty="0" smtClean="0">
                <a:solidFill>
                  <a:srgbClr val="000066"/>
                </a:solidFill>
              </a:rPr>
            </a:br>
            <a:r>
              <a:rPr lang="ru-RU" sz="2800" b="1" dirty="0" smtClean="0">
                <a:solidFill>
                  <a:srgbClr val="000066"/>
                </a:solidFill>
              </a:rPr>
              <a:t>3.Направление и сила ветра</a:t>
            </a:r>
            <a:br>
              <a:rPr lang="ru-RU" sz="2800" b="1" dirty="0" smtClean="0">
                <a:solidFill>
                  <a:srgbClr val="000066"/>
                </a:solidFill>
              </a:rPr>
            </a:br>
            <a:r>
              <a:rPr lang="ru-RU" sz="2800" b="1" dirty="0" smtClean="0">
                <a:solidFill>
                  <a:srgbClr val="000066"/>
                </a:solidFill>
              </a:rPr>
              <a:t>4.Облачность</a:t>
            </a:r>
            <a:br>
              <a:rPr lang="ru-RU" sz="2800" b="1" dirty="0" smtClean="0">
                <a:solidFill>
                  <a:srgbClr val="000066"/>
                </a:solidFill>
              </a:rPr>
            </a:br>
            <a:r>
              <a:rPr lang="ru-RU" sz="2800" b="1" dirty="0" smtClean="0">
                <a:solidFill>
                  <a:srgbClr val="000066"/>
                </a:solidFill>
              </a:rPr>
              <a:t>5.Осадки</a:t>
            </a:r>
            <a:br>
              <a:rPr lang="ru-RU" sz="2800" b="1" dirty="0" smtClean="0">
                <a:solidFill>
                  <a:srgbClr val="000066"/>
                </a:solidFill>
              </a:rPr>
            </a:br>
            <a:r>
              <a:rPr lang="ru-RU" sz="2800" b="1" dirty="0" smtClean="0">
                <a:solidFill>
                  <a:srgbClr val="000066"/>
                </a:solidFill>
              </a:rPr>
              <a:t/>
            </a:r>
            <a:br>
              <a:rPr lang="ru-RU" sz="2800" b="1" dirty="0" smtClean="0">
                <a:solidFill>
                  <a:srgbClr val="000066"/>
                </a:solidFill>
              </a:rPr>
            </a:br>
            <a:endParaRPr lang="ru-RU" sz="2800" b="1" dirty="0" smtClean="0">
              <a:solidFill>
                <a:srgbClr val="000066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9" descr="NRZF03102002[1].jpg"/>
          <p:cNvPicPr>
            <a:picLocks noChangeAspect="1"/>
          </p:cNvPicPr>
          <p:nvPr/>
        </p:nvPicPr>
        <p:blipFill>
          <a:blip r:embed="rId4" cstate="print">
            <a:lum bright="24000" contrast="12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1" name="Picture 4" descr="Копия J0254510.GIF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0"/>
            <a:ext cx="1357313" cy="1357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2" name="Picture 6" descr="logo[2].gif"/>
          <p:cNvPicPr>
            <a:picLocks noChangeAspect="1"/>
          </p:cNvPicPr>
          <p:nvPr/>
        </p:nvPicPr>
        <p:blipFill>
          <a:blip r:embed="rId6" cstate="print"/>
          <a:srcRect t="22682" b="24394"/>
          <a:stretch>
            <a:fillRect/>
          </a:stretch>
        </p:blipFill>
        <p:spPr bwMode="auto">
          <a:xfrm>
            <a:off x="7423150" y="0"/>
            <a:ext cx="1720850" cy="909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3" name="Picture 8" descr="03132556.1[1].jpg"/>
          <p:cNvPicPr>
            <a:picLocks noChangeAspect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804025" y="5013325"/>
            <a:ext cx="2143125" cy="160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4" name="Picture 9" descr="J0126670.GIF"/>
          <p:cNvPicPr>
            <a:picLocks noChangeAspect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42875" y="5072063"/>
            <a:ext cx="2422525" cy="1539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6" name="Picture 5" descr="02517_mult[1]"/>
          <p:cNvPicPr>
            <a:picLocks noChangeAspect="1" noChangeArrowheads="1"/>
          </p:cNvPicPr>
          <p:nvPr/>
        </p:nvPicPr>
        <p:blipFill>
          <a:blip r:embed="rId9" cstate="print"/>
          <a:srcRect l="64482" t="79848" r="4057" b="3769"/>
          <a:stretch>
            <a:fillRect/>
          </a:stretch>
        </p:blipFill>
        <p:spPr bwMode="auto">
          <a:xfrm>
            <a:off x="6948488" y="2781300"/>
            <a:ext cx="1944687" cy="151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7" name="Picture 5" descr="02517_mult[1]"/>
          <p:cNvPicPr>
            <a:picLocks noChangeAspect="1" noChangeArrowheads="1"/>
          </p:cNvPicPr>
          <p:nvPr/>
        </p:nvPicPr>
        <p:blipFill>
          <a:blip r:embed="rId9" cstate="print"/>
          <a:srcRect l="65315" t="59641" r="3351" b="24025"/>
          <a:stretch>
            <a:fillRect/>
          </a:stretch>
        </p:blipFill>
        <p:spPr bwMode="auto">
          <a:xfrm>
            <a:off x="4716463" y="3644900"/>
            <a:ext cx="1944687" cy="1512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8" name="Picture 5" descr="02517_mult[1]"/>
          <p:cNvPicPr>
            <a:picLocks noChangeAspect="1" noChangeArrowheads="1"/>
          </p:cNvPicPr>
          <p:nvPr/>
        </p:nvPicPr>
        <p:blipFill>
          <a:blip r:embed="rId9" cstate="print"/>
          <a:srcRect l="65161" t="38681" r="3484" b="44331"/>
          <a:stretch>
            <a:fillRect/>
          </a:stretch>
        </p:blipFill>
        <p:spPr bwMode="auto">
          <a:xfrm>
            <a:off x="2484438" y="3644900"/>
            <a:ext cx="1871662" cy="1512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9" name="Picture 5" descr="02517_mult[1]"/>
          <p:cNvPicPr>
            <a:picLocks noChangeAspect="1" noChangeArrowheads="1"/>
          </p:cNvPicPr>
          <p:nvPr/>
        </p:nvPicPr>
        <p:blipFill>
          <a:blip r:embed="rId9" cstate="print"/>
          <a:srcRect l="64928" t="18536" r="4048" b="64821"/>
          <a:stretch>
            <a:fillRect/>
          </a:stretch>
        </p:blipFill>
        <p:spPr bwMode="auto">
          <a:xfrm>
            <a:off x="323850" y="2997200"/>
            <a:ext cx="1800225" cy="1441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1331639" y="0"/>
            <a:ext cx="6120681" cy="3789040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ru-RU" sz="2800" b="1" dirty="0" smtClean="0">
                <a:solidFill>
                  <a:srgbClr val="000066"/>
                </a:solidFill>
              </a:rPr>
              <a:t>РАБОТАЕМ СИНОПТИКАМИ</a:t>
            </a:r>
            <a:br>
              <a:rPr lang="ru-RU" sz="2800" b="1" dirty="0" smtClean="0">
                <a:solidFill>
                  <a:srgbClr val="000066"/>
                </a:solidFill>
              </a:rPr>
            </a:br>
            <a:r>
              <a:rPr lang="ru-RU" sz="2800" b="1" dirty="0" smtClean="0">
                <a:solidFill>
                  <a:srgbClr val="000066"/>
                </a:solidFill>
              </a:rPr>
              <a:t/>
            </a:r>
            <a:br>
              <a:rPr lang="ru-RU" sz="2800" b="1" dirty="0" smtClean="0">
                <a:solidFill>
                  <a:srgbClr val="000066"/>
                </a:solidFill>
              </a:rPr>
            </a:br>
            <a:r>
              <a:rPr lang="ru-RU" sz="2800" b="1" dirty="0" smtClean="0">
                <a:solidFill>
                  <a:srgbClr val="000066"/>
                </a:solidFill>
              </a:rPr>
              <a:t>Выступления  групп</a:t>
            </a:r>
            <a:br>
              <a:rPr lang="ru-RU" sz="2800" b="1" dirty="0" smtClean="0">
                <a:solidFill>
                  <a:srgbClr val="000066"/>
                </a:solidFill>
              </a:rPr>
            </a:br>
            <a:r>
              <a:rPr lang="ru-RU" sz="2800" b="1" dirty="0" smtClean="0">
                <a:solidFill>
                  <a:srgbClr val="000066"/>
                </a:solidFill>
              </a:rPr>
              <a:t/>
            </a:r>
            <a:br>
              <a:rPr lang="ru-RU" sz="2800" b="1" dirty="0" smtClean="0">
                <a:solidFill>
                  <a:srgbClr val="000066"/>
                </a:solidFill>
              </a:rPr>
            </a:br>
            <a:endParaRPr lang="ru-RU" sz="2800" b="1" dirty="0" smtClean="0">
              <a:solidFill>
                <a:srgbClr val="000066"/>
              </a:solidFill>
            </a:endParaRPr>
          </a:p>
        </p:txBody>
      </p:sp>
      <p:graphicFrame>
        <p:nvGraphicFramePr>
          <p:cNvPr id="55298" name="Object 2"/>
          <p:cNvGraphicFramePr>
            <a:graphicFrameLocks noChangeAspect="1"/>
          </p:cNvGraphicFramePr>
          <p:nvPr/>
        </p:nvGraphicFramePr>
        <p:xfrm>
          <a:off x="2062163" y="2276872"/>
          <a:ext cx="5018087" cy="1080120"/>
        </p:xfrm>
        <a:graphic>
          <a:graphicData uri="http://schemas.openxmlformats.org/presentationml/2006/ole">
            <p:oleObj spid="_x0000_s55298" name="Объект упаковщика для оболочки" showAsIcon="1" r:id="rId10" imgW="5017680" imgH="685800" progId="Package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6498" name="Picture 2" descr="C:\Users\samsung\Desktop\Безымянный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468313" y="404813"/>
            <a:ext cx="8496300" cy="4985980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2700000" scaled="1"/>
            <a:tileRect/>
          </a:gradFill>
        </p:spPr>
        <p:txBody>
          <a:bodyPr wrap="square">
            <a:spAutoFit/>
          </a:bodyPr>
          <a:lstStyle>
            <a:lvl1pPr indent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0" hangingPunct="0">
              <a:lnSpc>
                <a:spcPct val="150000"/>
              </a:lnSpc>
              <a:defRPr/>
            </a:pPr>
            <a:r>
              <a:rPr lang="ru-RU" altLang="ru-RU" sz="44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«Ребята, а что необходимо нам с вами, чтобы хорошо работать с синоптической картой?»</a:t>
            </a:r>
            <a:endParaRPr lang="ru-RU" sz="4400" dirty="0" smtClean="0"/>
          </a:p>
          <a:p>
            <a:pPr eaLnBrk="0" hangingPunct="0">
              <a:lnSpc>
                <a:spcPct val="150000"/>
              </a:lnSpc>
              <a:defRPr/>
            </a:pPr>
            <a:endParaRPr lang="ru-RU" altLang="ru-RU" sz="2800" b="1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0" hangingPunct="0">
              <a:lnSpc>
                <a:spcPct val="150000"/>
              </a:lnSpc>
              <a:defRPr/>
            </a:pPr>
            <a:r>
              <a:rPr lang="ru-RU" altLang="ru-RU" sz="28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</a:p>
          <a:p>
            <a:pPr eaLnBrk="0" hangingPunct="0">
              <a:lnSpc>
                <a:spcPct val="150000"/>
              </a:lnSpc>
              <a:defRPr/>
            </a:pPr>
            <a:r>
              <a:rPr lang="ru-RU" altLang="ru-RU" sz="24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endParaRPr lang="ru-RU" altLang="ru-RU" sz="2400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 descr="C:\Users\samsung\Desktop\ФГОС\Физкультминутка картинки\физкультминутка 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404664"/>
            <a:ext cx="8640960" cy="619268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9750" y="620712"/>
            <a:ext cx="7848600" cy="6124754"/>
          </a:xfrm>
          <a:prstGeom prst="rect">
            <a:avLst/>
          </a:prstGeom>
          <a:pattFill prst="pct5">
            <a:fgClr>
              <a:schemeClr val="accent1"/>
            </a:fgClr>
            <a:bgClr>
              <a:schemeClr val="bg1"/>
            </a:bgClr>
          </a:pattFill>
        </p:spPr>
        <p:txBody>
          <a:bodyPr wrap="square">
            <a:spAutoFit/>
          </a:bodyPr>
          <a:lstStyle/>
          <a:p>
            <a:pPr algn="ctr" eaLnBrk="1" hangingPunct="1">
              <a:defRPr/>
            </a:pPr>
            <a:r>
              <a:rPr lang="ru-RU" sz="3600" b="1" dirty="0">
                <a:solidFill>
                  <a:srgbClr val="00B050"/>
                </a:solidFill>
                <a:latin typeface="Arial" panose="020B0604020202020204" pitchFamily="34" charset="0"/>
              </a:rPr>
              <a:t>Гимнастика для глаз</a:t>
            </a:r>
          </a:p>
          <a:p>
            <a:pPr marL="342900" indent="-342900" eaLnBrk="1" hangingPunct="1">
              <a:buFontTx/>
              <a:buAutoNum type="arabicPeriod"/>
              <a:defRPr/>
            </a:pPr>
            <a:r>
              <a:rPr lang="ru-RU" sz="4000" dirty="0">
                <a:latin typeface="Arial" panose="020B0604020202020204" pitchFamily="34" charset="0"/>
              </a:rPr>
              <a:t>Выполните горизонтальные движения глазами: направо-налево.</a:t>
            </a:r>
          </a:p>
          <a:p>
            <a:pPr marL="342900" indent="-342900" eaLnBrk="1" hangingPunct="1">
              <a:buFontTx/>
              <a:buAutoNum type="arabicPeriod"/>
              <a:defRPr/>
            </a:pPr>
            <a:r>
              <a:rPr lang="ru-RU" sz="4000" dirty="0">
                <a:latin typeface="Arial" panose="020B0604020202020204" pitchFamily="34" charset="0"/>
              </a:rPr>
              <a:t>Поднимите глазки вверх, опустите вниз.</a:t>
            </a:r>
          </a:p>
          <a:p>
            <a:pPr eaLnBrk="1" hangingPunct="1">
              <a:defRPr/>
            </a:pPr>
            <a:r>
              <a:rPr lang="ru-RU" sz="4000" dirty="0">
                <a:latin typeface="Arial" panose="020B0604020202020204" pitchFamily="34" charset="0"/>
              </a:rPr>
              <a:t>3. Быстро сожмите и разожмите </a:t>
            </a:r>
            <a:r>
              <a:rPr lang="ru-RU" sz="4000" dirty="0" smtClean="0">
                <a:latin typeface="Arial" panose="020B0604020202020204" pitchFamily="34" charset="0"/>
              </a:rPr>
              <a:t>глаза. </a:t>
            </a:r>
            <a:endParaRPr lang="ru-RU" sz="4000" dirty="0">
              <a:latin typeface="Arial" panose="020B0604020202020204" pitchFamily="34" charset="0"/>
            </a:endParaRPr>
          </a:p>
          <a:p>
            <a:pPr eaLnBrk="1" hangingPunct="1">
              <a:defRPr/>
            </a:pPr>
            <a:r>
              <a:rPr lang="ru-RU" sz="4000" dirty="0">
                <a:latin typeface="Arial" panose="020B0604020202020204" pitchFamily="34" charset="0"/>
              </a:rPr>
              <a:t>4. Часто поморгайте глазами.</a:t>
            </a:r>
          </a:p>
          <a:p>
            <a:pPr eaLnBrk="1" hangingPunct="1">
              <a:defRPr/>
            </a:pPr>
            <a:endParaRPr lang="ru-RU" dirty="0">
              <a:latin typeface="Arial" panose="020B0604020202020204" pitchFamily="34" charset="0"/>
            </a:endParaRPr>
          </a:p>
          <a:p>
            <a:pPr eaLnBrk="1" hangingPunct="1">
              <a:defRPr/>
            </a:pPr>
            <a:endParaRPr lang="ru-RU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Line 3"/>
          <p:cNvSpPr>
            <a:spLocks noChangeShapeType="1"/>
          </p:cNvSpPr>
          <p:nvPr/>
        </p:nvSpPr>
        <p:spPr bwMode="auto">
          <a:xfrm>
            <a:off x="179388" y="260350"/>
            <a:ext cx="3529012" cy="0"/>
          </a:xfrm>
          <a:prstGeom prst="line">
            <a:avLst/>
          </a:prstGeom>
          <a:noFill/>
          <a:ln w="63500">
            <a:solidFill>
              <a:srgbClr val="FFFF99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6867" name="Line 4"/>
          <p:cNvSpPr>
            <a:spLocks noChangeShapeType="1"/>
          </p:cNvSpPr>
          <p:nvPr/>
        </p:nvSpPr>
        <p:spPr bwMode="auto">
          <a:xfrm>
            <a:off x="5292725" y="260350"/>
            <a:ext cx="3671888" cy="0"/>
          </a:xfrm>
          <a:prstGeom prst="line">
            <a:avLst/>
          </a:prstGeom>
          <a:noFill/>
          <a:ln w="63500">
            <a:solidFill>
              <a:srgbClr val="FFFF99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6868" name="Line 5"/>
          <p:cNvSpPr>
            <a:spLocks noChangeShapeType="1"/>
          </p:cNvSpPr>
          <p:nvPr/>
        </p:nvSpPr>
        <p:spPr bwMode="auto">
          <a:xfrm>
            <a:off x="250825" y="6524625"/>
            <a:ext cx="8713788" cy="0"/>
          </a:xfrm>
          <a:prstGeom prst="line">
            <a:avLst/>
          </a:prstGeom>
          <a:noFill/>
          <a:ln w="63500">
            <a:solidFill>
              <a:srgbClr val="FFFF99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92521" name="Rectangle 9"/>
          <p:cNvSpPr>
            <a:spLocks noChangeArrowheads="1"/>
          </p:cNvSpPr>
          <p:nvPr/>
        </p:nvSpPr>
        <p:spPr bwMode="auto">
          <a:xfrm>
            <a:off x="251520" y="188640"/>
            <a:ext cx="8712968" cy="6480720"/>
          </a:xfrm>
          <a:prstGeom prst="rect">
            <a:avLst/>
          </a:prstGeom>
          <a:solidFill>
            <a:schemeClr val="folHlink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ru-RU" sz="3600" dirty="0"/>
              <a:t>Готовимся к </a:t>
            </a:r>
            <a:r>
              <a:rPr lang="ru-RU" sz="3600" dirty="0" smtClean="0"/>
              <a:t>ОГЭ</a:t>
            </a:r>
            <a:endParaRPr lang="ru-RU" sz="3600" dirty="0"/>
          </a:p>
          <a:p>
            <a:pPr algn="ctr"/>
            <a:r>
              <a:rPr lang="ru-RU" sz="3600" dirty="0"/>
              <a:t>(открытый банк заданий ФИПИ</a:t>
            </a:r>
            <a:r>
              <a:rPr lang="ru-RU" sz="3600" dirty="0" smtClean="0"/>
              <a:t>)</a:t>
            </a:r>
          </a:p>
          <a:p>
            <a:r>
              <a:rPr lang="ru-RU" sz="3600" dirty="0" smtClean="0"/>
              <a:t>(задание для 1 и 2 групп)</a:t>
            </a:r>
            <a:endParaRPr lang="ru-RU" sz="3600" dirty="0"/>
          </a:p>
          <a:p>
            <a:endParaRPr lang="ru-RU" sz="3600" dirty="0"/>
          </a:p>
          <a:p>
            <a:endParaRPr lang="ru-RU" sz="3200" dirty="0"/>
          </a:p>
        </p:txBody>
      </p:sp>
      <p:sp>
        <p:nvSpPr>
          <p:cNvPr id="36870" name="Text Box 14"/>
          <p:cNvSpPr txBox="1">
            <a:spLocks noChangeArrowheads="1"/>
          </p:cNvSpPr>
          <p:nvPr/>
        </p:nvSpPr>
        <p:spPr bwMode="auto">
          <a:xfrm>
            <a:off x="250825" y="0"/>
            <a:ext cx="792163" cy="1433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8800">
                <a:solidFill>
                  <a:srgbClr val="FF6600"/>
                </a:solidFill>
              </a:rPr>
              <a:t>?</a:t>
            </a:r>
          </a:p>
        </p:txBody>
      </p:sp>
      <p:pic>
        <p:nvPicPr>
          <p:cNvPr id="65538" name="Рисунок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2348880"/>
            <a:ext cx="5319142" cy="36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5539" name="Rectangle 3"/>
          <p:cNvSpPr>
            <a:spLocks noChangeArrowheads="1"/>
          </p:cNvSpPr>
          <p:nvPr/>
        </p:nvSpPr>
        <p:spPr bwMode="auto">
          <a:xfrm>
            <a:off x="5580112" y="1488043"/>
            <a:ext cx="3312368" cy="50167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NewRomanPSMT"/>
              </a:rPr>
              <a:t>10.Какой из перечисленных городов, показанных на карте, находится в зоне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NewRomanPSMT"/>
              </a:rPr>
              <a:t>действия антициклона?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NewRomanPSMT"/>
              </a:rPr>
              <a:t>1) Архангельск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NewRomanPSMT"/>
              </a:rPr>
              <a:t>2) Салехард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NewRomanPSMT"/>
              </a:rPr>
              <a:t>3) Ростов-на-Дону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NewRomanPSMT"/>
              </a:rPr>
              <a:t>4) Москва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NewRomanPSMT"/>
              </a:rPr>
              <a:t>11.Карта погоды составлена на 12 апреля. В каком из перечисленных городов,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NewRomanPSMT"/>
              </a:rPr>
              <a:t>показанных на карте, на следующий день наиболее вероятно существенное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NewRomanPSMT"/>
              </a:rPr>
              <a:t>похолодание?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NewRomanPSMT"/>
              </a:rPr>
              <a:t>1) Пермь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NewRomanPSMT"/>
              </a:rPr>
              <a:t>2) Сыктывкар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NewRomanPSMT"/>
              </a:rPr>
              <a:t>3) Омск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NewRomanPSMT"/>
              </a:rPr>
              <a:t>4) Тюмень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5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925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925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5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925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925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5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925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925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8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Clr clrSpc="rgb">
                                      <p:cBhvr override="childStyle">
                                        <p:cTn id="20" dur="500" fill="hold"/>
                                        <p:tgtEl>
                                          <p:spTgt spid="655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>
                                      <p:cBhvr>
                                        <p:cTn id="21" dur="500" fill="hold"/>
                                        <p:tgtEl>
                                          <p:spTgt spid="655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2" dur="500" fill="hold"/>
                                        <p:tgtEl>
                                          <p:spTgt spid="655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anim to="1.5" calcmode="lin" valueType="num">
                                      <p:cBhvr override="childStyle">
                                        <p:cTn id="23" dur="500" fill="hold"/>
                                        <p:tgtEl>
                                          <p:spTgt spid="655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style.fontSize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8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Clr clrSpc="rgb">
                                      <p:cBhvr override="childStyle">
                                        <p:cTn id="27" dur="500" fill="hold"/>
                                        <p:tgtEl>
                                          <p:spTgt spid="65539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>
                                      <p:cBhvr>
                                        <p:cTn id="28" dur="500" fill="hold"/>
                                        <p:tgtEl>
                                          <p:spTgt spid="65539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9" dur="500" fill="hold"/>
                                        <p:tgtEl>
                                          <p:spTgt spid="65539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anim to="1.5" calcmode="lin" valueType="num">
                                      <p:cBhvr override="childStyle">
                                        <p:cTn id="30" dur="500" fill="hold"/>
                                        <p:tgtEl>
                                          <p:spTgt spid="65539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style.fontSize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Line 5"/>
          <p:cNvSpPr>
            <a:spLocks noChangeShapeType="1"/>
          </p:cNvSpPr>
          <p:nvPr/>
        </p:nvSpPr>
        <p:spPr bwMode="auto">
          <a:xfrm>
            <a:off x="179388" y="260350"/>
            <a:ext cx="3529012" cy="0"/>
          </a:xfrm>
          <a:prstGeom prst="line">
            <a:avLst/>
          </a:prstGeom>
          <a:noFill/>
          <a:ln w="63500">
            <a:solidFill>
              <a:srgbClr val="FFFF99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6147" name="Line 6"/>
          <p:cNvSpPr>
            <a:spLocks noChangeShapeType="1"/>
          </p:cNvSpPr>
          <p:nvPr/>
        </p:nvSpPr>
        <p:spPr bwMode="auto">
          <a:xfrm>
            <a:off x="5292725" y="260350"/>
            <a:ext cx="3671888" cy="0"/>
          </a:xfrm>
          <a:prstGeom prst="line">
            <a:avLst/>
          </a:prstGeom>
          <a:noFill/>
          <a:ln w="63500">
            <a:solidFill>
              <a:srgbClr val="FFFF99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6148" name="Line 7"/>
          <p:cNvSpPr>
            <a:spLocks noChangeShapeType="1"/>
          </p:cNvSpPr>
          <p:nvPr/>
        </p:nvSpPr>
        <p:spPr bwMode="auto">
          <a:xfrm>
            <a:off x="250825" y="6524625"/>
            <a:ext cx="8713788" cy="0"/>
          </a:xfrm>
          <a:prstGeom prst="line">
            <a:avLst/>
          </a:prstGeom>
          <a:noFill/>
          <a:ln w="63500">
            <a:solidFill>
              <a:srgbClr val="FFFF99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6149" name="Rectangle 28"/>
          <p:cNvSpPr>
            <a:spLocks noChangeArrowheads="1"/>
          </p:cNvSpPr>
          <p:nvPr/>
        </p:nvSpPr>
        <p:spPr bwMode="auto">
          <a:xfrm>
            <a:off x="288925" y="2740025"/>
            <a:ext cx="3922713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 sz="2400" b="1" i="1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6150" name="Rectangle 69"/>
          <p:cNvSpPr>
            <a:spLocks noChangeArrowheads="1"/>
          </p:cNvSpPr>
          <p:nvPr/>
        </p:nvSpPr>
        <p:spPr bwMode="auto">
          <a:xfrm>
            <a:off x="4932363" y="2740025"/>
            <a:ext cx="3922712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b="1" i="1">
                <a:solidFill>
                  <a:srgbClr val="000000"/>
                </a:solidFill>
                <a:latin typeface="Times New Roman" pitchFamily="18" charset="0"/>
              </a:rPr>
              <a:t> </a:t>
            </a:r>
          </a:p>
        </p:txBody>
      </p:sp>
      <p:sp>
        <p:nvSpPr>
          <p:cNvPr id="6151" name="Прямоугольник 14"/>
          <p:cNvSpPr>
            <a:spLocks noChangeArrowheads="1"/>
          </p:cNvSpPr>
          <p:nvPr/>
        </p:nvSpPr>
        <p:spPr bwMode="auto">
          <a:xfrm>
            <a:off x="323850" y="549275"/>
            <a:ext cx="8496300" cy="1568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3200"/>
              <a:t>Представьте  себе ситуацию, когда встречаются незнакомые люди. Что чаще всего является темой их  разговора?</a:t>
            </a:r>
          </a:p>
        </p:txBody>
      </p:sp>
      <p:pic>
        <p:nvPicPr>
          <p:cNvPr id="16" name="Picture 7" descr="nature 33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0825" y="2205038"/>
            <a:ext cx="2881313" cy="3311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9" descr="nature 29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132138" y="2205038"/>
            <a:ext cx="2879725" cy="3311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Picture 6" descr="nature 46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011863" y="2205038"/>
            <a:ext cx="2808287" cy="3311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" name="Подзаголовок 18"/>
          <p:cNvSpPr>
            <a:spLocks noGrp="1"/>
          </p:cNvSpPr>
          <p:nvPr>
            <p:ph type="subTitle" idx="1"/>
          </p:nvPr>
        </p:nvSpPr>
        <p:spPr>
          <a:xfrm>
            <a:off x="395288" y="5589588"/>
            <a:ext cx="8208962" cy="863600"/>
          </a:xfrm>
        </p:spPr>
        <p:txBody>
          <a:bodyPr/>
          <a:lstStyle/>
          <a:p>
            <a:r>
              <a:rPr lang="ru-RU" sz="4000" smtClean="0">
                <a:solidFill>
                  <a:srgbClr val="7030A0"/>
                </a:solidFill>
              </a:rPr>
              <a:t>О чём сегодня пойдёт речь?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770" decel="1000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1" dur="770" decel="1000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2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23" dur="77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5" dur="77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Line 3"/>
          <p:cNvSpPr>
            <a:spLocks noChangeShapeType="1"/>
          </p:cNvSpPr>
          <p:nvPr/>
        </p:nvSpPr>
        <p:spPr bwMode="auto">
          <a:xfrm>
            <a:off x="179388" y="260350"/>
            <a:ext cx="3529012" cy="0"/>
          </a:xfrm>
          <a:prstGeom prst="line">
            <a:avLst/>
          </a:prstGeom>
          <a:noFill/>
          <a:ln w="63500">
            <a:solidFill>
              <a:srgbClr val="FFFF99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6867" name="Line 4"/>
          <p:cNvSpPr>
            <a:spLocks noChangeShapeType="1"/>
          </p:cNvSpPr>
          <p:nvPr/>
        </p:nvSpPr>
        <p:spPr bwMode="auto">
          <a:xfrm>
            <a:off x="5292725" y="260350"/>
            <a:ext cx="3671888" cy="0"/>
          </a:xfrm>
          <a:prstGeom prst="line">
            <a:avLst/>
          </a:prstGeom>
          <a:noFill/>
          <a:ln w="63500">
            <a:solidFill>
              <a:srgbClr val="FFFF99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6868" name="Line 5"/>
          <p:cNvSpPr>
            <a:spLocks noChangeShapeType="1"/>
          </p:cNvSpPr>
          <p:nvPr/>
        </p:nvSpPr>
        <p:spPr bwMode="auto">
          <a:xfrm>
            <a:off x="250825" y="6524625"/>
            <a:ext cx="8713788" cy="0"/>
          </a:xfrm>
          <a:prstGeom prst="line">
            <a:avLst/>
          </a:prstGeom>
          <a:noFill/>
          <a:ln w="63500">
            <a:solidFill>
              <a:srgbClr val="FFFF99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92521" name="Rectangle 9"/>
          <p:cNvSpPr>
            <a:spLocks noChangeArrowheads="1"/>
          </p:cNvSpPr>
          <p:nvPr/>
        </p:nvSpPr>
        <p:spPr bwMode="auto">
          <a:xfrm>
            <a:off x="251520" y="188640"/>
            <a:ext cx="8712968" cy="6480720"/>
          </a:xfrm>
          <a:prstGeom prst="rect">
            <a:avLst/>
          </a:prstGeom>
          <a:solidFill>
            <a:schemeClr val="folHlink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ru-RU" sz="3600" dirty="0"/>
              <a:t>Готовимся к </a:t>
            </a:r>
            <a:r>
              <a:rPr lang="ru-RU" sz="3600" dirty="0" smtClean="0"/>
              <a:t>ОГЭ</a:t>
            </a:r>
            <a:endParaRPr lang="ru-RU" sz="3600" dirty="0"/>
          </a:p>
          <a:p>
            <a:pPr algn="ctr"/>
            <a:r>
              <a:rPr lang="ru-RU" sz="3600" dirty="0"/>
              <a:t>(открытый банк заданий ФИПИ</a:t>
            </a:r>
            <a:r>
              <a:rPr lang="ru-RU" sz="3600" dirty="0" smtClean="0"/>
              <a:t>)</a:t>
            </a:r>
          </a:p>
          <a:p>
            <a:r>
              <a:rPr lang="ru-RU" sz="3600" dirty="0" smtClean="0"/>
              <a:t> (задание для 3 и 4 групп)</a:t>
            </a:r>
            <a:endParaRPr lang="ru-RU" sz="3600" dirty="0"/>
          </a:p>
          <a:p>
            <a:endParaRPr lang="ru-RU" sz="3600" dirty="0"/>
          </a:p>
          <a:p>
            <a:endParaRPr lang="ru-RU" sz="3200" dirty="0"/>
          </a:p>
        </p:txBody>
      </p:sp>
      <p:sp>
        <p:nvSpPr>
          <p:cNvPr id="36870" name="Text Box 14"/>
          <p:cNvSpPr txBox="1">
            <a:spLocks noChangeArrowheads="1"/>
          </p:cNvSpPr>
          <p:nvPr/>
        </p:nvSpPr>
        <p:spPr bwMode="auto">
          <a:xfrm>
            <a:off x="250825" y="0"/>
            <a:ext cx="792163" cy="1433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8800">
                <a:solidFill>
                  <a:srgbClr val="FF6600"/>
                </a:solidFill>
              </a:rPr>
              <a:t>?</a:t>
            </a:r>
          </a:p>
        </p:txBody>
      </p:sp>
      <p:pic>
        <p:nvPicPr>
          <p:cNvPr id="103426" name="Рисунок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2564904"/>
            <a:ext cx="5256584" cy="33843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3427" name="Rectangle 3"/>
          <p:cNvSpPr>
            <a:spLocks noChangeArrowheads="1"/>
          </p:cNvSpPr>
          <p:nvPr/>
        </p:nvSpPr>
        <p:spPr bwMode="auto">
          <a:xfrm>
            <a:off x="5580112" y="1557588"/>
            <a:ext cx="3312368" cy="52629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NewRomanPSMT" charset="-52"/>
              </a:rPr>
              <a:t>10.Какой из перечисленных городов, показанных на карте, находится в зоне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NewRomanPSMT" charset="-52"/>
              </a:rPr>
              <a:t>действия циклона?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NewRomanPSMT" charset="-52"/>
              </a:rPr>
              <a:t>1) Мурманск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NewRomanPSMT" charset="-52"/>
              </a:rPr>
              <a:t>2) Новосибирск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NewRomanPSMT" charset="-52"/>
              </a:rPr>
              <a:t>3) Тюмень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NewRomanPSMT" charset="-52"/>
              </a:rPr>
              <a:t>4) Воронеж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NewRomanPSMT" charset="-52"/>
              </a:rPr>
              <a:t>11.Карта погоды составлена на 25 декабря. В каком из перечисленных городов,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NewRomanPSMT" charset="-52"/>
              </a:rPr>
              <a:t>показанных на карте, на следующий день наиболее вероятно существенное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NewRomanPSMT" charset="-52"/>
              </a:rPr>
              <a:t>потепление?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NewRomanPSMT" charset="-52"/>
              </a:rPr>
              <a:t>1) Москва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NewRomanPSMT" charset="-52"/>
              </a:rPr>
              <a:t>2) Санкт-Петербург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NewRomanPSMT" charset="-52"/>
              </a:rPr>
              <a:t>3) Оренбург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NewRomanPSMT" charset="-52"/>
              </a:rPr>
              <a:t>4) Новосибирск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5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925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925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5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925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925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5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925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925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8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Clr clrSpc="rgb">
                                      <p:cBhvr override="childStyle">
                                        <p:cTn id="20" dur="500" fill="hold"/>
                                        <p:tgtEl>
                                          <p:spTgt spid="1034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>
                                      <p:cBhvr>
                                        <p:cTn id="21" dur="500" fill="hold"/>
                                        <p:tgtEl>
                                          <p:spTgt spid="1034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2" dur="500" fill="hold"/>
                                        <p:tgtEl>
                                          <p:spTgt spid="1034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anim to="1.5" calcmode="lin" valueType="num">
                                      <p:cBhvr override="childStyle">
                                        <p:cTn id="23" dur="500" fill="hold"/>
                                        <p:tgtEl>
                                          <p:spTgt spid="1034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style.fontSize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8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Clr clrSpc="rgb">
                                      <p:cBhvr override="childStyle">
                                        <p:cTn id="27" dur="500" fill="hold"/>
                                        <p:tgtEl>
                                          <p:spTgt spid="10342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>
                                      <p:cBhvr>
                                        <p:cTn id="28" dur="500" fill="hold"/>
                                        <p:tgtEl>
                                          <p:spTgt spid="10342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9" dur="500" fill="hold"/>
                                        <p:tgtEl>
                                          <p:spTgt spid="10342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anim to="1.5" calcmode="lin" valueType="num">
                                      <p:cBhvr override="childStyle">
                                        <p:cTn id="30" dur="500" fill="hold"/>
                                        <p:tgtEl>
                                          <p:spTgt spid="10342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style.fontSize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9" name="Содержимое 2"/>
          <p:cNvSpPr>
            <a:spLocks noGrp="1"/>
          </p:cNvSpPr>
          <p:nvPr>
            <p:ph idx="1"/>
          </p:nvPr>
        </p:nvSpPr>
        <p:spPr>
          <a:xfrm>
            <a:off x="323528" y="0"/>
            <a:ext cx="8496944" cy="6597351"/>
          </a:xfrm>
        </p:spPr>
        <p:txBody>
          <a:bodyPr/>
          <a:lstStyle/>
          <a:p>
            <a:pPr algn="ctr">
              <a:buNone/>
            </a:pPr>
            <a:r>
              <a:rPr lang="ru-RU" sz="4000" b="1" dirty="0" smtClean="0"/>
              <a:t>Итог  урока</a:t>
            </a:r>
          </a:p>
          <a:p>
            <a:pPr algn="ctr"/>
            <a:endParaRPr lang="ru-RU" sz="4000" dirty="0" smtClean="0"/>
          </a:p>
          <a:p>
            <a:pPr>
              <a:buFont typeface="Wingdings" pitchFamily="2" charset="2"/>
              <a:buChar char="v"/>
            </a:pPr>
            <a:r>
              <a:rPr lang="ru-RU" sz="4000" dirty="0" smtClean="0"/>
              <a:t>Как ответим на </a:t>
            </a:r>
            <a:r>
              <a:rPr lang="ru-RU" sz="4000" b="1" dirty="0" smtClean="0"/>
              <a:t>вопрос урока:</a:t>
            </a:r>
          </a:p>
          <a:p>
            <a:pPr>
              <a:buNone/>
            </a:pPr>
            <a:endParaRPr lang="ru-RU" sz="4000" b="1" dirty="0" smtClean="0"/>
          </a:p>
          <a:p>
            <a:pPr algn="just">
              <a:buNone/>
            </a:pPr>
            <a:r>
              <a:rPr lang="ru-RU" sz="4000" b="1" dirty="0" smtClean="0"/>
              <a:t>  «</a:t>
            </a:r>
            <a:r>
              <a:rPr lang="ru-RU" sz="4000" b="1" i="1" dirty="0" smtClean="0"/>
              <a:t>Почему прогнозы погоды, составленные для одной территории в один и тот же сезон, но в разные годы, не всегда совпадают?»</a:t>
            </a:r>
            <a:endParaRPr lang="ru-RU" sz="4000" dirty="0" smtClean="0"/>
          </a:p>
          <a:p>
            <a:pPr algn="just">
              <a:buNone/>
            </a:pPr>
            <a:endParaRPr lang="ru-RU" sz="4000" b="1" dirty="0" smtClean="0"/>
          </a:p>
          <a:p>
            <a:pPr>
              <a:buFont typeface="Wingdings" pitchFamily="2" charset="2"/>
              <a:buChar char="v"/>
            </a:pPr>
            <a:r>
              <a:rPr lang="ru-RU" sz="4000" dirty="0" smtClean="0"/>
              <a:t>Сделайте вывод по уроку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9" descr="NRZF03102002[1].jpg"/>
          <p:cNvPicPr>
            <a:picLocks noChangeAspect="1"/>
          </p:cNvPicPr>
          <p:nvPr/>
        </p:nvPicPr>
        <p:blipFill>
          <a:blip r:embed="rId3" cstate="print">
            <a:lum bright="24000" contrast="12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19" name="Picture 3" descr="apat5.jpg"/>
          <p:cNvPicPr>
            <a:picLocks noChangeAspect="1"/>
          </p:cNvPicPr>
          <p:nvPr/>
        </p:nvPicPr>
        <p:blipFill>
          <a:blip r:embed="rId4" cstate="print"/>
          <a:srcRect b="6564"/>
          <a:stretch>
            <a:fillRect/>
          </a:stretch>
        </p:blipFill>
        <p:spPr bwMode="auto">
          <a:xfrm>
            <a:off x="539750" y="981075"/>
            <a:ext cx="8143875" cy="557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rgbClr val="000066"/>
            </a:outerShdw>
          </a:effectLst>
        </p:spPr>
      </p:pic>
      <p:sp>
        <p:nvSpPr>
          <p:cNvPr id="9218" name="TextBox 1"/>
          <p:cNvSpPr txBox="1">
            <a:spLocks noChangeArrowheads="1"/>
          </p:cNvSpPr>
          <p:nvPr/>
        </p:nvSpPr>
        <p:spPr bwMode="auto">
          <a:xfrm>
            <a:off x="539750" y="188913"/>
            <a:ext cx="8247063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rgbClr val="FFFF00"/>
            </a:outerShdw>
          </a:effectLst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4000" b="1" i="1" dirty="0">
                <a:solidFill>
                  <a:srgbClr val="000066"/>
                </a:solidFill>
              </a:rPr>
              <a:t>Вывод:</a:t>
            </a:r>
            <a:endParaRPr lang="en-US" sz="4000" b="1" i="1" dirty="0">
              <a:solidFill>
                <a:srgbClr val="000066"/>
              </a:solidFill>
            </a:endParaRPr>
          </a:p>
        </p:txBody>
      </p:sp>
      <p:sp>
        <p:nvSpPr>
          <p:cNvPr id="9223" name="TextBox 1"/>
          <p:cNvSpPr txBox="1">
            <a:spLocks noChangeArrowheads="1"/>
          </p:cNvSpPr>
          <p:nvPr/>
        </p:nvSpPr>
        <p:spPr bwMode="auto">
          <a:xfrm>
            <a:off x="1116013" y="1193800"/>
            <a:ext cx="6373812" cy="523220"/>
          </a:xfrm>
          <a:prstGeom prst="rect">
            <a:avLst/>
          </a:prstGeom>
          <a:solidFill>
            <a:schemeClr val="bg1">
              <a:alpha val="45097"/>
            </a:schemeClr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800" b="1" i="1" dirty="0">
                <a:solidFill>
                  <a:srgbClr val="000066"/>
                </a:solidFill>
              </a:rPr>
              <a:t>Изменение температуры</a:t>
            </a:r>
            <a:endParaRPr lang="en-US" sz="2800" b="1" i="1" dirty="0">
              <a:solidFill>
                <a:srgbClr val="000066"/>
              </a:solidFill>
            </a:endParaRPr>
          </a:p>
        </p:txBody>
      </p:sp>
      <p:sp>
        <p:nvSpPr>
          <p:cNvPr id="9224" name="TextBox 1"/>
          <p:cNvSpPr txBox="1">
            <a:spLocks noChangeArrowheads="1"/>
          </p:cNvSpPr>
          <p:nvPr/>
        </p:nvSpPr>
        <p:spPr bwMode="auto">
          <a:xfrm>
            <a:off x="1116013" y="2276872"/>
            <a:ext cx="7559675" cy="523220"/>
          </a:xfrm>
          <a:prstGeom prst="rect">
            <a:avLst/>
          </a:prstGeom>
          <a:solidFill>
            <a:schemeClr val="bg1">
              <a:alpha val="45097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2800" b="1" i="1" dirty="0">
                <a:solidFill>
                  <a:srgbClr val="000066"/>
                </a:solidFill>
              </a:rPr>
              <a:t>Изменение направления ветра</a:t>
            </a:r>
            <a:endParaRPr lang="en-US" sz="2800" b="1" i="1" dirty="0">
              <a:solidFill>
                <a:srgbClr val="000066"/>
              </a:solidFill>
            </a:endParaRPr>
          </a:p>
        </p:txBody>
      </p:sp>
      <p:sp>
        <p:nvSpPr>
          <p:cNvPr id="9225" name="TextBox 1"/>
          <p:cNvSpPr txBox="1">
            <a:spLocks noChangeArrowheads="1"/>
          </p:cNvSpPr>
          <p:nvPr/>
        </p:nvSpPr>
        <p:spPr bwMode="auto">
          <a:xfrm>
            <a:off x="681038" y="5106988"/>
            <a:ext cx="7851775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rgbClr val="000066"/>
            </a:outerShdw>
          </a:effectLst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5400" b="1" i="1" dirty="0">
                <a:solidFill>
                  <a:srgbClr val="FF0000"/>
                </a:solidFill>
              </a:rPr>
              <a:t>Изменение погоды</a:t>
            </a:r>
            <a:endParaRPr lang="en-US" sz="5400" b="1" i="1" dirty="0">
              <a:solidFill>
                <a:srgbClr val="FF0000"/>
              </a:solidFill>
            </a:endParaRPr>
          </a:p>
        </p:txBody>
      </p:sp>
      <p:sp>
        <p:nvSpPr>
          <p:cNvPr id="9226" name="TextBox 1"/>
          <p:cNvSpPr txBox="1">
            <a:spLocks noChangeArrowheads="1"/>
          </p:cNvSpPr>
          <p:nvPr/>
        </p:nvSpPr>
        <p:spPr bwMode="auto">
          <a:xfrm>
            <a:off x="1116013" y="2780928"/>
            <a:ext cx="7488237" cy="2431435"/>
          </a:xfrm>
          <a:prstGeom prst="rect">
            <a:avLst/>
          </a:prstGeom>
          <a:solidFill>
            <a:schemeClr val="bg1">
              <a:alpha val="45097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2800" b="1" i="1" dirty="0">
                <a:solidFill>
                  <a:srgbClr val="000066"/>
                </a:solidFill>
              </a:rPr>
              <a:t>Изменение облачности, </a:t>
            </a:r>
            <a:r>
              <a:rPr lang="ru-RU" sz="2800" b="1" i="1" dirty="0" smtClean="0">
                <a:solidFill>
                  <a:srgbClr val="000066"/>
                </a:solidFill>
              </a:rPr>
              <a:t>осадков</a:t>
            </a:r>
          </a:p>
          <a:p>
            <a:endParaRPr lang="ru-RU" sz="3200" b="1" i="1" dirty="0" smtClean="0">
              <a:solidFill>
                <a:srgbClr val="000066"/>
              </a:solidFill>
            </a:endParaRPr>
          </a:p>
          <a:p>
            <a:pPr algn="ctr"/>
            <a:r>
              <a:rPr lang="ru-RU" sz="2800" b="1" u="sng" dirty="0" smtClean="0">
                <a:solidFill>
                  <a:srgbClr val="C00000"/>
                </a:solidFill>
              </a:rPr>
              <a:t>Смена воздушных масс</a:t>
            </a:r>
            <a:endParaRPr lang="ru-RU" sz="2800" b="1" u="sng" dirty="0" smtClean="0">
              <a:solidFill>
                <a:srgbClr val="0000FF"/>
              </a:solidFill>
            </a:endParaRPr>
          </a:p>
          <a:p>
            <a:endParaRPr lang="ru-RU" sz="3200" b="1" i="1" dirty="0" smtClean="0">
              <a:solidFill>
                <a:srgbClr val="000066"/>
              </a:solidFill>
            </a:endParaRPr>
          </a:p>
          <a:p>
            <a:endParaRPr lang="en-US" sz="3200" b="1" i="1" dirty="0">
              <a:solidFill>
                <a:srgbClr val="000066"/>
              </a:solidFill>
            </a:endParaRPr>
          </a:p>
        </p:txBody>
      </p:sp>
      <p:sp>
        <p:nvSpPr>
          <p:cNvPr id="9227" name="TextBox 1"/>
          <p:cNvSpPr txBox="1">
            <a:spLocks noChangeArrowheads="1"/>
          </p:cNvSpPr>
          <p:nvPr/>
        </p:nvSpPr>
        <p:spPr bwMode="auto">
          <a:xfrm>
            <a:off x="1116013" y="1773238"/>
            <a:ext cx="7560443" cy="523220"/>
          </a:xfrm>
          <a:prstGeom prst="rect">
            <a:avLst/>
          </a:prstGeom>
          <a:solidFill>
            <a:schemeClr val="bg1">
              <a:alpha val="45097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2800" b="1" i="1" dirty="0">
                <a:solidFill>
                  <a:srgbClr val="000066"/>
                </a:solidFill>
              </a:rPr>
              <a:t>Изменение атмосферного давления</a:t>
            </a:r>
            <a:endParaRPr lang="en-US" sz="2800" b="1" i="1" dirty="0">
              <a:solidFill>
                <a:srgbClr val="000066"/>
              </a:solidFill>
            </a:endParaRPr>
          </a:p>
        </p:txBody>
      </p:sp>
      <p:sp>
        <p:nvSpPr>
          <p:cNvPr id="9228" name="AutoShape 12"/>
          <p:cNvSpPr>
            <a:spLocks noChangeArrowheads="1"/>
          </p:cNvSpPr>
          <p:nvPr/>
        </p:nvSpPr>
        <p:spPr bwMode="auto">
          <a:xfrm>
            <a:off x="3995738" y="4437063"/>
            <a:ext cx="1728390" cy="720129"/>
          </a:xfrm>
          <a:prstGeom prst="downArrow">
            <a:avLst>
              <a:gd name="adj1" fmla="val 43019"/>
              <a:gd name="adj2" fmla="val 52421"/>
            </a:avLst>
          </a:prstGeom>
          <a:solidFill>
            <a:srgbClr val="FF9900"/>
          </a:solidFill>
          <a:ln w="28575">
            <a:solidFill>
              <a:srgbClr val="FFFF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ru-RU" dirty="0"/>
          </a:p>
        </p:txBody>
      </p:sp>
      <p:sp>
        <p:nvSpPr>
          <p:cNvPr id="11" name="Стрелка вниз 10"/>
          <p:cNvSpPr/>
          <p:nvPr/>
        </p:nvSpPr>
        <p:spPr>
          <a:xfrm>
            <a:off x="4067944" y="3212976"/>
            <a:ext cx="1440160" cy="648072"/>
          </a:xfrm>
          <a:prstGeom prst="downArrow">
            <a:avLst>
              <a:gd name="adj1" fmla="val 50000"/>
              <a:gd name="adj2" fmla="val 59931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922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92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92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" dur="80"/>
                                        <p:tgtEl>
                                          <p:spTgt spid="922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3" dur="80"/>
                                        <p:tgtEl>
                                          <p:spTgt spid="92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80"/>
                                        <p:tgtEl>
                                          <p:spTgt spid="92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7" dur="80"/>
                                        <p:tgtEl>
                                          <p:spTgt spid="922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8" dur="80"/>
                                        <p:tgtEl>
                                          <p:spTgt spid="922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" dur="80"/>
                                        <p:tgtEl>
                                          <p:spTgt spid="922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2" dur="80"/>
                                        <p:tgtEl>
                                          <p:spTgt spid="9226">
                                            <p:bg/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3" dur="80"/>
                                        <p:tgtEl>
                                          <p:spTgt spid="9226">
                                            <p:bg/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80"/>
                                        <p:tgtEl>
                                          <p:spTgt spid="9226">
                                            <p:bg/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7" dur="80"/>
                                        <p:tgtEl>
                                          <p:spTgt spid="92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8" dur="80"/>
                                        <p:tgtEl>
                                          <p:spTgt spid="92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" dur="80"/>
                                        <p:tgtEl>
                                          <p:spTgt spid="92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770" decel="100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5" dur="770" decel="100000"/>
                                        <p:tgtEl>
                                          <p:spTgt spid="11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3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37" dur="77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3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39" dur="77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4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41" presetID="5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770" decel="100000"/>
                                        <p:tgtEl>
                                          <p:spTgt spid="92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4" dur="770" decel="100000"/>
                                        <p:tgtEl>
                                          <p:spTgt spid="92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4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92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46" dur="770" fill="hold"/>
                                        <p:tgtEl>
                                          <p:spTgt spid="92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4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92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48" dur="770" fill="hold"/>
                                        <p:tgtEl>
                                          <p:spTgt spid="92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4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92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92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92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92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92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92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92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23" grpId="0" animBg="1"/>
      <p:bldP spid="9224" grpId="0" animBg="1"/>
      <p:bldP spid="9225" grpId="0"/>
      <p:bldP spid="9226" grpId="0" build="allAtOnce" animBg="1"/>
      <p:bldP spid="9227" grpId="0" animBg="1"/>
      <p:bldP spid="9228" grpId="0" animBg="1"/>
      <p:bldP spid="11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9" name="Содержимое 2"/>
          <p:cNvSpPr>
            <a:spLocks noGrp="1"/>
          </p:cNvSpPr>
          <p:nvPr>
            <p:ph idx="1"/>
          </p:nvPr>
        </p:nvSpPr>
        <p:spPr>
          <a:xfrm>
            <a:off x="323528" y="620688"/>
            <a:ext cx="8496944" cy="5976663"/>
          </a:xfrm>
        </p:spPr>
        <p:txBody>
          <a:bodyPr/>
          <a:lstStyle/>
          <a:p>
            <a:pPr algn="ctr">
              <a:buNone/>
              <a:defRPr/>
            </a:pPr>
            <a:r>
              <a:rPr lang="ru-RU" sz="3200" b="1" dirty="0" smtClean="0"/>
              <a:t>Оцени свою работу на уроке</a:t>
            </a:r>
          </a:p>
          <a:p>
            <a:pPr marL="624078" indent="-514350" algn="just">
              <a:buFont typeface="+mj-lt"/>
              <a:buAutoNum type="arabicPeriod"/>
              <a:defRPr/>
            </a:pPr>
            <a:r>
              <a:rPr lang="ru-RU" sz="3200" dirty="0" smtClean="0"/>
              <a:t>Какую работу выполнял на уроке?</a:t>
            </a:r>
          </a:p>
          <a:p>
            <a:pPr marL="624078" indent="-514350" algn="just">
              <a:buFont typeface="+mj-lt"/>
              <a:buAutoNum type="arabicPeriod"/>
              <a:defRPr/>
            </a:pPr>
            <a:r>
              <a:rPr lang="ru-RU" sz="3200" dirty="0" smtClean="0"/>
              <a:t>Какая была </a:t>
            </a:r>
            <a:r>
              <a:rPr lang="ru-RU" sz="3200" b="1" dirty="0" smtClean="0"/>
              <a:t>цель</a:t>
            </a:r>
            <a:r>
              <a:rPr lang="ru-RU" sz="3200" dirty="0" smtClean="0"/>
              <a:t> работы, что нужно было получить в результате?</a:t>
            </a:r>
          </a:p>
          <a:p>
            <a:pPr marL="624078" indent="-514350" algn="just">
              <a:buFont typeface="+mj-lt"/>
              <a:buAutoNum type="arabicPeriod"/>
              <a:defRPr/>
            </a:pPr>
            <a:r>
              <a:rPr lang="ru-RU" sz="3200" dirty="0" smtClean="0"/>
              <a:t>Удалось получить </a:t>
            </a:r>
            <a:r>
              <a:rPr lang="ru-RU" sz="3200" b="1" dirty="0" smtClean="0"/>
              <a:t>результат</a:t>
            </a:r>
            <a:r>
              <a:rPr lang="ru-RU" sz="3200" dirty="0" smtClean="0"/>
              <a:t>? Найдено решение, ответ?</a:t>
            </a:r>
          </a:p>
          <a:p>
            <a:pPr marL="624078" indent="-514350" algn="just">
              <a:buFont typeface="+mj-lt"/>
              <a:buAutoNum type="arabicPeriod"/>
              <a:defRPr/>
            </a:pPr>
            <a:r>
              <a:rPr lang="ru-RU" sz="3200" dirty="0" smtClean="0"/>
              <a:t>Справился полностью </a:t>
            </a:r>
            <a:r>
              <a:rPr lang="ru-RU" sz="3200" b="1" dirty="0" smtClean="0"/>
              <a:t>правильно</a:t>
            </a:r>
            <a:r>
              <a:rPr lang="ru-RU" sz="3200" dirty="0" smtClean="0"/>
              <a:t> или с незначительной ошибкой (какой, в чем) ?</a:t>
            </a:r>
          </a:p>
          <a:p>
            <a:pPr marL="624078" indent="-514350" algn="just">
              <a:buFont typeface="+mj-lt"/>
              <a:buAutoNum type="arabicPeriod"/>
              <a:defRPr/>
            </a:pPr>
            <a:r>
              <a:rPr lang="ru-RU" sz="3200" dirty="0" smtClean="0"/>
              <a:t>Справился полностью </a:t>
            </a:r>
            <a:r>
              <a:rPr lang="ru-RU" sz="3200" b="1" dirty="0" smtClean="0"/>
              <a:t>самостоятельно</a:t>
            </a:r>
            <a:r>
              <a:rPr lang="ru-RU" sz="3200" dirty="0" smtClean="0"/>
              <a:t> или с небольшой помощью (кто помогал, в чем)?</a:t>
            </a:r>
          </a:p>
          <a:p>
            <a:pPr marL="624078" indent="-514350" algn="just">
              <a:buFont typeface="+mj-lt"/>
              <a:buAutoNum type="arabicPeriod"/>
              <a:defRPr/>
            </a:pPr>
            <a:r>
              <a:rPr lang="ru-RU" sz="3200" dirty="0" smtClean="0"/>
              <a:t> Какую ты ставишь себе отметку?</a:t>
            </a:r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628650" y="260647"/>
            <a:ext cx="7886700" cy="504057"/>
          </a:xfrm>
        </p:spPr>
        <p:txBody>
          <a:bodyPr/>
          <a:lstStyle/>
          <a:p>
            <a:pPr algn="ctr"/>
            <a:r>
              <a:rPr lang="ru-RU" sz="4000" b="1" dirty="0" smtClean="0"/>
              <a:t>Самооценка</a:t>
            </a:r>
            <a:br>
              <a:rPr lang="ru-RU" sz="4000" b="1" dirty="0" smtClean="0"/>
            </a:br>
            <a:endParaRPr lang="ru-RU" sz="4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Заголовок 1"/>
          <p:cNvPicPr>
            <a:picLocks noGrp="1" noChangeArrowheads="1"/>
          </p:cNvPicPr>
          <p:nvPr>
            <p:ph type="title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76672"/>
            <a:ext cx="9144000" cy="1152525"/>
          </a:xfrm>
        </p:spPr>
      </p:pic>
      <p:sp>
        <p:nvSpPr>
          <p:cNvPr id="34819" name="Содержимое 2"/>
          <p:cNvSpPr>
            <a:spLocks noGrp="1"/>
          </p:cNvSpPr>
          <p:nvPr>
            <p:ph idx="1"/>
          </p:nvPr>
        </p:nvSpPr>
        <p:spPr>
          <a:xfrm>
            <a:off x="323528" y="1412776"/>
            <a:ext cx="8496944" cy="5184575"/>
          </a:xfrm>
        </p:spPr>
        <p:txBody>
          <a:bodyPr/>
          <a:lstStyle/>
          <a:p>
            <a:pPr algn="ctr">
              <a:buNone/>
            </a:pPr>
            <a:r>
              <a:rPr lang="ru-RU" sz="4000" dirty="0" smtClean="0"/>
              <a:t>ТЕЛЕГРАММА</a:t>
            </a:r>
          </a:p>
          <a:p>
            <a:pPr algn="just">
              <a:buFont typeface="Wingdings" pitchFamily="2" charset="2"/>
              <a:buChar char="Ø"/>
            </a:pPr>
            <a:r>
              <a:rPr lang="ru-RU" sz="4000" dirty="0" smtClean="0"/>
              <a:t>На мастер-классе я…</a:t>
            </a:r>
          </a:p>
          <a:p>
            <a:pPr algn="just">
              <a:buFont typeface="Wingdings" pitchFamily="2" charset="2"/>
              <a:buChar char="Ø"/>
            </a:pPr>
            <a:r>
              <a:rPr lang="ru-RU" sz="4000" dirty="0" smtClean="0"/>
              <a:t>Самым интересным для меня сегодня было…</a:t>
            </a:r>
          </a:p>
          <a:p>
            <a:pPr algn="just">
              <a:buFont typeface="Wingdings" pitchFamily="2" charset="2"/>
              <a:buChar char="Ø"/>
            </a:pPr>
            <a:r>
              <a:rPr lang="ru-RU" sz="4000" dirty="0" smtClean="0"/>
              <a:t>В своей дальнейшей работе я…</a:t>
            </a:r>
          </a:p>
          <a:p>
            <a:pPr algn="just">
              <a:buFont typeface="Wingdings" pitchFamily="2" charset="2"/>
              <a:buChar char="Ø"/>
            </a:pPr>
            <a:r>
              <a:rPr lang="ru-RU" sz="4000" dirty="0" smtClean="0"/>
              <a:t>Я пожелал бы ведущему мастер-класс учителю…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9" descr="NRZF03102002[1].jpg"/>
          <p:cNvPicPr>
            <a:picLocks noChangeAspect="1"/>
          </p:cNvPicPr>
          <p:nvPr/>
        </p:nvPicPr>
        <p:blipFill>
          <a:blip r:embed="rId3" cstate="print">
            <a:lum bright="24000" contrast="12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2" name="Picture 5" descr="0313255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0825" y="476250"/>
            <a:ext cx="4176713" cy="2808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3" name="Picture 7" descr="2818433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572000" y="3573463"/>
            <a:ext cx="4248150" cy="2951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821" name="Picture 8" descr="0_0_420_70_50[1]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019925" y="5084763"/>
            <a:ext cx="100013" cy="71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822" name="Picture 10" descr="0_0_420_70_50[1]"/>
          <p:cNvPicPr>
            <a:picLocks noChangeAspect="1" noChangeArrowheads="1"/>
          </p:cNvPicPr>
          <p:nvPr/>
        </p:nvPicPr>
        <p:blipFill>
          <a:blip r:embed="rId7" cstate="print"/>
          <a:srcRect t="39667" r="78334"/>
          <a:stretch>
            <a:fillRect/>
          </a:stretch>
        </p:blipFill>
        <p:spPr bwMode="auto">
          <a:xfrm>
            <a:off x="2268538" y="6092825"/>
            <a:ext cx="73025" cy="144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6" name="Picture 9" descr="FOTO8004.JPG"/>
          <p:cNvPicPr>
            <a:picLocks noChangeAspect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643438" y="476250"/>
            <a:ext cx="4176712" cy="2809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7" name="Picture 11" descr="FOTO0191.JPG"/>
          <p:cNvPicPr>
            <a:picLocks noChangeAspect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179388" y="3500438"/>
            <a:ext cx="4248150" cy="300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Прямоугольник 17"/>
          <p:cNvSpPr/>
          <p:nvPr/>
        </p:nvSpPr>
        <p:spPr>
          <a:xfrm>
            <a:off x="1043608" y="1988840"/>
            <a:ext cx="6766651" cy="2317323"/>
          </a:xfrm>
          <a:prstGeom prst="rect">
            <a:avLst/>
          </a:prstGeom>
          <a:noFill/>
        </p:spPr>
        <p:txBody>
          <a:bodyPr wrap="none">
            <a:prstTxWarp prst="textWave2">
              <a:avLst/>
            </a:prstTxWarp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5400" b="1" dirty="0">
                <a:ln w="11430"/>
                <a:gradFill flip="none" rotWithShape="1">
                  <a:gsLst>
                    <a:gs pos="0">
                      <a:srgbClr val="000082"/>
                    </a:gs>
                    <a:gs pos="30000">
                      <a:srgbClr val="66008F"/>
                    </a:gs>
                    <a:gs pos="64999">
                      <a:srgbClr val="BA0066"/>
                    </a:gs>
                    <a:gs pos="89999">
                      <a:srgbClr val="FF0000"/>
                    </a:gs>
                    <a:gs pos="100000">
                      <a:srgbClr val="FF8200"/>
                    </a:gs>
                  </a:gsLst>
                  <a:lin ang="5400000" scaled="0"/>
                  <a:tileRect r="-100000" b="-1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У ПРИРОДЫ НЕТ</a:t>
            </a:r>
          </a:p>
          <a:p>
            <a:pPr algn="ctr">
              <a:defRPr/>
            </a:pPr>
            <a:r>
              <a:rPr lang="ru-RU" sz="5400" b="1" dirty="0">
                <a:ln w="11430"/>
                <a:gradFill flip="none" rotWithShape="1">
                  <a:gsLst>
                    <a:gs pos="0">
                      <a:srgbClr val="000082"/>
                    </a:gs>
                    <a:gs pos="30000">
                      <a:srgbClr val="66008F"/>
                    </a:gs>
                    <a:gs pos="64999">
                      <a:srgbClr val="BA0066"/>
                    </a:gs>
                    <a:gs pos="89999">
                      <a:srgbClr val="FF0000"/>
                    </a:gs>
                    <a:gs pos="100000">
                      <a:srgbClr val="FF8200"/>
                    </a:gs>
                  </a:gsLst>
                  <a:lin ang="5400000" scaled="0"/>
                  <a:tileRect r="-100000" b="-1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ПЛОХОЙ ПОГОДЫ</a:t>
            </a:r>
          </a:p>
        </p:txBody>
      </p:sp>
    </p:spTree>
  </p:cSld>
  <p:clrMapOvr>
    <a:masterClrMapping/>
  </p:clrMapOvr>
  <p:transition advClick="0" advTm="33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6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7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20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10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nodeType="withEffect">
                                  <p:stCondLst>
                                    <p:cond delay="1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Прямоугольник 4"/>
          <p:cNvPicPr>
            <a:picLocks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6350" y="-171450"/>
            <a:ext cx="8942388" cy="1098550"/>
          </a:xfrm>
          <a:prstGeom prst="rect">
            <a:avLst/>
          </a:prstGeom>
          <a:noFill/>
        </p:spPr>
      </p:pic>
      <p:pic>
        <p:nvPicPr>
          <p:cNvPr id="35843" name="Picture 2" descr="C:\Users\Елена\Downloads\солнце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95538" y="1143000"/>
            <a:ext cx="4352925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5844" name="Содержимое 5"/>
          <p:cNvSpPr>
            <a:spLocks noGrp="1"/>
          </p:cNvSpPr>
          <p:nvPr>
            <p:ph idx="1"/>
          </p:nvPr>
        </p:nvSpPr>
        <p:spPr>
          <a:xfrm>
            <a:off x="0" y="1071563"/>
            <a:ext cx="9144000" cy="5786437"/>
          </a:xfrm>
        </p:spPr>
        <p:txBody>
          <a:bodyPr/>
          <a:lstStyle/>
          <a:p>
            <a:pPr>
              <a:buNone/>
            </a:pPr>
            <a:endParaRPr lang="ru-RU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9" descr="NRZF03102002[1].jpg"/>
          <p:cNvPicPr>
            <a:picLocks noChangeAspect="1"/>
          </p:cNvPicPr>
          <p:nvPr/>
        </p:nvPicPr>
        <p:blipFill>
          <a:blip r:embed="rId3" cstate="print">
            <a:lum bright="24000" contrast="12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5" name="Picture 7" descr="3[1]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2093913" cy="1628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6" name="Picture 6" descr="_pict_weather[1].gif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5437188"/>
            <a:ext cx="1619250" cy="1420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5" name="Rectangle 2"/>
          <p:cNvSpPr>
            <a:spLocks noGrp="1" noChangeArrowheads="1"/>
          </p:cNvSpPr>
          <p:nvPr>
            <p:ph type="title"/>
          </p:nvPr>
        </p:nvSpPr>
        <p:spPr>
          <a:xfrm>
            <a:off x="2411413" y="260350"/>
            <a:ext cx="4537075" cy="762000"/>
          </a:xfrm>
          <a:effectLst>
            <a:outerShdw dist="28398" dir="3806097" algn="ctr" rotWithShape="0">
              <a:srgbClr val="FFFF00"/>
            </a:outerShdw>
          </a:effectLst>
        </p:spPr>
        <p:txBody>
          <a:bodyPr/>
          <a:lstStyle/>
          <a:p>
            <a:pPr algn="l" eaLnBrk="1" hangingPunct="1">
              <a:defRPr/>
            </a:pPr>
            <a:r>
              <a:rPr lang="ru-RU" b="1" i="1" dirty="0" smtClean="0">
                <a:solidFill>
                  <a:schemeClr val="accent2"/>
                </a:solidFill>
              </a:rPr>
              <a:t>Тема урока:</a:t>
            </a:r>
          </a:p>
        </p:txBody>
      </p:sp>
      <p:pic>
        <p:nvPicPr>
          <p:cNvPr id="8198" name="Picture 5" descr="2[1].jpg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429500" y="0"/>
            <a:ext cx="1714500" cy="1773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199" name="WordArt 4"/>
          <p:cNvSpPr>
            <a:spLocks noChangeArrowheads="1" noChangeShapeType="1" noTextEdit="1"/>
          </p:cNvSpPr>
          <p:nvPr/>
        </p:nvSpPr>
        <p:spPr bwMode="auto">
          <a:xfrm>
            <a:off x="2268538" y="4652963"/>
            <a:ext cx="5975350" cy="165576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endParaRPr lang="ru-RU" sz="4400" kern="10">
              <a:ln w="19050">
                <a:solidFill>
                  <a:srgbClr val="99CCFF"/>
                </a:solidFill>
                <a:round/>
                <a:headEnd/>
                <a:tailEnd/>
              </a:ln>
              <a:solidFill>
                <a:srgbClr val="0066CC"/>
              </a:solidFill>
              <a:effectLst>
                <a:outerShdw dist="35921" dir="2700000" algn="ctr" rotWithShape="0">
                  <a:srgbClr val="FF0000"/>
                </a:outerShdw>
              </a:effectLst>
              <a:latin typeface="Impact"/>
            </a:endParaRPr>
          </a:p>
        </p:txBody>
      </p:sp>
      <p:sp>
        <p:nvSpPr>
          <p:cNvPr id="9" name="Rectangle 2"/>
          <p:cNvSpPr txBox="1">
            <a:spLocks noChangeArrowheads="1"/>
          </p:cNvSpPr>
          <p:nvPr/>
        </p:nvSpPr>
        <p:spPr bwMode="auto">
          <a:xfrm>
            <a:off x="1763713" y="4941888"/>
            <a:ext cx="7129462" cy="1700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28398" dir="3806097" algn="ctr" rotWithShape="0">
              <a:srgbClr val="FFFF00"/>
            </a:outerShdw>
          </a:effectLst>
        </p:spPr>
        <p:txBody>
          <a:bodyPr anchor="ctr"/>
          <a:lstStyle/>
          <a:p>
            <a:pPr>
              <a:defRPr/>
            </a:pPr>
            <a:endParaRPr lang="ru-RU" sz="2400" b="1" i="1" dirty="0">
              <a:solidFill>
                <a:schemeClr val="accent2"/>
              </a:solidFill>
            </a:endParaRPr>
          </a:p>
        </p:txBody>
      </p:sp>
      <p:sp>
        <p:nvSpPr>
          <p:cNvPr id="8201" name="TextBox 10"/>
          <p:cNvSpPr txBox="1">
            <a:spLocks noChangeArrowheads="1"/>
          </p:cNvSpPr>
          <p:nvPr/>
        </p:nvSpPr>
        <p:spPr bwMode="auto">
          <a:xfrm>
            <a:off x="6084888" y="3860800"/>
            <a:ext cx="18415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ru-RU"/>
          </a:p>
        </p:txBody>
      </p:sp>
      <p:sp>
        <p:nvSpPr>
          <p:cNvPr id="12" name="Выноска-облако 11"/>
          <p:cNvSpPr/>
          <p:nvPr/>
        </p:nvSpPr>
        <p:spPr>
          <a:xfrm>
            <a:off x="1258888" y="1196975"/>
            <a:ext cx="6481762" cy="3960813"/>
          </a:xfrm>
          <a:prstGeom prst="cloudCallou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8000" b="1" dirty="0">
                <a:solidFill>
                  <a:srgbClr val="002060"/>
                </a:solidFill>
                <a:latin typeface="Monotype Corsiva" pitchFamily="66" charset="0"/>
              </a:rPr>
              <a:t>ПОГОДА</a:t>
            </a:r>
          </a:p>
        </p:txBody>
      </p:sp>
      <p:sp>
        <p:nvSpPr>
          <p:cNvPr id="11" name="Прямоугольник 10"/>
          <p:cNvSpPr>
            <a:spLocks noChangeArrowheads="1"/>
          </p:cNvSpPr>
          <p:nvPr/>
        </p:nvSpPr>
        <p:spPr bwMode="auto">
          <a:xfrm>
            <a:off x="1763713" y="4508500"/>
            <a:ext cx="7129462" cy="218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800" b="1">
                <a:solidFill>
                  <a:srgbClr val="FF3399"/>
                </a:solidFill>
                <a:latin typeface="Verdana" pitchFamily="34" charset="0"/>
              </a:rPr>
              <a:t>«</a:t>
            </a:r>
            <a:r>
              <a:rPr lang="ru-RU" sz="2400" b="1">
                <a:solidFill>
                  <a:srgbClr val="FF3399"/>
                </a:solidFill>
                <a:latin typeface="Verdana" pitchFamily="34" charset="0"/>
              </a:rPr>
              <a:t>Не браните погоду, если бы она не менялась, то девять человек из десяти не смогли бы начать ни одного разговора» </a:t>
            </a:r>
          </a:p>
          <a:p>
            <a:pPr algn="ctr">
              <a:spcBef>
                <a:spcPct val="50000"/>
              </a:spcBef>
            </a:pPr>
            <a:r>
              <a:rPr lang="ru-RU" sz="2400" b="1">
                <a:solidFill>
                  <a:srgbClr val="FF3399"/>
                </a:solidFill>
                <a:latin typeface="Verdana" pitchFamily="34" charset="0"/>
              </a:rPr>
              <a:t>Френк Хаббарт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Line 5"/>
          <p:cNvSpPr>
            <a:spLocks noChangeShapeType="1"/>
          </p:cNvSpPr>
          <p:nvPr/>
        </p:nvSpPr>
        <p:spPr bwMode="auto">
          <a:xfrm>
            <a:off x="179388" y="260350"/>
            <a:ext cx="3529012" cy="0"/>
          </a:xfrm>
          <a:prstGeom prst="line">
            <a:avLst/>
          </a:prstGeom>
          <a:noFill/>
          <a:ln w="63500">
            <a:solidFill>
              <a:srgbClr val="FFFF99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9219" name="Line 6"/>
          <p:cNvSpPr>
            <a:spLocks noChangeShapeType="1"/>
          </p:cNvSpPr>
          <p:nvPr/>
        </p:nvSpPr>
        <p:spPr bwMode="auto">
          <a:xfrm>
            <a:off x="5292725" y="260350"/>
            <a:ext cx="3671888" cy="0"/>
          </a:xfrm>
          <a:prstGeom prst="line">
            <a:avLst/>
          </a:prstGeom>
          <a:noFill/>
          <a:ln w="63500">
            <a:solidFill>
              <a:srgbClr val="FFFF99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9220" name="Line 7"/>
          <p:cNvSpPr>
            <a:spLocks noChangeShapeType="1"/>
          </p:cNvSpPr>
          <p:nvPr/>
        </p:nvSpPr>
        <p:spPr bwMode="auto">
          <a:xfrm>
            <a:off x="250825" y="6524625"/>
            <a:ext cx="8713788" cy="0"/>
          </a:xfrm>
          <a:prstGeom prst="line">
            <a:avLst/>
          </a:prstGeom>
          <a:noFill/>
          <a:ln w="63500">
            <a:solidFill>
              <a:srgbClr val="FFFF99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66612" name="AutoShape 52"/>
          <p:cNvSpPr>
            <a:spLocks noChangeArrowheads="1"/>
          </p:cNvSpPr>
          <p:nvPr/>
        </p:nvSpPr>
        <p:spPr bwMode="auto">
          <a:xfrm rot="5400000">
            <a:off x="4679950" y="5049838"/>
            <a:ext cx="792163" cy="287337"/>
          </a:xfrm>
          <a:custGeom>
            <a:avLst/>
            <a:gdLst>
              <a:gd name="T0" fmla="*/ 2147483647 w 21600"/>
              <a:gd name="T1" fmla="*/ 0 h 21600"/>
              <a:gd name="T2" fmla="*/ 0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6280 h 21600"/>
              <a:gd name="T14" fmla="*/ 19471 w 21600"/>
              <a:gd name="T15" fmla="*/ 1532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514" y="0"/>
                </a:moveTo>
                <a:lnTo>
                  <a:pt x="16514" y="6280"/>
                </a:lnTo>
                <a:lnTo>
                  <a:pt x="3375" y="6280"/>
                </a:lnTo>
                <a:lnTo>
                  <a:pt x="3375" y="15320"/>
                </a:lnTo>
                <a:lnTo>
                  <a:pt x="16514" y="15320"/>
                </a:lnTo>
                <a:lnTo>
                  <a:pt x="16514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6280"/>
                </a:moveTo>
                <a:lnTo>
                  <a:pt x="1350" y="15320"/>
                </a:lnTo>
                <a:lnTo>
                  <a:pt x="2700" y="15320"/>
                </a:lnTo>
                <a:lnTo>
                  <a:pt x="2700" y="6280"/>
                </a:lnTo>
                <a:close/>
              </a:path>
              <a:path w="21600" h="21600">
                <a:moveTo>
                  <a:pt x="0" y="6280"/>
                </a:moveTo>
                <a:lnTo>
                  <a:pt x="0" y="15320"/>
                </a:lnTo>
                <a:lnTo>
                  <a:pt x="675" y="15320"/>
                </a:lnTo>
                <a:lnTo>
                  <a:pt x="675" y="6280"/>
                </a:lnTo>
                <a:close/>
              </a:path>
            </a:pathLst>
          </a:custGeom>
          <a:solidFill>
            <a:srgbClr val="FFCC66"/>
          </a:solidFill>
          <a:ln w="9525">
            <a:round/>
            <a:headEnd/>
            <a:tailEnd/>
          </a:ln>
          <a:scene3d>
            <a:camera prst="legacyPerspectiveTopRight"/>
            <a:lightRig rig="legacyFlat3" dir="b"/>
          </a:scene3d>
          <a:sp3d extrusionH="887400" prstMaterial="legacyMatte">
            <a:bevelT w="13500" h="13500" prst="angle"/>
            <a:bevelB w="13500" h="13500" prst="angle"/>
            <a:extrusionClr>
              <a:srgbClr val="FFCC66"/>
            </a:extrusionClr>
          </a:sp3d>
        </p:spPr>
        <p:txBody>
          <a:bodyPr rot="10800000" vert="eaVert" wrap="none" anchor="ctr">
            <a:flatTx/>
          </a:bodyPr>
          <a:lstStyle/>
          <a:p>
            <a:endParaRPr lang="ru-RU"/>
          </a:p>
        </p:txBody>
      </p:sp>
      <p:sp>
        <p:nvSpPr>
          <p:cNvPr id="66613" name="Text Box 53"/>
          <p:cNvSpPr txBox="1">
            <a:spLocks noChangeArrowheads="1"/>
          </p:cNvSpPr>
          <p:nvPr/>
        </p:nvSpPr>
        <p:spPr bwMode="auto">
          <a:xfrm>
            <a:off x="5688013" y="4508500"/>
            <a:ext cx="3455987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buFont typeface="Wingdings" pitchFamily="2" charset="2"/>
              <a:buChar char="Ø"/>
            </a:pPr>
            <a:r>
              <a:rPr lang="ru-RU" sz="2400" b="1">
                <a:sym typeface="Wingdings" pitchFamily="2" charset="2"/>
              </a:rPr>
              <a:t> Какой вопрос </a:t>
            </a:r>
          </a:p>
          <a:p>
            <a:pPr algn="ctr">
              <a:buFont typeface="Wingdings" pitchFamily="2" charset="2"/>
              <a:buNone/>
            </a:pPr>
            <a:r>
              <a:rPr lang="ru-RU" sz="2400" b="1">
                <a:sym typeface="Wingdings" pitchFamily="2" charset="2"/>
              </a:rPr>
              <a:t>у вас возникает? </a:t>
            </a:r>
          </a:p>
        </p:txBody>
      </p:sp>
      <p:sp>
        <p:nvSpPr>
          <p:cNvPr id="66614" name="AutoShape 54"/>
          <p:cNvSpPr>
            <a:spLocks noGrp="1" noChangeArrowheads="1"/>
          </p:cNvSpPr>
          <p:nvPr>
            <p:ph type="subTitle" idx="1"/>
          </p:nvPr>
        </p:nvSpPr>
        <p:spPr>
          <a:xfrm>
            <a:off x="179388" y="5516563"/>
            <a:ext cx="8893175" cy="1081087"/>
          </a:xfrm>
          <a:prstGeom prst="horizontalScroll">
            <a:avLst>
              <a:gd name="adj" fmla="val 12500"/>
            </a:avLst>
          </a:prstGeom>
          <a:solidFill>
            <a:srgbClr val="EFC9A3"/>
          </a:solidFill>
          <a:ln>
            <a:solidFill>
              <a:schemeClr val="tx1"/>
            </a:solidFill>
            <a:round/>
          </a:ln>
        </p:spPr>
        <p:txBody>
          <a:bodyPr/>
          <a:lstStyle/>
          <a:p>
            <a:pPr eaLnBrk="1" hangingPunct="1">
              <a:lnSpc>
                <a:spcPct val="80000"/>
              </a:lnSpc>
              <a:spcBef>
                <a:spcPct val="0"/>
              </a:spcBef>
            </a:pPr>
            <a:r>
              <a:rPr lang="ru-RU" sz="2000" b="1" i="1" smtClean="0"/>
              <a:t>Почему прогнозы погоды, составленные для одной территории в один и тот же сезон, но в разные годы, не всегда совпадают?</a:t>
            </a:r>
            <a:endParaRPr lang="ru-RU" sz="2000" smtClean="0"/>
          </a:p>
        </p:txBody>
      </p:sp>
      <p:sp>
        <p:nvSpPr>
          <p:cNvPr id="66584" name="Text Box 24"/>
          <p:cNvSpPr txBox="1">
            <a:spLocks noChangeArrowheads="1"/>
          </p:cNvSpPr>
          <p:nvPr/>
        </p:nvSpPr>
        <p:spPr bwMode="auto">
          <a:xfrm>
            <a:off x="611188" y="4581525"/>
            <a:ext cx="43561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buFont typeface="Wingdings" pitchFamily="2" charset="2"/>
              <a:buChar char="Ø"/>
            </a:pPr>
            <a:r>
              <a:rPr lang="ru-RU" sz="2400" b="1" i="1">
                <a:latin typeface="Times New Roman" pitchFamily="18" charset="0"/>
                <a:sym typeface="Wingdings" pitchFamily="2" charset="2"/>
              </a:rPr>
              <a:t> Сравните два факта.</a:t>
            </a:r>
            <a:r>
              <a:rPr lang="ru-RU" sz="2400" b="1">
                <a:latin typeface="Times New Roman" pitchFamily="18" charset="0"/>
                <a:sym typeface="Wingdings" pitchFamily="2" charset="2"/>
              </a:rPr>
              <a:t> </a:t>
            </a:r>
          </a:p>
        </p:txBody>
      </p:sp>
      <p:sp>
        <p:nvSpPr>
          <p:cNvPr id="9225" name="Rectangle 69"/>
          <p:cNvSpPr>
            <a:spLocks noChangeArrowheads="1"/>
          </p:cNvSpPr>
          <p:nvPr/>
        </p:nvSpPr>
        <p:spPr bwMode="auto">
          <a:xfrm>
            <a:off x="4500563" y="836613"/>
            <a:ext cx="4354512" cy="2986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400" b="1" i="1">
                <a:latin typeface="Times New Roman" pitchFamily="18" charset="0"/>
              </a:rPr>
              <a:t>Погода в Рязани, 30 марта 2013 года</a:t>
            </a:r>
          </a:p>
          <a:p>
            <a:r>
              <a:rPr lang="ru-RU" sz="2800" b="1" i="1">
                <a:solidFill>
                  <a:srgbClr val="002060"/>
                </a:solidFill>
                <a:latin typeface="Times New Roman" pitchFamily="18" charset="0"/>
              </a:rPr>
              <a:t>Переменная облачность, температура -  -2; +1*С. Давление 749 мм рт ст, влажность – 40%, ветер - ЮВ</a:t>
            </a:r>
          </a:p>
        </p:txBody>
      </p:sp>
      <p:pic>
        <p:nvPicPr>
          <p:cNvPr id="9226" name="Picture 5" descr="слабый ливневый дождь"/>
          <p:cNvPicPr>
            <a:picLocks noChangeAspect="1" noChangeArrowheads="1"/>
          </p:cNvPicPr>
          <p:nvPr/>
        </p:nvPicPr>
        <p:blipFill>
          <a:blip r:embed="rId3" r:link="rId4" cstate="print"/>
          <a:srcRect/>
          <a:stretch>
            <a:fillRect/>
          </a:stretch>
        </p:blipFill>
        <p:spPr bwMode="auto">
          <a:xfrm>
            <a:off x="0" y="0"/>
            <a:ext cx="333375" cy="33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7" name="Picture 4" descr="облачность"/>
          <p:cNvPicPr>
            <a:picLocks noChangeAspect="1" noChangeArrowheads="1"/>
          </p:cNvPicPr>
          <p:nvPr/>
        </p:nvPicPr>
        <p:blipFill>
          <a:blip r:embed="rId5" r:link="rId6" cstate="print"/>
          <a:srcRect/>
          <a:stretch>
            <a:fillRect/>
          </a:stretch>
        </p:blipFill>
        <p:spPr bwMode="auto">
          <a:xfrm>
            <a:off x="0" y="0"/>
            <a:ext cx="333375" cy="33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8" name="Picture 3" descr="облачность"/>
          <p:cNvPicPr>
            <a:picLocks noChangeAspect="1" noChangeArrowheads="1"/>
          </p:cNvPicPr>
          <p:nvPr/>
        </p:nvPicPr>
        <p:blipFill>
          <a:blip r:embed="rId7" r:link="rId8" cstate="print"/>
          <a:srcRect/>
          <a:stretch>
            <a:fillRect/>
          </a:stretch>
        </p:blipFill>
        <p:spPr bwMode="auto">
          <a:xfrm>
            <a:off x="0" y="0"/>
            <a:ext cx="333375" cy="33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9" name="Picture 2" descr="облачность"/>
          <p:cNvPicPr>
            <a:picLocks noChangeAspect="1" noChangeArrowheads="1"/>
          </p:cNvPicPr>
          <p:nvPr/>
        </p:nvPicPr>
        <p:blipFill>
          <a:blip r:embed="rId9" r:link="rId10" cstate="print"/>
          <a:srcRect/>
          <a:stretch>
            <a:fillRect/>
          </a:stretch>
        </p:blipFill>
        <p:spPr bwMode="auto">
          <a:xfrm>
            <a:off x="0" y="0"/>
            <a:ext cx="333375" cy="33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30" name="Picture 1" descr="http://pogoda.mail.ru/img/new/pict_moonphase_3.gif"/>
          <p:cNvPicPr>
            <a:picLocks noChangeAspect="1" noChangeArrowheads="1"/>
          </p:cNvPicPr>
          <p:nvPr/>
        </p:nvPicPr>
        <p:blipFill>
          <a:blip r:embed="rId11" r:link="rId12" cstate="print"/>
          <a:srcRect/>
          <a:stretch>
            <a:fillRect/>
          </a:stretch>
        </p:blipFill>
        <p:spPr bwMode="auto">
          <a:xfrm>
            <a:off x="0" y="0"/>
            <a:ext cx="238125" cy="238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31" name="Picture 11" descr="слабый ливневый дождь"/>
          <p:cNvPicPr>
            <a:picLocks noChangeAspect="1" noChangeArrowheads="1"/>
          </p:cNvPicPr>
          <p:nvPr/>
        </p:nvPicPr>
        <p:blipFill>
          <a:blip r:embed="rId3" r:link="rId4" cstate="print"/>
          <a:srcRect/>
          <a:stretch>
            <a:fillRect/>
          </a:stretch>
        </p:blipFill>
        <p:spPr bwMode="auto">
          <a:xfrm>
            <a:off x="0" y="0"/>
            <a:ext cx="333375" cy="33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32" name="Picture 10" descr="облачность"/>
          <p:cNvPicPr>
            <a:picLocks noChangeAspect="1" noChangeArrowheads="1"/>
          </p:cNvPicPr>
          <p:nvPr/>
        </p:nvPicPr>
        <p:blipFill>
          <a:blip r:embed="rId5" r:link="rId6" cstate="print"/>
          <a:srcRect/>
          <a:stretch>
            <a:fillRect/>
          </a:stretch>
        </p:blipFill>
        <p:spPr bwMode="auto">
          <a:xfrm>
            <a:off x="0" y="0"/>
            <a:ext cx="333375" cy="33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33" name="Picture 9" descr="облачность"/>
          <p:cNvPicPr>
            <a:picLocks noChangeAspect="1" noChangeArrowheads="1"/>
          </p:cNvPicPr>
          <p:nvPr/>
        </p:nvPicPr>
        <p:blipFill>
          <a:blip r:embed="rId7" r:link="rId8" cstate="print"/>
          <a:srcRect/>
          <a:stretch>
            <a:fillRect/>
          </a:stretch>
        </p:blipFill>
        <p:spPr bwMode="auto">
          <a:xfrm>
            <a:off x="0" y="0"/>
            <a:ext cx="333375" cy="33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34" name="Picture 8" descr="облачность"/>
          <p:cNvPicPr>
            <a:picLocks noChangeAspect="1" noChangeArrowheads="1"/>
          </p:cNvPicPr>
          <p:nvPr/>
        </p:nvPicPr>
        <p:blipFill>
          <a:blip r:embed="rId9" r:link="rId10" cstate="print"/>
          <a:srcRect/>
          <a:stretch>
            <a:fillRect/>
          </a:stretch>
        </p:blipFill>
        <p:spPr bwMode="auto">
          <a:xfrm>
            <a:off x="0" y="0"/>
            <a:ext cx="333375" cy="33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35" name="Picture 7" descr="http://pogoda.mail.ru/img/new/pict_moonphase_3.gif"/>
          <p:cNvPicPr>
            <a:picLocks noChangeAspect="1" noChangeArrowheads="1"/>
          </p:cNvPicPr>
          <p:nvPr/>
        </p:nvPicPr>
        <p:blipFill>
          <a:blip r:embed="rId11" r:link="rId12" cstate="print"/>
          <a:srcRect/>
          <a:stretch>
            <a:fillRect/>
          </a:stretch>
        </p:blipFill>
        <p:spPr bwMode="auto">
          <a:xfrm>
            <a:off x="0" y="0"/>
            <a:ext cx="468313" cy="468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36" name="Rectangle 12"/>
          <p:cNvSpPr>
            <a:spLocks noChangeArrowheads="1"/>
          </p:cNvSpPr>
          <p:nvPr/>
        </p:nvSpPr>
        <p:spPr bwMode="auto">
          <a:xfrm>
            <a:off x="323850" y="414338"/>
            <a:ext cx="849630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 eaLnBrk="0" hangingPunct="0"/>
            <a:r>
              <a:rPr lang="ru-RU" sz="2400" b="1"/>
              <a:t>Данные метеослужбы для Рязани в 2010 и 2013 годах</a:t>
            </a:r>
          </a:p>
        </p:txBody>
      </p:sp>
      <p:pic>
        <p:nvPicPr>
          <p:cNvPr id="9237" name="Picture 17" descr="слабый ливневый дождь"/>
          <p:cNvPicPr>
            <a:picLocks noChangeAspect="1" noChangeArrowheads="1"/>
          </p:cNvPicPr>
          <p:nvPr/>
        </p:nvPicPr>
        <p:blipFill>
          <a:blip r:embed="rId3" r:link="rId4" cstate="print"/>
          <a:srcRect/>
          <a:stretch>
            <a:fillRect/>
          </a:stretch>
        </p:blipFill>
        <p:spPr bwMode="auto">
          <a:xfrm>
            <a:off x="0" y="0"/>
            <a:ext cx="333375" cy="33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38" name="Picture 16" descr="облачность"/>
          <p:cNvPicPr>
            <a:picLocks noChangeAspect="1" noChangeArrowheads="1"/>
          </p:cNvPicPr>
          <p:nvPr/>
        </p:nvPicPr>
        <p:blipFill>
          <a:blip r:embed="rId5" r:link="rId6" cstate="print"/>
          <a:srcRect/>
          <a:stretch>
            <a:fillRect/>
          </a:stretch>
        </p:blipFill>
        <p:spPr bwMode="auto">
          <a:xfrm>
            <a:off x="0" y="0"/>
            <a:ext cx="333375" cy="33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39" name="Picture 15" descr="облачность"/>
          <p:cNvPicPr>
            <a:picLocks noChangeAspect="1" noChangeArrowheads="1"/>
          </p:cNvPicPr>
          <p:nvPr/>
        </p:nvPicPr>
        <p:blipFill>
          <a:blip r:embed="rId7" r:link="rId8" cstate="print"/>
          <a:srcRect/>
          <a:stretch>
            <a:fillRect/>
          </a:stretch>
        </p:blipFill>
        <p:spPr bwMode="auto">
          <a:xfrm>
            <a:off x="0" y="0"/>
            <a:ext cx="333375" cy="33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40" name="Picture 14" descr="облачность"/>
          <p:cNvPicPr>
            <a:picLocks noChangeAspect="1" noChangeArrowheads="1"/>
          </p:cNvPicPr>
          <p:nvPr/>
        </p:nvPicPr>
        <p:blipFill>
          <a:blip r:embed="rId9" r:link="rId10" cstate="print"/>
          <a:srcRect/>
          <a:stretch>
            <a:fillRect/>
          </a:stretch>
        </p:blipFill>
        <p:spPr bwMode="auto">
          <a:xfrm>
            <a:off x="0" y="0"/>
            <a:ext cx="333375" cy="33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41" name="Picture 13" descr="http://pogoda.mail.ru/img/new/pict_moonphase_3.gif"/>
          <p:cNvPicPr>
            <a:picLocks noChangeAspect="1" noChangeArrowheads="1"/>
          </p:cNvPicPr>
          <p:nvPr/>
        </p:nvPicPr>
        <p:blipFill>
          <a:blip r:embed="rId11" r:link="rId12" cstate="print"/>
          <a:srcRect/>
          <a:stretch>
            <a:fillRect/>
          </a:stretch>
        </p:blipFill>
        <p:spPr bwMode="auto">
          <a:xfrm>
            <a:off x="0" y="0"/>
            <a:ext cx="238125" cy="238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42" name="Rectangle 18"/>
          <p:cNvSpPr>
            <a:spLocks noChangeArrowheads="1"/>
          </p:cNvSpPr>
          <p:nvPr/>
        </p:nvSpPr>
        <p:spPr bwMode="auto">
          <a:xfrm>
            <a:off x="323850" y="765175"/>
            <a:ext cx="4176713" cy="4592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 eaLnBrk="0" hangingPunct="0"/>
            <a:r>
              <a:rPr lang="ru-RU" sz="2400" b="1" i="1" dirty="0">
                <a:latin typeface="Times New Roman" pitchFamily="18" charset="0"/>
                <a:cs typeface="Times New Roman" pitchFamily="18" charset="0"/>
              </a:rPr>
              <a:t>Погода в Рязани, 30 марта 2010 года</a:t>
            </a:r>
          </a:p>
          <a:p>
            <a:pPr eaLnBrk="0" hangingPunct="0"/>
            <a:r>
              <a:rPr lang="ru-RU" sz="2800" b="1" i="1" dirty="0">
                <a:solidFill>
                  <a:srgbClr val="002060"/>
                </a:solidFill>
                <a:latin typeface="Times New Roman" pitchFamily="18" charset="0"/>
              </a:rPr>
              <a:t>Переменная облачность, температура -  +3; +12*С. Давление 746 мм </a:t>
            </a:r>
            <a:r>
              <a:rPr lang="ru-RU" sz="2800" b="1" i="1" dirty="0" err="1">
                <a:solidFill>
                  <a:srgbClr val="002060"/>
                </a:solidFill>
                <a:latin typeface="Times New Roman" pitchFamily="18" charset="0"/>
              </a:rPr>
              <a:t>рт</a:t>
            </a:r>
            <a:r>
              <a:rPr lang="ru-RU" sz="2800" b="1" i="1" dirty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ru-RU" sz="2800" b="1" i="1" dirty="0" err="1">
                <a:solidFill>
                  <a:srgbClr val="002060"/>
                </a:solidFill>
                <a:latin typeface="Times New Roman" pitchFamily="18" charset="0"/>
              </a:rPr>
              <a:t>ст</a:t>
            </a:r>
            <a:r>
              <a:rPr lang="ru-RU" sz="2800" b="1" i="1" dirty="0">
                <a:solidFill>
                  <a:srgbClr val="002060"/>
                </a:solidFill>
                <a:latin typeface="Times New Roman" pitchFamily="18" charset="0"/>
              </a:rPr>
              <a:t>, влажность – 55%, ветер - Ю</a:t>
            </a:r>
          </a:p>
          <a:p>
            <a:pPr eaLnBrk="0" hangingPunct="0"/>
            <a:endParaRPr lang="ru-RU" sz="2400" b="1" dirty="0">
              <a:cs typeface="Times New Roman" pitchFamily="18" charset="0"/>
            </a:endParaRPr>
          </a:p>
          <a:p>
            <a:pPr eaLnBrk="0" hangingPunct="0"/>
            <a:endParaRPr lang="ru-RU" sz="2400" b="1" dirty="0">
              <a:cs typeface="Times New Roman" pitchFamily="18" charset="0"/>
            </a:endParaRPr>
          </a:p>
          <a:p>
            <a:pPr eaLnBrk="0" hangingPunct="0"/>
            <a:endParaRPr lang="ru-RU" sz="2400" b="1" dirty="0">
              <a:cs typeface="Times New Roman" pitchFamily="18" charset="0"/>
            </a:endParaRPr>
          </a:p>
          <a:p>
            <a:pPr eaLnBrk="0" hangingPunct="0"/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65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65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65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6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66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66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666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6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666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61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6614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6614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6661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6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666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666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666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6612" grpId="0" animBg="1"/>
      <p:bldP spid="66613" grpId="0"/>
      <p:bldP spid="66614" grpId="0" build="p" animBg="1"/>
      <p:bldP spid="6658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C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Line 3"/>
          <p:cNvSpPr>
            <a:spLocks noChangeShapeType="1"/>
          </p:cNvSpPr>
          <p:nvPr/>
        </p:nvSpPr>
        <p:spPr bwMode="auto">
          <a:xfrm>
            <a:off x="179388" y="260350"/>
            <a:ext cx="3529012" cy="0"/>
          </a:xfrm>
          <a:prstGeom prst="line">
            <a:avLst/>
          </a:prstGeom>
          <a:noFill/>
          <a:ln w="63500">
            <a:solidFill>
              <a:srgbClr val="FFFF99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0243" name="Line 4"/>
          <p:cNvSpPr>
            <a:spLocks noChangeShapeType="1"/>
          </p:cNvSpPr>
          <p:nvPr/>
        </p:nvSpPr>
        <p:spPr bwMode="auto">
          <a:xfrm>
            <a:off x="5292725" y="260350"/>
            <a:ext cx="3671888" cy="0"/>
          </a:xfrm>
          <a:prstGeom prst="line">
            <a:avLst/>
          </a:prstGeom>
          <a:noFill/>
          <a:ln w="63500">
            <a:solidFill>
              <a:srgbClr val="FFFF99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0244" name="Line 5"/>
          <p:cNvSpPr>
            <a:spLocks noChangeShapeType="1"/>
          </p:cNvSpPr>
          <p:nvPr/>
        </p:nvSpPr>
        <p:spPr bwMode="auto">
          <a:xfrm>
            <a:off x="250825" y="6524625"/>
            <a:ext cx="8713788" cy="0"/>
          </a:xfrm>
          <a:prstGeom prst="line">
            <a:avLst/>
          </a:prstGeom>
          <a:noFill/>
          <a:ln w="63500">
            <a:solidFill>
              <a:srgbClr val="FFFF99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9221" name="AutoShape 7"/>
          <p:cNvSpPr>
            <a:spLocks noGrp="1" noChangeArrowheads="1"/>
          </p:cNvSpPr>
          <p:nvPr>
            <p:ph type="subTitle" idx="1"/>
          </p:nvPr>
        </p:nvSpPr>
        <p:spPr>
          <a:xfrm>
            <a:off x="0" y="620713"/>
            <a:ext cx="9144000" cy="1223962"/>
          </a:xfrm>
          <a:prstGeom prst="horizontalScroll">
            <a:avLst>
              <a:gd name="adj" fmla="val 12500"/>
            </a:avLst>
          </a:prstGeom>
          <a:solidFill>
            <a:srgbClr val="EFC9A3"/>
          </a:solidFill>
          <a:ln>
            <a:solidFill>
              <a:schemeClr val="tx1"/>
            </a:solidFill>
            <a:round/>
          </a:ln>
        </p:spPr>
        <p:txBody>
          <a:bodyPr>
            <a:normAutofit lnSpcReduction="10000"/>
          </a:bodyPr>
          <a:lstStyle/>
          <a:p>
            <a:pPr eaLnBrk="1" hangingPunct="1">
              <a:lnSpc>
                <a:spcPct val="80000"/>
              </a:lnSpc>
              <a:spcBef>
                <a:spcPct val="0"/>
              </a:spcBef>
              <a:defRPr/>
            </a:pPr>
            <a:r>
              <a:rPr lang="ru-RU" sz="2400" b="1" i="1" dirty="0" smtClean="0"/>
              <a:t>Почему прогнозы погоды, составленные для одной территории в один и тот же сезон, но в разные годы, не всегда совпадают?</a:t>
            </a:r>
            <a:endParaRPr lang="ru-RU" sz="2400" dirty="0" smtClean="0"/>
          </a:p>
        </p:txBody>
      </p:sp>
      <p:sp>
        <p:nvSpPr>
          <p:cNvPr id="10246" name="Text Box 8"/>
          <p:cNvSpPr txBox="1">
            <a:spLocks noChangeArrowheads="1"/>
          </p:cNvSpPr>
          <p:nvPr/>
        </p:nvSpPr>
        <p:spPr bwMode="auto">
          <a:xfrm>
            <a:off x="34925" y="2659063"/>
            <a:ext cx="9109075" cy="2062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/>
            <a:endParaRPr lang="ru-RU" sz="3200" b="1" i="1">
              <a:solidFill>
                <a:srgbClr val="000000"/>
              </a:solidFill>
              <a:latin typeface="Times New Roman" pitchFamily="18" charset="0"/>
            </a:endParaRPr>
          </a:p>
          <a:p>
            <a:pPr marL="342900" indent="-342900"/>
            <a:endParaRPr lang="ru-RU" sz="3200" b="1" i="1">
              <a:solidFill>
                <a:srgbClr val="000000"/>
              </a:solidFill>
              <a:latin typeface="Times New Roman" pitchFamily="18" charset="0"/>
            </a:endParaRPr>
          </a:p>
          <a:p>
            <a:pPr marL="342900" indent="-342900">
              <a:buFont typeface="Wingdings" pitchFamily="2" charset="2"/>
              <a:buChar char="v"/>
            </a:pPr>
            <a:r>
              <a:rPr lang="ru-RU" sz="3200" b="1" i="1">
                <a:solidFill>
                  <a:srgbClr val="000000"/>
                </a:solidFill>
                <a:latin typeface="Times New Roman" pitchFamily="18" charset="0"/>
              </a:rPr>
              <a:t>    Составляем план решения проблемы (ваши действия)</a:t>
            </a:r>
            <a:endParaRPr lang="ru-RU" sz="3200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9" descr="NRZF03102002[1].jpg"/>
          <p:cNvPicPr>
            <a:picLocks noChangeAspect="1"/>
          </p:cNvPicPr>
          <p:nvPr/>
        </p:nvPicPr>
        <p:blipFill>
          <a:blip r:embed="rId3" cstate="print">
            <a:lum bright="24000" contrast="12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2700338" y="260350"/>
            <a:ext cx="3889375" cy="1439863"/>
          </a:xfrm>
          <a:effectLst>
            <a:outerShdw dist="35921" dir="2700000" algn="ctr" rotWithShape="0">
              <a:srgbClr val="FFFF00"/>
            </a:outerShdw>
          </a:effectLst>
        </p:spPr>
        <p:txBody>
          <a:bodyPr/>
          <a:lstStyle/>
          <a:p>
            <a:pPr eaLnBrk="1" hangingPunct="1">
              <a:defRPr/>
            </a:pPr>
            <a:r>
              <a:rPr lang="ru-RU" b="1" i="1" dirty="0" smtClean="0">
                <a:solidFill>
                  <a:srgbClr val="000066"/>
                </a:solidFill>
              </a:rPr>
              <a:t>Сегодня на уроке</a:t>
            </a:r>
          </a:p>
        </p:txBody>
      </p:sp>
      <p:sp>
        <p:nvSpPr>
          <p:cNvPr id="4100" name="Rectangle 5"/>
          <p:cNvSpPr>
            <a:spLocks noGrp="1" noChangeArrowheads="1"/>
          </p:cNvSpPr>
          <p:nvPr>
            <p:ph idx="1"/>
          </p:nvPr>
        </p:nvSpPr>
        <p:spPr>
          <a:xfrm>
            <a:off x="755650" y="1916113"/>
            <a:ext cx="7920038" cy="4537075"/>
          </a:xfrm>
        </p:spPr>
        <p:txBody>
          <a:bodyPr>
            <a:normAutofit fontScale="92500" lnSpcReduction="10000"/>
          </a:bodyPr>
          <a:lstStyle/>
          <a:p>
            <a:pPr lvl="4" eaLnBrk="1" hangingPunct="1">
              <a:lnSpc>
                <a:spcPct val="80000"/>
              </a:lnSpc>
              <a:buFontTx/>
              <a:buNone/>
              <a:defRPr/>
            </a:pPr>
            <a:r>
              <a:rPr lang="ru-RU" sz="2800" b="1" dirty="0" smtClean="0">
                <a:solidFill>
                  <a:srgbClr val="000066"/>
                </a:solidFill>
              </a:rPr>
              <a:t>    				</a:t>
            </a:r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r>
              <a:rPr lang="ru-RU" sz="2800" b="1" dirty="0" smtClean="0">
                <a:solidFill>
                  <a:srgbClr val="000066"/>
                </a:solidFill>
              </a:rPr>
              <a:t>Вы узнаете:</a:t>
            </a:r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endParaRPr lang="ru-RU" sz="2800" b="1" dirty="0" smtClean="0">
              <a:solidFill>
                <a:srgbClr val="000066"/>
              </a:solidFill>
            </a:endParaRPr>
          </a:p>
          <a:p>
            <a:pPr eaLnBrk="1" hangingPunct="1">
              <a:lnSpc>
                <a:spcPct val="110000"/>
              </a:lnSpc>
              <a:defRPr/>
            </a:pPr>
            <a:r>
              <a:rPr lang="ru-RU" sz="2800" b="1" dirty="0" smtClean="0">
                <a:solidFill>
                  <a:srgbClr val="000066"/>
                </a:solidFill>
              </a:rPr>
              <a:t>Что такое погода;</a:t>
            </a:r>
          </a:p>
          <a:p>
            <a:pPr eaLnBrk="1" hangingPunct="1">
              <a:lnSpc>
                <a:spcPct val="110000"/>
              </a:lnSpc>
              <a:defRPr/>
            </a:pPr>
            <a:r>
              <a:rPr lang="ru-RU" sz="2800" b="1" dirty="0" smtClean="0">
                <a:solidFill>
                  <a:srgbClr val="000066"/>
                </a:solidFill>
              </a:rPr>
              <a:t>Какие метеорологические </a:t>
            </a:r>
            <a:br>
              <a:rPr lang="ru-RU" sz="2800" b="1" dirty="0" smtClean="0">
                <a:solidFill>
                  <a:srgbClr val="000066"/>
                </a:solidFill>
              </a:rPr>
            </a:br>
            <a:r>
              <a:rPr lang="ru-RU" sz="2800" b="1" dirty="0" smtClean="0">
                <a:solidFill>
                  <a:srgbClr val="000066"/>
                </a:solidFill>
              </a:rPr>
              <a:t>элементы её характеризуют;</a:t>
            </a:r>
          </a:p>
          <a:p>
            <a:pPr eaLnBrk="1" hangingPunct="1">
              <a:lnSpc>
                <a:spcPct val="110000"/>
              </a:lnSpc>
              <a:defRPr/>
            </a:pPr>
            <a:r>
              <a:rPr lang="ru-RU" sz="2800" b="1" dirty="0" smtClean="0">
                <a:solidFill>
                  <a:srgbClr val="000066"/>
                </a:solidFill>
              </a:rPr>
              <a:t>Почему погода изменчива;</a:t>
            </a:r>
          </a:p>
          <a:p>
            <a:pPr eaLnBrk="1" hangingPunct="1">
              <a:lnSpc>
                <a:spcPct val="110000"/>
              </a:lnSpc>
              <a:defRPr/>
            </a:pPr>
            <a:r>
              <a:rPr lang="ru-RU" sz="2800" b="1" dirty="0" smtClean="0">
                <a:solidFill>
                  <a:srgbClr val="000066"/>
                </a:solidFill>
              </a:rPr>
              <a:t>Что такое прогноз погоды;</a:t>
            </a:r>
          </a:p>
          <a:p>
            <a:pPr eaLnBrk="1" hangingPunct="1">
              <a:lnSpc>
                <a:spcPct val="110000"/>
              </a:lnSpc>
              <a:defRPr/>
            </a:pPr>
            <a:r>
              <a:rPr lang="ru-RU" sz="2800" b="1" dirty="0" smtClean="0">
                <a:solidFill>
                  <a:srgbClr val="000066"/>
                </a:solidFill>
              </a:rPr>
              <a:t>Как составляется прогноз погоды. 	                                	                  </a:t>
            </a:r>
          </a:p>
        </p:txBody>
      </p:sp>
      <p:pic>
        <p:nvPicPr>
          <p:cNvPr id="11269" name="Picture 4" descr="logo[5]"/>
          <p:cNvPicPr>
            <a:picLocks noChangeAspect="1" noChangeArrowheads="1"/>
          </p:cNvPicPr>
          <p:nvPr/>
        </p:nvPicPr>
        <p:blipFill>
          <a:blip r:embed="rId4" cstate="print"/>
          <a:srcRect l="7289" r="8089" b="36981"/>
          <a:stretch>
            <a:fillRect/>
          </a:stretch>
        </p:blipFill>
        <p:spPr bwMode="auto">
          <a:xfrm>
            <a:off x="7453313" y="188913"/>
            <a:ext cx="1511300" cy="1008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70" name="Picture 6" descr="logo[2].gif"/>
          <p:cNvPicPr>
            <a:picLocks noChangeAspect="1"/>
          </p:cNvPicPr>
          <p:nvPr/>
        </p:nvPicPr>
        <p:blipFill>
          <a:blip r:embed="rId5" cstate="print"/>
          <a:srcRect t="26057" b="21826"/>
          <a:stretch>
            <a:fillRect/>
          </a:stretch>
        </p:blipFill>
        <p:spPr bwMode="auto">
          <a:xfrm>
            <a:off x="250825" y="188913"/>
            <a:ext cx="1720850" cy="1069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41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41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41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40"/>
                            </p:stCondLst>
                            <p:childTnLst>
                              <p:par>
                                <p:cTn id="11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3" dur="80"/>
                                        <p:tgtEl>
                                          <p:spTgt spid="410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4" dur="80"/>
                                        <p:tgtEl>
                                          <p:spTgt spid="410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80"/>
                                        <p:tgtEl>
                                          <p:spTgt spid="410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80"/>
                            </p:stCondLst>
                            <p:childTnLst>
                              <p:par>
                                <p:cTn id="17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9" dur="80"/>
                                        <p:tgtEl>
                                          <p:spTgt spid="410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0" dur="80"/>
                                        <p:tgtEl>
                                          <p:spTgt spid="410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80"/>
                                        <p:tgtEl>
                                          <p:spTgt spid="410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120"/>
                            </p:stCondLst>
                            <p:childTnLst>
                              <p:par>
                                <p:cTn id="23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5" dur="80"/>
                                        <p:tgtEl>
                                          <p:spTgt spid="410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6" dur="80"/>
                                        <p:tgtEl>
                                          <p:spTgt spid="410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" dur="80"/>
                                        <p:tgtEl>
                                          <p:spTgt spid="410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1" dur="80"/>
                                        <p:tgtEl>
                                          <p:spTgt spid="410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2" dur="80"/>
                                        <p:tgtEl>
                                          <p:spTgt spid="410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3" dur="80"/>
                                        <p:tgtEl>
                                          <p:spTgt spid="410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920"/>
                            </p:stCondLst>
                            <p:childTnLst>
                              <p:par>
                                <p:cTn id="3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7" dur="80"/>
                                        <p:tgtEl>
                                          <p:spTgt spid="410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8" dur="80"/>
                                        <p:tgtEl>
                                          <p:spTgt spid="410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9" dur="80"/>
                                        <p:tgtEl>
                                          <p:spTgt spid="410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840"/>
                            </p:stCondLst>
                            <p:childTnLst>
                              <p:par>
                                <p:cTn id="41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3" dur="80"/>
                                        <p:tgtEl>
                                          <p:spTgt spid="410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4" dur="80"/>
                                        <p:tgtEl>
                                          <p:spTgt spid="410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5" dur="80"/>
                                        <p:tgtEl>
                                          <p:spTgt spid="410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00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9" descr="NRZF03102002[1].jpg"/>
          <p:cNvPicPr>
            <a:picLocks noChangeAspect="1"/>
          </p:cNvPicPr>
          <p:nvPr/>
        </p:nvPicPr>
        <p:blipFill>
          <a:blip r:embed="rId3" cstate="print">
            <a:lum bright="24000" contrast="12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7891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979712" y="260350"/>
            <a:ext cx="5544617" cy="1439863"/>
          </a:xfrm>
          <a:effectLst>
            <a:outerShdw dist="35921" dir="2700000" algn="ctr" rotWithShape="0">
              <a:srgbClr val="FFFF00"/>
            </a:outerShdw>
          </a:effectLst>
        </p:spPr>
        <p:txBody>
          <a:bodyPr/>
          <a:lstStyle/>
          <a:p>
            <a:pPr eaLnBrk="1" hangingPunct="1">
              <a:defRPr/>
            </a:pPr>
            <a:r>
              <a:rPr lang="ru-RU" b="1" dirty="0" smtClean="0">
                <a:solidFill>
                  <a:srgbClr val="000066"/>
                </a:solidFill>
              </a:rPr>
              <a:t>Вспомните:</a:t>
            </a:r>
            <a:endParaRPr lang="ru-RU" b="1" i="1" dirty="0" smtClean="0">
              <a:solidFill>
                <a:srgbClr val="000066"/>
              </a:solidFill>
            </a:endParaRPr>
          </a:p>
        </p:txBody>
      </p:sp>
      <p:sp>
        <p:nvSpPr>
          <p:cNvPr id="37893" name="Rectangle 5"/>
          <p:cNvSpPr>
            <a:spLocks noGrp="1" noChangeArrowheads="1"/>
          </p:cNvSpPr>
          <p:nvPr>
            <p:ph type="body" idx="4294967295"/>
          </p:nvPr>
        </p:nvSpPr>
        <p:spPr>
          <a:xfrm>
            <a:off x="0" y="1341438"/>
            <a:ext cx="9144000" cy="5516562"/>
          </a:xfrm>
        </p:spPr>
        <p:txBody>
          <a:bodyPr/>
          <a:lstStyle/>
          <a:p>
            <a:pPr lvl="4" algn="ctr" eaLnBrk="1" hangingPunct="1">
              <a:lnSpc>
                <a:spcPct val="80000"/>
              </a:lnSpc>
              <a:buFontTx/>
              <a:buNone/>
            </a:pPr>
            <a:r>
              <a:rPr lang="ru-RU" sz="2800" b="1" dirty="0" smtClean="0">
                <a:solidFill>
                  <a:srgbClr val="000066"/>
                </a:solidFill>
              </a:rPr>
              <a:t>   				</a:t>
            </a:r>
            <a:endParaRPr lang="ru-RU" sz="3600" b="1" dirty="0" smtClean="0">
              <a:solidFill>
                <a:srgbClr val="000066"/>
              </a:solidFill>
            </a:endParaRPr>
          </a:p>
          <a:p>
            <a:pPr eaLnBrk="1" hangingPunct="1">
              <a:lnSpc>
                <a:spcPct val="110000"/>
              </a:lnSpc>
            </a:pPr>
            <a:r>
              <a:rPr lang="ru-RU" b="1" dirty="0" smtClean="0">
                <a:solidFill>
                  <a:srgbClr val="000066"/>
                </a:solidFill>
              </a:rPr>
              <a:t>Народные приметы погоды, которые вы знаете (</a:t>
            </a:r>
            <a:r>
              <a:rPr lang="ru-RU" sz="2400" b="1" dirty="0" smtClean="0">
                <a:solidFill>
                  <a:srgbClr val="000066"/>
                </a:solidFill>
              </a:rPr>
              <a:t>задания в группах).</a:t>
            </a:r>
          </a:p>
          <a:p>
            <a:pPr eaLnBrk="1" hangingPunct="1">
              <a:lnSpc>
                <a:spcPct val="110000"/>
              </a:lnSpc>
              <a:buNone/>
            </a:pPr>
            <a:endParaRPr lang="ru-RU" sz="2400" b="1" dirty="0" smtClean="0">
              <a:solidFill>
                <a:srgbClr val="000066"/>
              </a:solidFill>
            </a:endParaRPr>
          </a:p>
          <a:p>
            <a:pPr eaLnBrk="1" hangingPunct="1">
              <a:lnSpc>
                <a:spcPct val="110000"/>
              </a:lnSpc>
            </a:pPr>
            <a:r>
              <a:rPr lang="ru-RU" b="1" dirty="0" smtClean="0">
                <a:solidFill>
                  <a:srgbClr val="000066"/>
                </a:solidFill>
              </a:rPr>
              <a:t> О чём говорится в прогнозе погоды? </a:t>
            </a:r>
          </a:p>
          <a:p>
            <a:pPr eaLnBrk="1" hangingPunct="1">
              <a:lnSpc>
                <a:spcPct val="110000"/>
              </a:lnSpc>
              <a:buFont typeface="Wingdings" pitchFamily="2" charset="2"/>
              <a:buChar char="ü"/>
            </a:pPr>
            <a:r>
              <a:rPr lang="ru-RU" sz="2800" b="1" dirty="0" smtClean="0">
                <a:solidFill>
                  <a:srgbClr val="000066"/>
                </a:solidFill>
              </a:rPr>
              <a:t> о времени</a:t>
            </a:r>
          </a:p>
          <a:p>
            <a:pPr eaLnBrk="1" hangingPunct="1">
              <a:lnSpc>
                <a:spcPct val="110000"/>
              </a:lnSpc>
              <a:buFont typeface="Wingdings" pitchFamily="2" charset="2"/>
              <a:buChar char="ü"/>
            </a:pPr>
            <a:r>
              <a:rPr lang="ru-RU" sz="2800" b="1" dirty="0" smtClean="0">
                <a:solidFill>
                  <a:srgbClr val="000066"/>
                </a:solidFill>
              </a:rPr>
              <a:t> о месте</a:t>
            </a:r>
          </a:p>
          <a:p>
            <a:pPr eaLnBrk="1" hangingPunct="1">
              <a:lnSpc>
                <a:spcPct val="110000"/>
              </a:lnSpc>
              <a:buFont typeface="Wingdings" pitchFamily="2" charset="2"/>
              <a:buChar char="ü"/>
            </a:pPr>
            <a:r>
              <a:rPr lang="ru-RU" sz="2800" b="1" dirty="0" smtClean="0">
                <a:solidFill>
                  <a:srgbClr val="000066"/>
                </a:solidFill>
              </a:rPr>
              <a:t>о метеорологических элементах </a:t>
            </a:r>
            <a:r>
              <a:rPr lang="ru-RU" b="1" dirty="0" smtClean="0">
                <a:solidFill>
                  <a:srgbClr val="000066"/>
                </a:solidFill>
              </a:rPr>
              <a:t>                                     	</a:t>
            </a:r>
          </a:p>
        </p:txBody>
      </p:sp>
      <p:pic>
        <p:nvPicPr>
          <p:cNvPr id="12293" name="Picture 4" descr="logo[5]"/>
          <p:cNvPicPr>
            <a:picLocks noChangeAspect="1" noChangeArrowheads="1"/>
          </p:cNvPicPr>
          <p:nvPr/>
        </p:nvPicPr>
        <p:blipFill>
          <a:blip r:embed="rId4" cstate="print"/>
          <a:srcRect l="7289" r="8089" b="36981"/>
          <a:stretch>
            <a:fillRect/>
          </a:stretch>
        </p:blipFill>
        <p:spPr bwMode="auto">
          <a:xfrm>
            <a:off x="7453313" y="188913"/>
            <a:ext cx="1511300" cy="1008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4" name="Picture 6" descr="logo[2].gif"/>
          <p:cNvPicPr>
            <a:picLocks noChangeAspect="1"/>
          </p:cNvPicPr>
          <p:nvPr/>
        </p:nvPicPr>
        <p:blipFill>
          <a:blip r:embed="rId5" cstate="print"/>
          <a:srcRect t="26057" b="21826"/>
          <a:stretch>
            <a:fillRect/>
          </a:stretch>
        </p:blipFill>
        <p:spPr bwMode="auto">
          <a:xfrm>
            <a:off x="250825" y="188913"/>
            <a:ext cx="1720850" cy="1069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378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789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789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789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789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789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789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789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789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000"/>
                            </p:stCondLst>
                            <p:childTnLst>
                              <p:par>
                                <p:cTn id="32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789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789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9" descr="NRZF03102002[1].jpg"/>
          <p:cNvPicPr>
            <a:picLocks noChangeAspect="1"/>
          </p:cNvPicPr>
          <p:nvPr/>
        </p:nvPicPr>
        <p:blipFill>
          <a:blip r:embed="rId3" cstate="print">
            <a:lum bright="24000" contrast="12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8915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691680" y="260648"/>
            <a:ext cx="5832648" cy="1439863"/>
          </a:xfrm>
          <a:effectLst>
            <a:outerShdw dist="35921" dir="2700000" algn="ctr" rotWithShape="0">
              <a:srgbClr val="FFFF00"/>
            </a:outerShdw>
          </a:effectLst>
        </p:spPr>
        <p:txBody>
          <a:bodyPr/>
          <a:lstStyle/>
          <a:p>
            <a:pPr eaLnBrk="1" hangingPunct="1">
              <a:defRPr/>
            </a:pPr>
            <a:endParaRPr lang="ru-RU" b="1" i="1" dirty="0" smtClean="0">
              <a:solidFill>
                <a:srgbClr val="000066"/>
              </a:solidFill>
            </a:endParaRPr>
          </a:p>
        </p:txBody>
      </p:sp>
      <p:sp>
        <p:nvSpPr>
          <p:cNvPr id="38917" name="Rectangle 5"/>
          <p:cNvSpPr>
            <a:spLocks noGrp="1" noChangeArrowheads="1"/>
          </p:cNvSpPr>
          <p:nvPr>
            <p:ph type="body" idx="4294967295"/>
          </p:nvPr>
        </p:nvSpPr>
        <p:spPr>
          <a:xfrm>
            <a:off x="0" y="1412875"/>
            <a:ext cx="9144000" cy="3311525"/>
          </a:xfrm>
        </p:spPr>
        <p:txBody>
          <a:bodyPr>
            <a:normAutofit fontScale="85000" lnSpcReduction="20000"/>
          </a:bodyPr>
          <a:lstStyle/>
          <a:p>
            <a:pPr lvl="4" eaLnBrk="1" hangingPunct="1">
              <a:lnSpc>
                <a:spcPct val="80000"/>
              </a:lnSpc>
              <a:buFontTx/>
              <a:buNone/>
            </a:pPr>
            <a:r>
              <a:rPr lang="ru-RU" sz="2800" b="1" dirty="0" smtClean="0">
                <a:solidFill>
                  <a:srgbClr val="000066"/>
                </a:solidFill>
              </a:rPr>
              <a:t>   				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sz="2800" b="1" dirty="0" smtClean="0">
                <a:solidFill>
                  <a:srgbClr val="000066"/>
                </a:solidFill>
              </a:rPr>
              <a:t>                             	                   	 	         </a:t>
            </a:r>
            <a:br>
              <a:rPr lang="ru-RU" sz="2800" b="1" dirty="0" smtClean="0">
                <a:solidFill>
                  <a:srgbClr val="000066"/>
                </a:solidFill>
              </a:rPr>
            </a:br>
            <a:endParaRPr lang="ru-RU" sz="2800" b="1" dirty="0" smtClean="0">
              <a:solidFill>
                <a:srgbClr val="000066"/>
              </a:solidFill>
            </a:endParaRPr>
          </a:p>
          <a:p>
            <a:pPr eaLnBrk="1" hangingPunct="1">
              <a:lnSpc>
                <a:spcPct val="80000"/>
              </a:lnSpc>
              <a:buNone/>
            </a:pPr>
            <a:r>
              <a:rPr lang="ru-RU" sz="3900" b="1" dirty="0" smtClean="0">
                <a:solidFill>
                  <a:srgbClr val="000066"/>
                </a:solidFill>
              </a:rPr>
              <a:t>- Дайте определение:</a:t>
            </a:r>
          </a:p>
          <a:p>
            <a:pPr eaLnBrk="1" hangingPunct="1">
              <a:lnSpc>
                <a:spcPct val="80000"/>
              </a:lnSpc>
              <a:buNone/>
            </a:pPr>
            <a:endParaRPr lang="ru-RU" sz="3900" b="1" dirty="0" smtClean="0">
              <a:solidFill>
                <a:srgbClr val="000066"/>
              </a:solidFill>
            </a:endParaRPr>
          </a:p>
          <a:p>
            <a:pPr algn="ctr" eaLnBrk="1" hangingPunct="1">
              <a:lnSpc>
                <a:spcPct val="80000"/>
              </a:lnSpc>
              <a:buNone/>
            </a:pPr>
            <a:r>
              <a:rPr lang="ru-RU" sz="3900" b="1" dirty="0" smtClean="0">
                <a:solidFill>
                  <a:srgbClr val="A50021"/>
                </a:solidFill>
              </a:rPr>
              <a:t> ПОГОДА – это…</a:t>
            </a:r>
          </a:p>
          <a:p>
            <a:pPr algn="ctr" eaLnBrk="1" hangingPunct="1">
              <a:lnSpc>
                <a:spcPct val="80000"/>
              </a:lnSpc>
              <a:buNone/>
            </a:pPr>
            <a:endParaRPr lang="ru-RU" sz="3900" b="1" dirty="0" smtClean="0">
              <a:solidFill>
                <a:srgbClr val="000066"/>
              </a:solidFill>
            </a:endParaRPr>
          </a:p>
          <a:p>
            <a:pPr algn="ctr" eaLnBrk="1" hangingPunct="1">
              <a:lnSpc>
                <a:spcPct val="80000"/>
              </a:lnSpc>
              <a:buNone/>
            </a:pPr>
            <a:endParaRPr lang="ru-RU" sz="3900" b="1" dirty="0" smtClean="0">
              <a:solidFill>
                <a:srgbClr val="000066"/>
              </a:solidFill>
            </a:endParaRPr>
          </a:p>
          <a:p>
            <a:pPr eaLnBrk="1" hangingPunct="1">
              <a:lnSpc>
                <a:spcPct val="80000"/>
              </a:lnSpc>
              <a:buNone/>
            </a:pPr>
            <a:r>
              <a:rPr lang="ru-RU" sz="3900" b="1" dirty="0" smtClean="0">
                <a:solidFill>
                  <a:srgbClr val="000066"/>
                </a:solidFill>
              </a:rPr>
              <a:t>- Сравните с определением на с. 114.</a:t>
            </a:r>
          </a:p>
        </p:txBody>
      </p:sp>
      <p:pic>
        <p:nvPicPr>
          <p:cNvPr id="13317" name="Picture 4" descr="logo[5]"/>
          <p:cNvPicPr>
            <a:picLocks noChangeAspect="1" noChangeArrowheads="1"/>
          </p:cNvPicPr>
          <p:nvPr/>
        </p:nvPicPr>
        <p:blipFill>
          <a:blip r:embed="rId4" cstate="print"/>
          <a:srcRect l="7289" r="8089" b="36981"/>
          <a:stretch>
            <a:fillRect/>
          </a:stretch>
        </p:blipFill>
        <p:spPr bwMode="auto">
          <a:xfrm>
            <a:off x="7453313" y="188913"/>
            <a:ext cx="1511300" cy="1008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8" name="Picture 6" descr="logo[2].gif"/>
          <p:cNvPicPr>
            <a:picLocks noChangeAspect="1"/>
          </p:cNvPicPr>
          <p:nvPr/>
        </p:nvPicPr>
        <p:blipFill>
          <a:blip r:embed="rId5" cstate="print"/>
          <a:srcRect t="26057" b="21826"/>
          <a:stretch>
            <a:fillRect/>
          </a:stretch>
        </p:blipFill>
        <p:spPr bwMode="auto">
          <a:xfrm>
            <a:off x="250825" y="188913"/>
            <a:ext cx="1720850" cy="1069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89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89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89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89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89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89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891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891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891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9" descr="NRZF03102002[1].jpg"/>
          <p:cNvPicPr>
            <a:picLocks noChangeAspect="1"/>
          </p:cNvPicPr>
          <p:nvPr/>
        </p:nvPicPr>
        <p:blipFill>
          <a:blip r:embed="rId3" cstate="print">
            <a:lum bright="24000" contrast="12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611188" y="0"/>
            <a:ext cx="8137525" cy="2043113"/>
          </a:xfrm>
          <a:effectLst>
            <a:outerShdw dist="28398" dir="1593903" algn="ctr" rotWithShape="0">
              <a:srgbClr val="FFFF00"/>
            </a:outerShdw>
          </a:effectLst>
        </p:spPr>
        <p:txBody>
          <a:bodyPr/>
          <a:lstStyle/>
          <a:p>
            <a:pPr algn="l" eaLnBrk="1" hangingPunct="1">
              <a:defRPr/>
            </a:pPr>
            <a:r>
              <a:rPr lang="ru-RU" sz="3600" b="1" i="1" u="sng" smtClean="0">
                <a:solidFill>
                  <a:srgbClr val="000066"/>
                </a:solidFill>
              </a:rPr>
              <a:t>Погода</a:t>
            </a:r>
            <a:r>
              <a:rPr lang="ru-RU" sz="3600" b="1" i="1" smtClean="0">
                <a:solidFill>
                  <a:srgbClr val="000066"/>
                </a:solidFill>
              </a:rPr>
              <a:t> – это состояние 			      тропосферы в данном  	      месте в данное время.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idx="1"/>
          </p:nvPr>
        </p:nvSpPr>
        <p:spPr>
          <a:xfrm>
            <a:off x="250825" y="1916113"/>
            <a:ext cx="8229600" cy="792162"/>
          </a:xfrm>
        </p:spPr>
        <p:txBody>
          <a:bodyPr/>
          <a:lstStyle/>
          <a:p>
            <a:pPr algn="ctr" eaLnBrk="1" hangingPunct="1">
              <a:buFont typeface="Wingdings" pitchFamily="2" charset="2"/>
              <a:buNone/>
            </a:pPr>
            <a:r>
              <a:rPr lang="ru-RU" sz="3600" b="1" i="1" smtClean="0">
                <a:solidFill>
                  <a:srgbClr val="000066"/>
                </a:solidFill>
                <a:latin typeface="Times New Roman" pitchFamily="18" charset="0"/>
              </a:rPr>
              <a:t>Метеорологические элементы погоды: </a:t>
            </a:r>
          </a:p>
        </p:txBody>
      </p:sp>
      <p:pic>
        <p:nvPicPr>
          <p:cNvPr id="5124" name="Picture 7" descr="22113-1[1]"/>
          <p:cNvPicPr>
            <a:picLocks noChangeAspect="1" noChangeArrowheads="1"/>
          </p:cNvPicPr>
          <p:nvPr/>
        </p:nvPicPr>
        <p:blipFill>
          <a:blip r:embed="rId4" cstate="print"/>
          <a:srcRect l="59947" t="33310" b="30441"/>
          <a:stretch>
            <a:fillRect/>
          </a:stretch>
        </p:blipFill>
        <p:spPr bwMode="auto">
          <a:xfrm>
            <a:off x="6804025" y="4797425"/>
            <a:ext cx="1166813" cy="950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5" name="Picture 7" descr="22113-1[1]"/>
          <p:cNvPicPr>
            <a:picLocks noChangeAspect="1" noChangeArrowheads="1"/>
          </p:cNvPicPr>
          <p:nvPr/>
        </p:nvPicPr>
        <p:blipFill>
          <a:blip r:embed="rId4" cstate="print"/>
          <a:srcRect l="39349" t="84822"/>
          <a:stretch>
            <a:fillRect/>
          </a:stretch>
        </p:blipFill>
        <p:spPr bwMode="auto">
          <a:xfrm>
            <a:off x="6659563" y="4005263"/>
            <a:ext cx="1500187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6" name="Picture 7" descr="22113-1[1]"/>
          <p:cNvPicPr>
            <a:picLocks noChangeAspect="1" noChangeArrowheads="1"/>
          </p:cNvPicPr>
          <p:nvPr/>
        </p:nvPicPr>
        <p:blipFill>
          <a:blip r:embed="rId4" cstate="print"/>
          <a:srcRect l="47931" t="67651" b="15178"/>
          <a:stretch>
            <a:fillRect/>
          </a:stretch>
        </p:blipFill>
        <p:spPr bwMode="auto">
          <a:xfrm>
            <a:off x="6659563" y="2852738"/>
            <a:ext cx="1444625" cy="42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30" name="Rectangle 3"/>
          <p:cNvSpPr>
            <a:spLocks noChangeArrowheads="1"/>
          </p:cNvSpPr>
          <p:nvPr/>
        </p:nvSpPr>
        <p:spPr bwMode="auto">
          <a:xfrm>
            <a:off x="1403350" y="2636838"/>
            <a:ext cx="5329238" cy="3959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719138" indent="-719138">
              <a:lnSpc>
                <a:spcPct val="120000"/>
              </a:lnSpc>
              <a:spcBef>
                <a:spcPct val="20000"/>
              </a:spcBef>
              <a:buFont typeface="Wingdings" pitchFamily="2" charset="2"/>
              <a:buChar char="Ø"/>
            </a:pPr>
            <a:r>
              <a:rPr lang="ru-RU" sz="3200" b="1">
                <a:solidFill>
                  <a:srgbClr val="000066"/>
                </a:solidFill>
                <a:latin typeface="Times New Roman" pitchFamily="18" charset="0"/>
              </a:rPr>
              <a:t>Температура воздуха</a:t>
            </a:r>
          </a:p>
          <a:p>
            <a:pPr marL="719138" indent="-719138">
              <a:spcBef>
                <a:spcPct val="20000"/>
              </a:spcBef>
              <a:buFont typeface="Wingdings" pitchFamily="2" charset="2"/>
              <a:buChar char="Ø"/>
            </a:pPr>
            <a:r>
              <a:rPr lang="ru-RU" sz="3200" b="1">
                <a:solidFill>
                  <a:srgbClr val="000066"/>
                </a:solidFill>
                <a:latin typeface="Times New Roman" pitchFamily="18" charset="0"/>
              </a:rPr>
              <a:t>Атмосферное давление</a:t>
            </a:r>
          </a:p>
          <a:p>
            <a:pPr marL="719138" indent="-719138">
              <a:lnSpc>
                <a:spcPct val="120000"/>
              </a:lnSpc>
              <a:spcBef>
                <a:spcPct val="20000"/>
              </a:spcBef>
              <a:buFont typeface="Wingdings" pitchFamily="2" charset="2"/>
              <a:buChar char="Ø"/>
            </a:pPr>
            <a:r>
              <a:rPr lang="ru-RU" sz="3200" b="1">
                <a:solidFill>
                  <a:srgbClr val="000066"/>
                </a:solidFill>
                <a:latin typeface="Times New Roman" pitchFamily="18" charset="0"/>
              </a:rPr>
              <a:t>Ветер</a:t>
            </a:r>
          </a:p>
          <a:p>
            <a:pPr marL="719138" indent="-719138">
              <a:lnSpc>
                <a:spcPct val="120000"/>
              </a:lnSpc>
              <a:spcBef>
                <a:spcPct val="20000"/>
              </a:spcBef>
              <a:buFont typeface="Wingdings" pitchFamily="2" charset="2"/>
              <a:buChar char="Ø"/>
            </a:pPr>
            <a:r>
              <a:rPr lang="ru-RU" sz="3200" b="1">
                <a:solidFill>
                  <a:srgbClr val="000066"/>
                </a:solidFill>
                <a:latin typeface="Times New Roman" pitchFamily="18" charset="0"/>
              </a:rPr>
              <a:t>Облачность</a:t>
            </a:r>
          </a:p>
          <a:p>
            <a:pPr marL="719138" indent="-719138">
              <a:lnSpc>
                <a:spcPct val="120000"/>
              </a:lnSpc>
              <a:spcBef>
                <a:spcPct val="20000"/>
              </a:spcBef>
              <a:buFont typeface="Wingdings" pitchFamily="2" charset="2"/>
              <a:buChar char="Ø"/>
            </a:pPr>
            <a:r>
              <a:rPr lang="ru-RU" sz="3200" b="1">
                <a:solidFill>
                  <a:srgbClr val="000066"/>
                </a:solidFill>
                <a:latin typeface="Times New Roman" pitchFamily="18" charset="0"/>
              </a:rPr>
              <a:t>Осадки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51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51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3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51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400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513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0"/>
                            </p:stCondLst>
                            <p:childTnLst>
                              <p:par>
                                <p:cTn id="3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513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2" grpId="0"/>
      <p:bldP spid="5123" grpId="0" build="p"/>
      <p:bldP spid="5130" grpId="0" build="p"/>
    </p:bldLst>
  </p:timing>
</p:sld>
</file>

<file path=ppt/theme/theme1.xml><?xml version="1.0" encoding="utf-8"?>
<a:theme xmlns:a="http://schemas.openxmlformats.org/drawingml/2006/main" name="1_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презентация к статье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1516</TotalTime>
  <Words>720</Words>
  <Application>Microsoft Office PowerPoint</Application>
  <PresentationFormat>Экран (4:3)</PresentationFormat>
  <Paragraphs>157</Paragraphs>
  <Slides>27</Slides>
  <Notes>17</Notes>
  <HiddenSlides>0</HiddenSlides>
  <MMClips>1</MMClips>
  <ScaleCrop>false</ScaleCrop>
  <HeadingPairs>
    <vt:vector size="6" baseType="variant">
      <vt:variant>
        <vt:lpstr>Тема</vt:lpstr>
      </vt:variant>
      <vt:variant>
        <vt:i4>2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27</vt:i4>
      </vt:variant>
    </vt:vector>
  </HeadingPairs>
  <TitlesOfParts>
    <vt:vector size="30" baseType="lpstr">
      <vt:lpstr>1_Оформление по умолчанию</vt:lpstr>
      <vt:lpstr>презентация к статье</vt:lpstr>
      <vt:lpstr>Объект упаковщика для оболочки</vt:lpstr>
      <vt:lpstr>Слайд 1</vt:lpstr>
      <vt:lpstr>Слайд 2</vt:lpstr>
      <vt:lpstr>Тема урока:</vt:lpstr>
      <vt:lpstr>Слайд 4</vt:lpstr>
      <vt:lpstr>Слайд 5</vt:lpstr>
      <vt:lpstr>Сегодня на уроке</vt:lpstr>
      <vt:lpstr>Вспомните:</vt:lpstr>
      <vt:lpstr>Слайд 8</vt:lpstr>
      <vt:lpstr>Погода – это состояние          тропосферы в данном         месте в данное время.</vt:lpstr>
      <vt:lpstr>Слайд 10</vt:lpstr>
      <vt:lpstr>Слайд 11</vt:lpstr>
      <vt:lpstr>Слайд 12</vt:lpstr>
      <vt:lpstr>РАБОТАЕМ С СИНОПТИЧЕСКОЙ КАРТОЙ (атлас, с. 32-33)  Задания по группам </vt:lpstr>
      <vt:lpstr>  РАБОТАЕМ СИНОПТИКАМИ По синоптической карте (атлас, с.32) опишите погоду: 1 группа – в Москве; 2 группа – в Самаре; 3 группа – в Волгограде; 4 группа – в Екатеринбурге  План описания:     1.Температура воздуха 2.Атмосферное давление 3.Направление и сила ветра 4.Облачность 5.Осадки  </vt:lpstr>
      <vt:lpstr>РАБОТАЕМ СИНОПТИКАМИ  Выступления  групп  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Самооценка </vt:lpstr>
      <vt:lpstr>Слайд 24</vt:lpstr>
      <vt:lpstr>Слайд 25</vt:lpstr>
      <vt:lpstr>Слайд 26</vt:lpstr>
      <vt:lpstr>Слайд 27</vt:lpstr>
    </vt:vector>
  </TitlesOfParts>
  <Company>МОУ СОШ № 15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Каб_212</dc:creator>
  <cp:lastModifiedBy>samsung</cp:lastModifiedBy>
  <cp:revision>129</cp:revision>
  <dcterms:created xsi:type="dcterms:W3CDTF">2008-04-05T10:12:12Z</dcterms:created>
  <dcterms:modified xsi:type="dcterms:W3CDTF">2017-02-28T17:31:03Z</dcterms:modified>
</cp:coreProperties>
</file>