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9" r:id="rId4"/>
    <p:sldId id="260" r:id="rId5"/>
    <p:sldId id="262" r:id="rId6"/>
    <p:sldId id="263" r:id="rId7"/>
    <p:sldId id="266" r:id="rId8"/>
    <p:sldId id="275" r:id="rId9"/>
    <p:sldId id="264" r:id="rId10"/>
    <p:sldId id="271" r:id="rId11"/>
    <p:sldId id="270" r:id="rId12"/>
    <p:sldId id="269" r:id="rId13"/>
    <p:sldId id="277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72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0427E-975C-499D-86E0-6AC343F2078E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25BE-C433-48AA-B1E4-1BD5BA08C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2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225BE-C433-48AA-B1E4-1BD5BA08CF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1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225BE-C433-48AA-B1E4-1BD5BA08CF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47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225BE-C433-48AA-B1E4-1BD5BA08CF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8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/>
            </a:gs>
            <a:gs pos="58000">
              <a:schemeClr val="accent1">
                <a:tint val="44500"/>
                <a:satMod val="160000"/>
              </a:schemeClr>
            </a:gs>
            <a:gs pos="91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812" y="1196752"/>
            <a:ext cx="7772400" cy="14700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C6600"/>
                </a:solidFill>
              </a:rPr>
              <a:t>Одноклеточные организмы</a:t>
            </a:r>
            <a:br>
              <a:rPr lang="ru-RU" sz="2400" b="1" dirty="0" smtClean="0">
                <a:solidFill>
                  <a:srgbClr val="CC6600"/>
                </a:solidFill>
              </a:rPr>
            </a:br>
            <a:r>
              <a:rPr lang="ru-RU" sz="2000" b="1" dirty="0" smtClean="0">
                <a:solidFill>
                  <a:srgbClr val="CC6600"/>
                </a:solidFill>
              </a:rPr>
              <a:t>( биология 5класс)</a:t>
            </a:r>
            <a:endParaRPr lang="ru-RU" sz="2000" b="1" dirty="0">
              <a:solidFill>
                <a:srgbClr val="CC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7644" y="349865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« Таушинская основная общеобразовательная школа»</a:t>
            </a:r>
          </a:p>
          <a:p>
            <a:pPr algn="ctr"/>
            <a:r>
              <a:rPr lang="ru-RU" dirty="0" smtClean="0"/>
              <a:t>Конкурс « Лучшая презентация к уроку»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429309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Автор : Плишкина Елена  Анатольевна </a:t>
            </a:r>
          </a:p>
          <a:p>
            <a:r>
              <a:rPr lang="ru-RU" sz="1600" dirty="0" smtClean="0"/>
              <a:t>Учитель биологии и химии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г.Чернушка</a:t>
            </a:r>
            <a:r>
              <a:rPr lang="ru-RU" dirty="0" smtClean="0"/>
              <a:t> 2017г. 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6" y="4828406"/>
            <a:ext cx="2224996" cy="1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52" y="3789040"/>
            <a:ext cx="2380732" cy="15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хлорел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432" y="2758635"/>
            <a:ext cx="2349996" cy="15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днокл. организмы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692696"/>
            <a:ext cx="7120792" cy="40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1" b="29532"/>
          <a:stretch>
            <a:fillRect/>
          </a:stretch>
        </p:blipFill>
        <p:spPr>
          <a:xfrm>
            <a:off x="395536" y="193445"/>
            <a:ext cx="2227086" cy="26642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Блок-схема: альтернативный процесс 18"/>
          <p:cNvSpPr/>
          <p:nvPr/>
        </p:nvSpPr>
        <p:spPr>
          <a:xfrm>
            <a:off x="334420" y="4868949"/>
            <a:ext cx="4201576" cy="6383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34420" y="4093105"/>
            <a:ext cx="4237528" cy="5726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b="1" dirty="0"/>
              <a:t>Питается как растение на свету, и как животное в темноте.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6156176" y="251696"/>
            <a:ext cx="2267644" cy="638399"/>
            <a:chOff x="3449122" y="2182766"/>
            <a:chExt cx="2267644" cy="638399"/>
          </a:xfrm>
        </p:grpSpPr>
        <p:sp>
          <p:nvSpPr>
            <p:cNvPr id="14" name="Блок-схема: альтернативный процесс 13"/>
            <p:cNvSpPr/>
            <p:nvPr/>
          </p:nvSpPr>
          <p:spPr>
            <a:xfrm>
              <a:off x="3449122" y="2182766"/>
              <a:ext cx="2267644" cy="63839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67944" y="2317299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Амёба</a:t>
              </a:r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021747" y="1776508"/>
            <a:ext cx="2417660" cy="638399"/>
            <a:chOff x="6106228" y="2348880"/>
            <a:chExt cx="2273644" cy="638399"/>
          </a:xfrm>
        </p:grpSpPr>
        <p:sp>
          <p:nvSpPr>
            <p:cNvPr id="16" name="Блок-схема: альтернативный процесс 15"/>
            <p:cNvSpPr/>
            <p:nvPr/>
          </p:nvSpPr>
          <p:spPr>
            <a:xfrm>
              <a:off x="6106228" y="2348880"/>
              <a:ext cx="2273644" cy="63839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43339" y="2417011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/>
                <a:t>Мукор</a:t>
              </a:r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586754" y="1804900"/>
            <a:ext cx="2248696" cy="664278"/>
            <a:chOff x="6499768" y="5003504"/>
            <a:chExt cx="2248696" cy="664278"/>
          </a:xfrm>
        </p:grpSpPr>
        <p:sp>
          <p:nvSpPr>
            <p:cNvPr id="17" name="Блок-схема: альтернативный процесс 16"/>
            <p:cNvSpPr/>
            <p:nvPr/>
          </p:nvSpPr>
          <p:spPr>
            <a:xfrm>
              <a:off x="6499768" y="5003504"/>
              <a:ext cx="2248696" cy="66427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92728" y="5163915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фитофтора</a:t>
              </a:r>
              <a:endParaRPr lang="ru-RU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312945" y="3573016"/>
            <a:ext cx="2165412" cy="710406"/>
            <a:chOff x="6493138" y="5152145"/>
            <a:chExt cx="2165412" cy="710406"/>
          </a:xfrm>
        </p:grpSpPr>
        <p:sp>
          <p:nvSpPr>
            <p:cNvPr id="18" name="Блок-схема: альтернативный процесс 17"/>
            <p:cNvSpPr/>
            <p:nvPr/>
          </p:nvSpPr>
          <p:spPr>
            <a:xfrm>
              <a:off x="6493138" y="5152145"/>
              <a:ext cx="2165412" cy="71040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39740" y="532268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Эвглена зелёная</a:t>
              </a:r>
              <a:endParaRPr lang="ru-RU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411760" y="116632"/>
            <a:ext cx="2592288" cy="1304659"/>
            <a:chOff x="2411760" y="116632"/>
            <a:chExt cx="2592288" cy="1304659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2411760" y="116632"/>
              <a:ext cx="2592288" cy="1304659"/>
            </a:xfrm>
            <a:prstGeom prst="wedgeEllipseCallout">
              <a:avLst>
                <a:gd name="adj1" fmla="val -68059"/>
                <a:gd name="adj2" fmla="val 575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altLang="ru-RU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28278" y="525016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«Найди  пару»</a:t>
              </a:r>
              <a:endParaRPr lang="ru-RU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83568" y="491337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chemeClr val="bg1"/>
                </a:solidFill>
              </a:rPr>
              <a:t>Маленький </a:t>
            </a:r>
            <a:r>
              <a:rPr lang="ru-RU" altLang="ru-RU" sz="1600" b="1" dirty="0">
                <a:solidFill>
                  <a:schemeClr val="bg1"/>
                </a:solidFill>
              </a:rPr>
              <a:t>(0,1-0,5 мм), бесцветный студенистый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комочек.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14432" y="5821759"/>
            <a:ext cx="4041552" cy="624095"/>
            <a:chOff x="5148064" y="875284"/>
            <a:chExt cx="4041552" cy="624095"/>
          </a:xfrm>
        </p:grpSpPr>
        <p:sp>
          <p:nvSpPr>
            <p:cNvPr id="21" name="Блок-схема: альтернативный процесс 20"/>
            <p:cNvSpPr/>
            <p:nvPr/>
          </p:nvSpPr>
          <p:spPr>
            <a:xfrm>
              <a:off x="5148064" y="875284"/>
              <a:ext cx="4041552" cy="624095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92216" y="880718"/>
              <a:ext cx="310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Одноклеточный гриб  поражает  листья и  клубни картофеля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69614" y="3101737"/>
            <a:ext cx="4166382" cy="759311"/>
            <a:chOff x="354300" y="3257074"/>
            <a:chExt cx="4010560" cy="647511"/>
          </a:xfrm>
        </p:grpSpPr>
        <p:sp>
          <p:nvSpPr>
            <p:cNvPr id="15" name="Блок-схема: альтернативный процесс 14"/>
            <p:cNvSpPr/>
            <p:nvPr/>
          </p:nvSpPr>
          <p:spPr>
            <a:xfrm>
              <a:off x="354300" y="3257074"/>
              <a:ext cx="4010560" cy="64751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9180" y="3369723"/>
              <a:ext cx="3033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Белая пушистая плесень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3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3658 L 0.09358 0.1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14757 0.689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3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175 0.06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00996 L -0.18576 0.597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901753" y="225621"/>
            <a:ext cx="3168352" cy="101449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33701" y="50203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Это интересно</a:t>
            </a:r>
            <a:endParaRPr lang="ru-RU" sz="2400" b="1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 rot="5400000">
            <a:off x="3261934" y="2977540"/>
            <a:ext cx="2565649" cy="4222115"/>
          </a:xfrm>
          <a:prstGeom prst="flowChartAlternateProcess">
            <a:avLst/>
          </a:prstGeom>
          <a:gradFill rotWithShape="0">
            <a:gsLst>
              <a:gs pos="0">
                <a:srgbClr val="0099FF"/>
              </a:gs>
              <a:gs pos="50000">
                <a:srgbClr val="FFFF1D"/>
              </a:gs>
              <a:gs pos="100000">
                <a:srgbClr val="00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endParaRPr lang="ru-RU" altLang="ru-RU" sz="2400" i="1" dirty="0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5708700" y="762536"/>
            <a:ext cx="3096344" cy="2862931"/>
          </a:xfrm>
          <a:prstGeom prst="flowChartAlternateProcess">
            <a:avLst/>
          </a:prstGeom>
          <a:gradFill rotWithShape="0">
            <a:gsLst>
              <a:gs pos="0">
                <a:srgbClr val="0099FF"/>
              </a:gs>
              <a:gs pos="50000">
                <a:srgbClr val="FFFF1D"/>
              </a:gs>
              <a:gs pos="100000">
                <a:srgbClr val="00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endParaRPr lang="ru-RU" altLang="ru-RU" sz="2400" i="1" dirty="0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323528" y="836712"/>
            <a:ext cx="2880320" cy="2703385"/>
          </a:xfrm>
          <a:prstGeom prst="flowChartAlternateProcess">
            <a:avLst/>
          </a:prstGeom>
          <a:gradFill rotWithShape="0">
            <a:gsLst>
              <a:gs pos="0">
                <a:srgbClr val="0099FF"/>
              </a:gs>
              <a:gs pos="50000">
                <a:srgbClr val="FFFF1D"/>
              </a:gs>
              <a:gs pos="100000">
                <a:srgbClr val="00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endParaRPr lang="ru-RU" alt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85546" y="1172741"/>
            <a:ext cx="25562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 не все простейшие  животные – микроскопические ! Были найдены раковины вымерших  фораминифер. Диаметр которых 18 см.!!!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4221088"/>
            <a:ext cx="3956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знают  медоносных пчёл, а пасечники могут </a:t>
            </a:r>
            <a:r>
              <a:rPr lang="ru-RU" dirty="0"/>
              <a:t>р</a:t>
            </a:r>
            <a:r>
              <a:rPr lang="ru-RU" dirty="0" smtClean="0"/>
              <a:t>ассказать, что у пчёл бывает понос, который кончается их гибелью. Виноваты  в этом одноклеточные животные.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5" y="1052736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многие знают  что  часто  рыбы  гибнут из-за болезни при которой у них  разжижаются мышцы. Эту болезнь вызывают одноклеточные  животные.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2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Рефлексия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268760"/>
            <a:ext cx="4258816" cy="4525963"/>
          </a:xfrm>
        </p:spPr>
        <p:txBody>
          <a:bodyPr rtlCol="0">
            <a:normAutofit/>
          </a:bodyPr>
          <a:lstStyle/>
          <a:p>
            <a:r>
              <a:rPr lang="ru-RU" sz="1800" b="1" dirty="0" smtClean="0"/>
              <a:t>Продолжите фразу</a:t>
            </a:r>
            <a:endParaRPr lang="ru-RU" sz="1800" dirty="0" smtClean="0"/>
          </a:p>
          <a:p>
            <a:r>
              <a:rPr lang="ru-RU" sz="1800" dirty="0" smtClean="0"/>
              <a:t>На уроке я узнал….</a:t>
            </a:r>
          </a:p>
          <a:p>
            <a:r>
              <a:rPr lang="ru-RU" sz="1800" dirty="0" smtClean="0"/>
              <a:t>Меня удивило….</a:t>
            </a:r>
          </a:p>
          <a:p>
            <a:r>
              <a:rPr lang="ru-RU" sz="1800" dirty="0" smtClean="0"/>
              <a:t>Мне было интересно….</a:t>
            </a:r>
          </a:p>
          <a:p>
            <a:r>
              <a:rPr lang="ru-RU" sz="1800" dirty="0" smtClean="0"/>
              <a:t>На уроке мне не понравилось…</a:t>
            </a:r>
          </a:p>
          <a:p>
            <a:r>
              <a:rPr lang="ru-RU" sz="1800" dirty="0" smtClean="0"/>
              <a:t>Я хотел бы узнать о……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252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 сообщение на одну из выбранных тем.</a:t>
            </a:r>
          </a:p>
          <a:p>
            <a:pPr marL="0" indent="0"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простейших в природе.»</a:t>
            </a:r>
          </a:p>
          <a:p>
            <a:pPr marL="0" indent="0"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простейших в жизни человека.»</a:t>
            </a:r>
          </a:p>
          <a:p>
            <a:pPr marL="0" indent="0"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«Заболевания,  вызываемые простейшими и их профилактика.»</a:t>
            </a:r>
          </a:p>
          <a:p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b="1" dirty="0" smtClean="0"/>
          </a:p>
        </p:txBody>
      </p:sp>
      <p:pic>
        <p:nvPicPr>
          <p:cNvPr id="13314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25522"/>
            <a:ext cx="2689499" cy="258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611188" y="620713"/>
            <a:ext cx="813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dirty="0"/>
              <a:t> </a:t>
            </a:r>
            <a:endParaRPr lang="ru-RU" altLang="ru-RU" sz="2400" dirty="0"/>
          </a:p>
        </p:txBody>
      </p:sp>
      <p:pic>
        <p:nvPicPr>
          <p:cNvPr id="1028" name="Picture 4" descr="микроорганизмы увеличителя вн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79" y="4286071"/>
            <a:ext cx="3180351" cy="238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1" b="29532"/>
          <a:stretch>
            <a:fillRect/>
          </a:stretch>
        </p:blipFill>
        <p:spPr>
          <a:xfrm>
            <a:off x="395536" y="2564904"/>
            <a:ext cx="2938463" cy="3201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432874" y="1681801"/>
            <a:ext cx="4190329" cy="2161034"/>
          </a:xfrm>
          <a:prstGeom prst="wedgeEllipseCallout">
            <a:avLst>
              <a:gd name="adj1" fmla="val -71806"/>
              <a:gd name="adj2" fmla="val 59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Может ли существовать самостоятельно одноклеточный организм?</a:t>
            </a:r>
          </a:p>
        </p:txBody>
      </p:sp>
    </p:spTree>
    <p:extLst>
      <p:ext uri="{BB962C8B-B14F-4D97-AF65-F5344CB8AC3E}">
        <p14:creationId xmlns:p14="http://schemas.microsoft.com/office/powerpoint/2010/main" val="24764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332656"/>
            <a:ext cx="82296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Одноклеточные организмы</a:t>
            </a:r>
          </a:p>
          <a:p>
            <a:pPr>
              <a:buFontTx/>
              <a:buNone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строением одноклеточных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организмов.</a:t>
            </a:r>
          </a:p>
          <a:p>
            <a:pPr marL="457200" lvl="1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600" dirty="0" smtClean="0"/>
              <a:t>выяснить </a:t>
            </a:r>
            <a:r>
              <a:rPr lang="ru-RU" sz="1600" dirty="0"/>
              <a:t>общие черты строения одноклеточных организмов;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600" dirty="0"/>
              <a:t>установить признаки отличия одноклеточных растений, грибов и </a:t>
            </a:r>
            <a:r>
              <a:rPr lang="ru-RU" sz="1600" dirty="0" smtClean="0"/>
              <a:t>животных;</a:t>
            </a:r>
            <a:endParaRPr lang="ru-RU" sz="1600" dirty="0">
              <a:solidFill>
                <a:prstClr val="black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развивать </a:t>
            </a:r>
            <a:r>
              <a:rPr lang="ru-RU" sz="1600" dirty="0">
                <a:solidFill>
                  <a:prstClr val="black"/>
                </a:solidFill>
              </a:rPr>
              <a:t>интерес к изучению биологии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/>
          </a:p>
          <a:p>
            <a:pPr lvl="0">
              <a:buNone/>
            </a:pPr>
            <a:endParaRPr lang="ru-RU" sz="2400" b="1" dirty="0"/>
          </a:p>
          <a:p>
            <a:pPr>
              <a:buFontTx/>
              <a:buNone/>
            </a:pPr>
            <a:endParaRPr lang="ru-RU" altLang="ru-RU" sz="2400" b="1" dirty="0">
              <a:solidFill>
                <a:srgbClr val="000000"/>
              </a:solidFill>
            </a:endParaRPr>
          </a:p>
        </p:txBody>
      </p:sp>
      <p:sp>
        <p:nvSpPr>
          <p:cNvPr id="7" name="AutoShape 2" descr="Картинки по запросу школьны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школьные картин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Картинки по запросу школьные картинки ученик думае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9" descr="Картинки по запросу школьные картинки ученик думае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C:\Users\User\Desktop\Uch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8" y="3148516"/>
            <a:ext cx="3467203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" y="-728558"/>
            <a:ext cx="5816798" cy="43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04663"/>
            <a:ext cx="1874742" cy="19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96081"/>
            <a:ext cx="2232174" cy="17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1" b="29532"/>
          <a:stretch>
            <a:fillRect/>
          </a:stretch>
        </p:blipFill>
        <p:spPr>
          <a:xfrm>
            <a:off x="251520" y="3609804"/>
            <a:ext cx="2304256" cy="25108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530902" y="2636912"/>
            <a:ext cx="3409250" cy="2051444"/>
            <a:chOff x="2530902" y="2636912"/>
            <a:chExt cx="3409250" cy="2051444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2530902" y="2636912"/>
              <a:ext cx="3409250" cy="2051444"/>
            </a:xfrm>
            <a:prstGeom prst="wedgeEllipseCallout">
              <a:avLst>
                <a:gd name="adj1" fmla="val -71806"/>
                <a:gd name="adj2" fmla="val 5916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05195" y="2959974"/>
              <a:ext cx="2016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В</a:t>
              </a:r>
              <a:r>
                <a:rPr lang="ru-RU" dirty="0" smtClean="0"/>
                <a:t>первые в 1675 году обнаружил одноклеточных животных.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6160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1" b="29532"/>
          <a:stretch>
            <a:fillRect/>
          </a:stretch>
        </p:blipFill>
        <p:spPr>
          <a:xfrm>
            <a:off x="683568" y="2348880"/>
            <a:ext cx="2938463" cy="3201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707904" y="1490666"/>
            <a:ext cx="4536504" cy="2233043"/>
          </a:xfrm>
          <a:prstGeom prst="wedgeEllipseCallout">
            <a:avLst>
              <a:gd name="adj1" fmla="val -71806"/>
              <a:gd name="adj2" fmla="val 59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 smtClean="0"/>
              <a:t>Нас ждет увлекательное путешествие в страну  одноклеточных организмов!</a:t>
            </a:r>
            <a:endParaRPr lang="ru-RU" altLang="ru-RU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851920" y="1340768"/>
            <a:ext cx="4680520" cy="2382941"/>
          </a:xfrm>
          <a:prstGeom prst="wedgeEllipseCallout">
            <a:avLst>
              <a:gd name="adj1" fmla="val -71806"/>
              <a:gd name="adj2" fmla="val 59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dirty="0"/>
              <a:t>На каждом этапе вас ожидают: познавательный и интересный материал, и задания выполнив которые, ты путешествуешь </a:t>
            </a:r>
            <a:r>
              <a:rPr lang="ru-RU" altLang="ru-RU" dirty="0" smtClean="0"/>
              <a:t>дальше.</a:t>
            </a:r>
            <a:endParaRPr lang="ru-RU" altLang="ru-RU" dirty="0"/>
          </a:p>
          <a:p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10688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1" b="29532"/>
          <a:stretch>
            <a:fillRect/>
          </a:stretch>
        </p:blipFill>
        <p:spPr>
          <a:xfrm>
            <a:off x="971600" y="2589413"/>
            <a:ext cx="2938463" cy="3201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427984" y="1556792"/>
            <a:ext cx="3960440" cy="2376165"/>
          </a:xfrm>
          <a:prstGeom prst="wedgeEllipseCallout">
            <a:avLst>
              <a:gd name="adj1" fmla="val -91438"/>
              <a:gd name="adj2" fmla="val 628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dirty="0"/>
              <a:t>Давайте познакомимся с некоторыми </a:t>
            </a:r>
            <a:r>
              <a:rPr lang="ru-RU" altLang="ru-RU" dirty="0">
                <a:hlinkClick r:id="rId4" action="ppaction://hlinksldjump"/>
              </a:rPr>
              <a:t>жителями </a:t>
            </a:r>
            <a:r>
              <a:rPr lang="ru-RU" altLang="ru-RU" dirty="0"/>
              <a:t>этой страны</a:t>
            </a:r>
          </a:p>
        </p:txBody>
      </p:sp>
    </p:spTree>
    <p:extLst>
      <p:ext uri="{BB962C8B-B14F-4D97-AF65-F5344CB8AC3E}">
        <p14:creationId xmlns:p14="http://schemas.microsoft.com/office/powerpoint/2010/main" val="415549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7887" y="54868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 одноклеточным относятся  организмы, тело которых состоит  всего из одной клетки, имеющей  ядро. Они сочетают  в себе свойства  клетки и  самостоятельного организма.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91780" y="1700808"/>
            <a:ext cx="3528392" cy="91620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770478" y="2646948"/>
            <a:ext cx="3360739" cy="2413938"/>
            <a:chOff x="-649" y="902"/>
            <a:chExt cx="2117" cy="1400"/>
          </a:xfrm>
        </p:grpSpPr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-649" y="1630"/>
              <a:ext cx="1344" cy="672"/>
            </a:xfrm>
            <a:prstGeom prst="flowChartAlternateProcess">
              <a:avLst/>
            </a:prstGeom>
            <a:gradFill rotWithShape="0">
              <a:gsLst>
                <a:gs pos="0">
                  <a:srgbClr val="0099FF"/>
                </a:gs>
                <a:gs pos="50000">
                  <a:srgbClr val="FFFF1D"/>
                </a:gs>
                <a:gs pos="100000">
                  <a:srgbClr val="0099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anchor="ctr">
              <a:flatTx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altLang="ru-RU" sz="2400" i="1" dirty="0" smtClean="0">
                  <a:hlinkClick r:id="rId2" action="ppaction://hlinksldjump"/>
                </a:rPr>
                <a:t>растения</a:t>
              </a:r>
              <a:endParaRPr lang="ru-RU" altLang="ru-RU" sz="2400" i="1" dirty="0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 flipH="1">
              <a:off x="146" y="902"/>
              <a:ext cx="1322" cy="62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511487" y="3874435"/>
            <a:ext cx="2133600" cy="1066800"/>
          </a:xfrm>
          <a:prstGeom prst="flowChartAlternateProcess">
            <a:avLst/>
          </a:prstGeom>
          <a:gradFill rotWithShape="0">
            <a:gsLst>
              <a:gs pos="0">
                <a:srgbClr val="0099FF"/>
              </a:gs>
              <a:gs pos="50000">
                <a:srgbClr val="FFFF1D"/>
              </a:gs>
              <a:gs pos="100000">
                <a:srgbClr val="00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400" i="1" dirty="0" smtClean="0">
                <a:hlinkClick r:id="rId3" action="ppaction://hlinksldjump"/>
              </a:rPr>
              <a:t>грибы</a:t>
            </a:r>
            <a:endParaRPr lang="ru-RU" altLang="ru-RU" sz="2400" i="1" dirty="0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209916" y="3827149"/>
            <a:ext cx="2133600" cy="1066800"/>
          </a:xfrm>
          <a:prstGeom prst="flowChartAlternateProcess">
            <a:avLst/>
          </a:prstGeom>
          <a:gradFill rotWithShape="0">
            <a:gsLst>
              <a:gs pos="0">
                <a:srgbClr val="0099FF"/>
              </a:gs>
              <a:gs pos="50000">
                <a:srgbClr val="FFFF1D"/>
              </a:gs>
              <a:gs pos="100000">
                <a:srgbClr val="00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wrap="none" anchor="ctr">
            <a:flatTx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400" i="1" dirty="0" smtClean="0">
                <a:hlinkClick r:id="rId3" action="ppaction://hlinksldjump"/>
              </a:rPr>
              <a:t>Животные</a:t>
            </a:r>
            <a:endParaRPr lang="ru-RU" altLang="ru-RU" sz="2400" i="1" dirty="0" smtClean="0"/>
          </a:p>
          <a:p>
            <a:pPr algn="ctr" eaLnBrk="1" hangingPunct="1"/>
            <a:r>
              <a:rPr lang="ru-RU" altLang="ru-RU" sz="2400" i="1" dirty="0" smtClean="0"/>
              <a:t>(простейшие)</a:t>
            </a:r>
            <a:endParaRPr lang="ru-RU" altLang="ru-RU" sz="2400" i="1" dirty="0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4283968" y="2682975"/>
            <a:ext cx="381469" cy="1219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4393178" y="2638454"/>
            <a:ext cx="2503817" cy="108269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912959" y="1928075"/>
            <a:ext cx="287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одноклеточные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1993" y="5301208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Хлорелла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Хламидомонада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1403648" y="5060886"/>
            <a:ext cx="288032" cy="31233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4474702" y="4990440"/>
            <a:ext cx="0" cy="45322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111257" y="5456259"/>
            <a:ext cx="2934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белая  пушистая плесень)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Дрожжи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итофтора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7380312" y="4989799"/>
            <a:ext cx="0" cy="45322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732240" y="5384701"/>
            <a:ext cx="22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Амёба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Эвглена зелёная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Инфузория туфелька)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ение хламидомонады (Рисунок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0" y="66013"/>
            <a:ext cx="4256255" cy="3061664"/>
          </a:xfrm>
          <a:prstGeom prst="rect">
            <a:avLst/>
          </a:prstGeom>
        </p:spPr>
      </p:pic>
      <p:pic>
        <p:nvPicPr>
          <p:cNvPr id="3" name="Рисунок 2" descr="Внешнее строение хлореллы (Рисунок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0" y="3208066"/>
            <a:ext cx="4256255" cy="3192191"/>
          </a:xfrm>
          <a:prstGeom prst="rect">
            <a:avLst/>
          </a:prstGeom>
        </p:spPr>
      </p:pic>
      <p:sp>
        <p:nvSpPr>
          <p:cNvPr id="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403350" y="6451600"/>
            <a:ext cx="914796" cy="203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" name="Picture 4" descr="Картинки по запросу дрожжи, мук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05" y="289413"/>
            <a:ext cx="2650608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Картинки по запросу дрожжи под микроскопом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74" y="2448182"/>
            <a:ext cx="2582436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Картинки по запросу фитофтора фот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60" y="4312124"/>
            <a:ext cx="2582436" cy="19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8304" y="312767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Дрожжи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73754" y="5102348"/>
            <a:ext cx="152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Фитофтора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273754" y="12234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Мукор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5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644008" y="548680"/>
            <a:ext cx="4114800" cy="2628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Амеба похожа на маленький (0,1-0,5 мм), бесцветный студенистый комочек, постоянно меняющий свою. Питается бактериями, водорослями и другими простейшими.</a:t>
            </a:r>
          </a:p>
          <a:p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Инфузория туфелька ее тело по форме напоминает туфлю с ресничками, длиной 0,1-0,3 мм. Питается бактериями.</a:t>
            </a:r>
          </a:p>
          <a:p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Эвглена зеленая – тело вытянутое, длиной около 0,05 мм. Передвигается с помощью жгутика. Питается как растение на свету, и как животное в темноте.</a:t>
            </a:r>
          </a:p>
          <a:p>
            <a:endParaRPr lang="ru-RU" altLang="ru-RU" sz="14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8" y="332656"/>
            <a:ext cx="3240087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1" b="29532"/>
          <a:stretch>
            <a:fillRect/>
          </a:stretch>
        </p:blipFill>
        <p:spPr>
          <a:xfrm>
            <a:off x="251520" y="4165089"/>
            <a:ext cx="2196855" cy="23938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692113" y="3717032"/>
            <a:ext cx="2376264" cy="1511441"/>
          </a:xfrm>
          <a:prstGeom prst="wedgeEllipseCallout">
            <a:avLst>
              <a:gd name="adj1" fmla="val -91438"/>
              <a:gd name="adj2" fmla="val 628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dirty="0" smtClean="0"/>
              <a:t>Давайте </a:t>
            </a:r>
            <a:r>
              <a:rPr lang="ru-RU" altLang="ru-RU" dirty="0" smtClean="0">
                <a:hlinkClick r:id="rId5" action="ppaction://hlinksldjump"/>
              </a:rPr>
              <a:t>посмотрим </a:t>
            </a:r>
            <a:r>
              <a:rPr lang="ru-RU" altLang="ru-RU" dirty="0" smtClean="0"/>
              <a:t> их 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633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417</Words>
  <Application>Microsoft Office PowerPoint</Application>
  <PresentationFormat>Экран (4:3)</PresentationFormat>
  <Paragraphs>69</Paragraphs>
  <Slides>14</Slides>
  <Notes>3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Одноклеточные организмы ( биология 5класс)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2017-05-01T05:28:39Z</dcterms:created>
  <dcterms:modified xsi:type="dcterms:W3CDTF">2017-05-02T18:53:55Z</dcterms:modified>
</cp:coreProperties>
</file>