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9" r:id="rId12"/>
    <p:sldId id="292" r:id="rId13"/>
    <p:sldId id="282" r:id="rId14"/>
    <p:sldId id="283" r:id="rId15"/>
    <p:sldId id="284" r:id="rId16"/>
    <p:sldId id="285" r:id="rId17"/>
    <p:sldId id="286" r:id="rId18"/>
    <p:sldId id="287" r:id="rId19"/>
    <p:sldId id="291" r:id="rId20"/>
    <p:sldId id="288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279131-9C42-48D3-AD98-B8FA6A6C727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7BBC69-8350-495C-933E-F1A3D403BB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6CBD2D-8C86-4E91-BCFB-35FFF77C718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D7ED3F-A7B5-4773-B17C-731BF87624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4E9964-749D-4710-8674-9C6995A113D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32555E-5552-4060-9107-CFCFAB8BBD7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656727-22E3-4496-AA1B-AC433F13A4C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F192E7-90AA-41EB-87F9-0DBD5287AA6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F5D46D-DC6C-4F4A-BE9A-5BC1A0B0B1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C68EFC-33D2-48CD-ABF6-8CB0296EB65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049D72C3-7FE6-4D4D-8C86-BDB714F3315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D6D49-79DC-4636-A628-F65C0CA77D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для конкурса\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7"/>
            <a:ext cx="9144000" cy="68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3265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57 «Радужный мир»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Балаково Саратовская 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98072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700809"/>
            <a:ext cx="46622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cap="all" dirty="0" smtClean="0">
              <a:ln/>
              <a:solidFill>
                <a:srgbClr val="FF9900"/>
              </a:solidFill>
              <a:effectLst>
                <a:outerShdw blurRad="19685" dist="12700" dir="5400000" algn="tl" rotWithShape="0">
                  <a:srgbClr val="F0AD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ru-RU" b="1" cap="all" dirty="0" smtClean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b="1" cap="all" dirty="0" smtClean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cap="all" dirty="0" err="1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b="1" cap="all" dirty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400" b="1" cap="all" dirty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здоровья</a:t>
            </a:r>
            <a:r>
              <a:rPr lang="ru-RU" sz="2400" b="1" cap="all" dirty="0" smtClean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1600" dirty="0" smtClean="0"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(практическая часть)</a:t>
            </a:r>
            <a:endParaRPr lang="ru-RU" sz="1600" dirty="0">
              <a:effectLst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65344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	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детьми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дошкольного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			сохранности 	психического 		здоровья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условии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психолог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57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Абрамочкина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Павловна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&amp;Kcy;&amp;acy;&amp;rcy;&amp;tcy;&amp;icy;&amp;ncy;&amp;kcy;&amp;acy; 49 &amp;icy;&amp;zcy; 7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E:\фото для конкурса\Фото6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484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фото для конкурса\Фото6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24847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355976" y="260648"/>
            <a:ext cx="4536504" cy="17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Арт-терапия (от англ. </a:t>
            </a:r>
            <a:r>
              <a:rPr lang="ru-RU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art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искусство; </a:t>
            </a:r>
            <a:r>
              <a:rPr lang="ru-RU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therapy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терапия, лечение, уход, забота) - диагностика и коррекция нервных расстройств с помощью рисования, прослушивания музыки и т.д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white"/>
                </a:solidFill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177281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Арт-терапия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— метод психотерапии, использующий для лечения и </a:t>
            </a:r>
            <a:r>
              <a:rPr lang="ru-RU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психокоррекции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художественные приёмы и творчество, такие как рисование, лепка, музыка, фотография, кинофильмы, книги, актёрское мастерство, создание историй и многое другое.</a:t>
            </a:r>
            <a:endParaRPr lang="ru-RU" sz="16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5944924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6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арт-терапии «Фантазия»</a:t>
            </a:r>
          </a:p>
        </p:txBody>
      </p:sp>
    </p:spTree>
    <p:extLst>
      <p:ext uri="{BB962C8B-B14F-4D97-AF65-F5344CB8AC3E}">
        <p14:creationId xmlns:p14="http://schemas.microsoft.com/office/powerpoint/2010/main" val="228049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&amp;Kcy;&amp;acy;&amp;rcy;&amp;tcy;&amp;icy;&amp;ncy;&amp;kcy;&amp;acy; 2229 &amp;icy;&amp;zcy; 7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 – детский сад №57 г. Балаково Саратовская область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6768752" cy="487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Конкурс творческих проектов по </a:t>
            </a:r>
            <a:r>
              <a:rPr lang="ru-RU" b="1" dirty="0" err="1">
                <a:ea typeface="Times New Roman"/>
                <a:cs typeface="Times New Roman"/>
              </a:rPr>
              <a:t>здоровьесбережению</a:t>
            </a:r>
            <a:endParaRPr lang="ru-RU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«Мастерская здоровья»</a:t>
            </a:r>
            <a:endParaRPr lang="ru-RU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Тема: «Формы работы с детьми старшего дошкольного возраста по сохранности психического здоровья в условии ДОУ»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 </a:t>
            </a:r>
            <a:endParaRPr lang="ru-RU" dirty="0">
              <a:ea typeface="Times New Roman"/>
              <a:cs typeface="Times New Roman"/>
            </a:endParaRPr>
          </a:p>
          <a:p>
            <a:pPr marL="134874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ea typeface="Times New Roman"/>
                <a:cs typeface="Times New Roman"/>
              </a:rPr>
              <a:t>	Одна </a:t>
            </a:r>
            <a:r>
              <a:rPr lang="ru-RU" b="1" i="1" dirty="0">
                <a:ea typeface="Times New Roman"/>
                <a:cs typeface="Times New Roman"/>
              </a:rPr>
              <a:t>из задач взрослых заключается в том, </a:t>
            </a:r>
            <a:r>
              <a:rPr lang="ru-RU" b="1" i="1" dirty="0" smtClean="0">
                <a:ea typeface="Times New Roman"/>
                <a:cs typeface="Times New Roman"/>
              </a:rPr>
              <a:t>	чтобы </a:t>
            </a:r>
            <a:r>
              <a:rPr lang="ru-RU" b="1" i="1" dirty="0">
                <a:ea typeface="Times New Roman"/>
                <a:cs typeface="Times New Roman"/>
              </a:rPr>
              <a:t>«научить ребенка управлять собой, а </a:t>
            </a:r>
            <a:r>
              <a:rPr lang="ru-RU" b="1" i="1" dirty="0" smtClean="0">
                <a:ea typeface="Times New Roman"/>
                <a:cs typeface="Times New Roman"/>
              </a:rPr>
              <a:t>	не </a:t>
            </a:r>
            <a:r>
              <a:rPr lang="ru-RU" b="1" i="1" dirty="0">
                <a:ea typeface="Times New Roman"/>
                <a:cs typeface="Times New Roman"/>
              </a:rPr>
              <a:t>быть управляемым другими». «И в </a:t>
            </a:r>
            <a:r>
              <a:rPr lang="ru-RU" b="1" i="1" dirty="0" smtClean="0">
                <a:ea typeface="Times New Roman"/>
                <a:cs typeface="Times New Roman"/>
              </a:rPr>
              <a:t>	конечном </a:t>
            </a:r>
            <a:r>
              <a:rPr lang="ru-RU" b="1" i="1" dirty="0">
                <a:ea typeface="Times New Roman"/>
                <a:cs typeface="Times New Roman"/>
              </a:rPr>
              <a:t>счете — надо добиться того, </a:t>
            </a:r>
            <a:r>
              <a:rPr lang="ru-RU" b="1" i="1" dirty="0" smtClean="0">
                <a:ea typeface="Times New Roman"/>
                <a:cs typeface="Times New Roman"/>
              </a:rPr>
              <a:t>	чтобы </a:t>
            </a:r>
            <a:r>
              <a:rPr lang="ru-RU" b="1" i="1" dirty="0">
                <a:ea typeface="Times New Roman"/>
                <a:cs typeface="Times New Roman"/>
              </a:rPr>
              <a:t>управление уступило место </a:t>
            </a:r>
            <a:r>
              <a:rPr lang="ru-RU" b="1" i="1" dirty="0" smtClean="0">
                <a:ea typeface="Times New Roman"/>
                <a:cs typeface="Times New Roman"/>
              </a:rPr>
              <a:t>	самоуправлению</a:t>
            </a:r>
            <a:r>
              <a:rPr lang="ru-RU" b="1" i="1" dirty="0">
                <a:ea typeface="Times New Roman"/>
                <a:cs typeface="Times New Roman"/>
              </a:rPr>
              <a:t>, основанному на </a:t>
            </a:r>
            <a:r>
              <a:rPr lang="ru-RU" b="1" i="1" dirty="0" smtClean="0">
                <a:ea typeface="Times New Roman"/>
                <a:cs typeface="Times New Roman"/>
              </a:rPr>
              <a:t>	предвидении </a:t>
            </a:r>
            <a:r>
              <a:rPr lang="ru-RU" b="1" i="1" dirty="0">
                <a:ea typeface="Times New Roman"/>
                <a:cs typeface="Times New Roman"/>
              </a:rPr>
              <a:t>результатов»</a:t>
            </a:r>
            <a:endParaRPr lang="ru-RU" dirty="0">
              <a:ea typeface="Times New Roman"/>
              <a:cs typeface="Times New Roman"/>
            </a:endParaRPr>
          </a:p>
          <a:p>
            <a:pPr marL="1348740"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>
                <a:ea typeface="Times New Roman"/>
                <a:cs typeface="Times New Roman"/>
              </a:rPr>
              <a:t>Г.Спенсер</a:t>
            </a:r>
            <a:endParaRPr lang="ru-RU" dirty="0">
              <a:ea typeface="Times New Roman"/>
              <a:cs typeface="Times New Roman"/>
            </a:endParaRPr>
          </a:p>
        </p:txBody>
      </p:sp>
      <p:pic>
        <p:nvPicPr>
          <p:cNvPr id="5" name="Рисунок 4" descr="http://img-fotki.yandex.ru/get/5112/44774248.f0/0_67782_10227f96_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482" y="-3177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19" y="2154436"/>
            <a:ext cx="6357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cap="all" dirty="0" smtClean="0">
              <a:ln/>
              <a:solidFill>
                <a:srgbClr val="FF9900"/>
              </a:solidFill>
              <a:effectLst>
                <a:outerShdw blurRad="19685" dist="12700" dir="5400000" algn="tl" rotWithShape="0">
                  <a:srgbClr val="F0AD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lvl="0" algn="ctr"/>
            <a:endParaRPr lang="ru-RU" b="1" cap="all" dirty="0">
              <a:ln/>
              <a:solidFill>
                <a:srgbClr val="FF9900"/>
              </a:solidFill>
              <a:effectLst>
                <a:outerShdw blurRad="19685" dist="12700" dir="5400000" algn="tl" rotWithShape="0">
                  <a:srgbClr val="F0AD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lvl="0" algn="ctr"/>
            <a:endParaRPr lang="ru-RU" b="1" cap="all" dirty="0" smtClean="0">
              <a:ln/>
              <a:solidFill>
                <a:srgbClr val="FF9900"/>
              </a:solidFill>
              <a:effectLst>
                <a:outerShdw blurRad="19685" dist="12700" dir="5400000" algn="tl" rotWithShape="0">
                  <a:srgbClr val="F0AD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ru-RU" sz="2800" b="1" cap="all" dirty="0" smtClean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Конкурс  </a:t>
            </a:r>
            <a:r>
              <a:rPr lang="ru-RU" sz="2800" b="1" cap="all" dirty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по </a:t>
            </a:r>
            <a:r>
              <a:rPr lang="ru-RU" sz="2800" b="1" cap="all" dirty="0" err="1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здоровьесбережению</a:t>
            </a:r>
            <a:r>
              <a:rPr lang="ru-RU" sz="2800" b="1" cap="all" dirty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lvl="0" algn="ctr"/>
            <a:r>
              <a:rPr lang="ru-RU" sz="2800" b="1" cap="all" dirty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«мастерская здоровья</a:t>
            </a:r>
            <a:r>
              <a:rPr lang="ru-RU" sz="2800" b="1" cap="all" dirty="0" smtClean="0">
                <a:ln/>
                <a:solidFill>
                  <a:srgbClr val="FF9900"/>
                </a:solidFill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»</a:t>
            </a:r>
          </a:p>
          <a:p>
            <a:pPr lvl="0" algn="ctr"/>
            <a:r>
              <a:rPr lang="ru-RU" sz="1600" b="1" cap="all" dirty="0" smtClean="0">
                <a:ln/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cap="all" dirty="0" err="1" smtClean="0">
                <a:ln/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Теоритическая</a:t>
            </a:r>
            <a:r>
              <a:rPr lang="ru-RU" sz="1600" b="1" cap="all" smtClean="0">
                <a:ln/>
                <a:effectLst>
                  <a:outerShdw blurRad="19685" dist="12700" dir="5400000" algn="tl" rotWithShape="0">
                    <a:srgbClr val="F0AD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часть)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«Формы работы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по 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сохранности психического здоровья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ДОУ»</a:t>
            </a:r>
          </a:p>
          <a:p>
            <a:pPr algn="ctr"/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&amp;Kcy;&amp;acy;&amp;rcy;&amp;tcy;&amp;icy;&amp;ncy;&amp;kcy;&amp;acy; 2229 &amp;icy;&amp;zcy; 7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 – детский сад №57 г. Балаково Саратовская область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6768752" cy="487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Конкурс творческих проектов по </a:t>
            </a:r>
            <a:r>
              <a:rPr lang="ru-RU" b="1" dirty="0" err="1">
                <a:ea typeface="Times New Roman"/>
                <a:cs typeface="Times New Roman"/>
              </a:rPr>
              <a:t>здоровьесбережению</a:t>
            </a:r>
            <a:endParaRPr lang="ru-RU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«Мастерская здоровья»</a:t>
            </a:r>
            <a:endParaRPr lang="ru-RU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Тема: «Формы работы с детьми старшего дошкольного возраста по сохранности психического здоровья в условии ДОУ»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 </a:t>
            </a:r>
            <a:endParaRPr lang="ru-RU" dirty="0">
              <a:ea typeface="Times New Roman"/>
              <a:cs typeface="Times New Roman"/>
            </a:endParaRPr>
          </a:p>
          <a:p>
            <a:pPr marL="134874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ea typeface="Times New Roman"/>
                <a:cs typeface="Times New Roman"/>
              </a:rPr>
              <a:t>	Одна </a:t>
            </a:r>
            <a:r>
              <a:rPr lang="ru-RU" b="1" i="1" dirty="0">
                <a:ea typeface="Times New Roman"/>
                <a:cs typeface="Times New Roman"/>
              </a:rPr>
              <a:t>из задач взрослых заключается в том, </a:t>
            </a:r>
            <a:r>
              <a:rPr lang="ru-RU" b="1" i="1" dirty="0" smtClean="0">
                <a:ea typeface="Times New Roman"/>
                <a:cs typeface="Times New Roman"/>
              </a:rPr>
              <a:t>	чтобы </a:t>
            </a:r>
            <a:r>
              <a:rPr lang="ru-RU" b="1" i="1" dirty="0">
                <a:ea typeface="Times New Roman"/>
                <a:cs typeface="Times New Roman"/>
              </a:rPr>
              <a:t>«научить ребенка управлять собой, а </a:t>
            </a:r>
            <a:r>
              <a:rPr lang="ru-RU" b="1" i="1" dirty="0" smtClean="0">
                <a:ea typeface="Times New Roman"/>
                <a:cs typeface="Times New Roman"/>
              </a:rPr>
              <a:t>	не </a:t>
            </a:r>
            <a:r>
              <a:rPr lang="ru-RU" b="1" i="1" dirty="0">
                <a:ea typeface="Times New Roman"/>
                <a:cs typeface="Times New Roman"/>
              </a:rPr>
              <a:t>быть управляемым другими». «И в </a:t>
            </a:r>
            <a:r>
              <a:rPr lang="ru-RU" b="1" i="1" dirty="0" smtClean="0">
                <a:ea typeface="Times New Roman"/>
                <a:cs typeface="Times New Roman"/>
              </a:rPr>
              <a:t>	конечном </a:t>
            </a:r>
            <a:r>
              <a:rPr lang="ru-RU" b="1" i="1" dirty="0">
                <a:ea typeface="Times New Roman"/>
                <a:cs typeface="Times New Roman"/>
              </a:rPr>
              <a:t>счете — надо добиться того, </a:t>
            </a:r>
            <a:r>
              <a:rPr lang="ru-RU" b="1" i="1" dirty="0" smtClean="0">
                <a:ea typeface="Times New Roman"/>
                <a:cs typeface="Times New Roman"/>
              </a:rPr>
              <a:t>	чтобы </a:t>
            </a:r>
            <a:r>
              <a:rPr lang="ru-RU" b="1" i="1" dirty="0">
                <a:ea typeface="Times New Roman"/>
                <a:cs typeface="Times New Roman"/>
              </a:rPr>
              <a:t>управление уступило место </a:t>
            </a:r>
            <a:r>
              <a:rPr lang="ru-RU" b="1" i="1" dirty="0" smtClean="0">
                <a:ea typeface="Times New Roman"/>
                <a:cs typeface="Times New Roman"/>
              </a:rPr>
              <a:t>	самоуправлению</a:t>
            </a:r>
            <a:r>
              <a:rPr lang="ru-RU" b="1" i="1" dirty="0">
                <a:ea typeface="Times New Roman"/>
                <a:cs typeface="Times New Roman"/>
              </a:rPr>
              <a:t>, основанному на </a:t>
            </a:r>
            <a:r>
              <a:rPr lang="ru-RU" b="1" i="1" dirty="0" smtClean="0">
                <a:ea typeface="Times New Roman"/>
                <a:cs typeface="Times New Roman"/>
              </a:rPr>
              <a:t>	предвидении </a:t>
            </a:r>
            <a:r>
              <a:rPr lang="ru-RU" b="1" i="1" dirty="0">
                <a:ea typeface="Times New Roman"/>
                <a:cs typeface="Times New Roman"/>
              </a:rPr>
              <a:t>результатов»</a:t>
            </a:r>
            <a:endParaRPr lang="ru-RU" dirty="0">
              <a:ea typeface="Times New Roman"/>
              <a:cs typeface="Times New Roman"/>
            </a:endParaRPr>
          </a:p>
          <a:p>
            <a:pPr marL="1348740"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>
                <a:ea typeface="Times New Roman"/>
                <a:cs typeface="Times New Roman"/>
              </a:rPr>
              <a:t>Г.Спенсер</a:t>
            </a:r>
            <a:endParaRPr lang="ru-RU" dirty="0">
              <a:ea typeface="Times New Roman"/>
              <a:cs typeface="Times New Roman"/>
            </a:endParaRPr>
          </a:p>
        </p:txBody>
      </p:sp>
      <p:pic>
        <p:nvPicPr>
          <p:cNvPr id="5" name="Рисунок 4" descr="http://img-fotki.yandex.ru/get/5112/44774248.f0/0_67782_10227f96_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19" y="0"/>
            <a:ext cx="635798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современных дошкольных образовательных учреждениях актуализировалась проблема психического здоровья подрастающего поколения.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Эта проблема заслуживает внимания не только специалистов в областях психологии, педагогики, но и, прежде всего, родителей, воспитателей дошкольных образовательных учреждений.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моей работы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представление практических форм работы с детьми старшего дошкольного возраста по сохранности и укреплению психического здоровья в дошкольном образовательном учреждении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различные игры и упражнения.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&amp;Kcy;&amp;acy;&amp;rcy;&amp;tcy;&amp;icy;&amp;ncy;&amp;kcy;&amp;acy; 2229 &amp;icy;&amp;zcy; 7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 – детский сад №57 г. Балаково Саратовская область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6768752" cy="487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Конкурс творческих проектов по </a:t>
            </a:r>
            <a:r>
              <a:rPr lang="ru-RU" b="1" dirty="0" err="1">
                <a:ea typeface="Times New Roman"/>
                <a:cs typeface="Times New Roman"/>
              </a:rPr>
              <a:t>здоровьесбережению</a:t>
            </a:r>
            <a:endParaRPr lang="ru-RU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«Мастерская здоровья»</a:t>
            </a:r>
            <a:endParaRPr lang="ru-RU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Тема: «Формы работы с детьми старшего дошкольного возраста по сохранности психического здоровья в условии ДОУ»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 </a:t>
            </a:r>
            <a:endParaRPr lang="ru-RU" dirty="0">
              <a:ea typeface="Times New Roman"/>
              <a:cs typeface="Times New Roman"/>
            </a:endParaRPr>
          </a:p>
          <a:p>
            <a:pPr marL="134874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ea typeface="Times New Roman"/>
                <a:cs typeface="Times New Roman"/>
              </a:rPr>
              <a:t>	Одна </a:t>
            </a:r>
            <a:r>
              <a:rPr lang="ru-RU" b="1" i="1" dirty="0">
                <a:ea typeface="Times New Roman"/>
                <a:cs typeface="Times New Roman"/>
              </a:rPr>
              <a:t>из задач взрослых заключается в том, </a:t>
            </a:r>
            <a:r>
              <a:rPr lang="ru-RU" b="1" i="1" dirty="0" smtClean="0">
                <a:ea typeface="Times New Roman"/>
                <a:cs typeface="Times New Roman"/>
              </a:rPr>
              <a:t>	чтобы </a:t>
            </a:r>
            <a:r>
              <a:rPr lang="ru-RU" b="1" i="1" dirty="0">
                <a:ea typeface="Times New Roman"/>
                <a:cs typeface="Times New Roman"/>
              </a:rPr>
              <a:t>«научить ребенка управлять собой, а </a:t>
            </a:r>
            <a:r>
              <a:rPr lang="ru-RU" b="1" i="1" dirty="0" smtClean="0">
                <a:ea typeface="Times New Roman"/>
                <a:cs typeface="Times New Roman"/>
              </a:rPr>
              <a:t>	не </a:t>
            </a:r>
            <a:r>
              <a:rPr lang="ru-RU" b="1" i="1" dirty="0">
                <a:ea typeface="Times New Roman"/>
                <a:cs typeface="Times New Roman"/>
              </a:rPr>
              <a:t>быть управляемым другими». «И в </a:t>
            </a:r>
            <a:r>
              <a:rPr lang="ru-RU" b="1" i="1" dirty="0" smtClean="0">
                <a:ea typeface="Times New Roman"/>
                <a:cs typeface="Times New Roman"/>
              </a:rPr>
              <a:t>	конечном </a:t>
            </a:r>
            <a:r>
              <a:rPr lang="ru-RU" b="1" i="1" dirty="0">
                <a:ea typeface="Times New Roman"/>
                <a:cs typeface="Times New Roman"/>
              </a:rPr>
              <a:t>счете — надо добиться того, </a:t>
            </a:r>
            <a:r>
              <a:rPr lang="ru-RU" b="1" i="1" dirty="0" smtClean="0">
                <a:ea typeface="Times New Roman"/>
                <a:cs typeface="Times New Roman"/>
              </a:rPr>
              <a:t>	чтобы </a:t>
            </a:r>
            <a:r>
              <a:rPr lang="ru-RU" b="1" i="1" dirty="0">
                <a:ea typeface="Times New Roman"/>
                <a:cs typeface="Times New Roman"/>
              </a:rPr>
              <a:t>управление уступило место </a:t>
            </a:r>
            <a:r>
              <a:rPr lang="ru-RU" b="1" i="1" dirty="0" smtClean="0">
                <a:ea typeface="Times New Roman"/>
                <a:cs typeface="Times New Roman"/>
              </a:rPr>
              <a:t>	самоуправлению</a:t>
            </a:r>
            <a:r>
              <a:rPr lang="ru-RU" b="1" i="1" dirty="0">
                <a:ea typeface="Times New Roman"/>
                <a:cs typeface="Times New Roman"/>
              </a:rPr>
              <a:t>, основанному на </a:t>
            </a:r>
            <a:r>
              <a:rPr lang="ru-RU" b="1" i="1" dirty="0" smtClean="0">
                <a:ea typeface="Times New Roman"/>
                <a:cs typeface="Times New Roman"/>
              </a:rPr>
              <a:t>	предвидении </a:t>
            </a:r>
            <a:r>
              <a:rPr lang="ru-RU" b="1" i="1" dirty="0">
                <a:ea typeface="Times New Roman"/>
                <a:cs typeface="Times New Roman"/>
              </a:rPr>
              <a:t>результатов»</a:t>
            </a:r>
            <a:endParaRPr lang="ru-RU" dirty="0">
              <a:ea typeface="Times New Roman"/>
              <a:cs typeface="Times New Roman"/>
            </a:endParaRPr>
          </a:p>
          <a:p>
            <a:pPr marL="1348740"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>
                <a:ea typeface="Times New Roman"/>
                <a:cs typeface="Times New Roman"/>
              </a:rPr>
              <a:t>Г.Спенсер</a:t>
            </a:r>
            <a:endParaRPr lang="ru-RU" dirty="0">
              <a:ea typeface="Times New Roman"/>
              <a:cs typeface="Times New Roman"/>
            </a:endParaRPr>
          </a:p>
        </p:txBody>
      </p:sp>
      <p:pic>
        <p:nvPicPr>
          <p:cNvPr id="5" name="Рисунок 4" descr="http://img-fotki.yandex.ru/get/5112/44774248.f0/0_67782_10227f96_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основы сохранения и укрепления здоровья субъектов образовательного процесса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Здоровье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состояние полного физического, психического и социального благополучия, а не только отсутствие болезней или физических дефектов.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Физическое здоровье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 это совершенство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саморегуляции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 организме, гармония физиологических процессов, максимальная адаптация к окружающей среде (педагогическое определение);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 это состояние роста и развития органов и систем организма,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основукоторого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составляют морфологические и функциональные резервы, обеспечивающие адаптационные реакции (медицинское определение).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Психическое здоровье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 это высокое сознание, развитое мышление, большая внутренняя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иморальная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сила, побуждающая к созидательной деятельности (педагогическое определение);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 это состояние психической сферы, основу которой составляет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статусобщего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душевного комфорта, адекватная поведенческая реакция (медицинское определение).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Социальное здоровье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это здоровье общества, а также окружающей среды для каждого человека. Нравственное здоровье - это комплекс характеристик мотивационной 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потребностно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информативной сферы в жизнедеятельности, основу которого определяет система ценностей, установок и мотивов поведения индивида в обществе. Духовное здоровье - система ценностей и убеждений.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-353943"/>
            <a:ext cx="657229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индивидуального здоровья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 Специфическая и неспецифическая устойчивость к действию повреждающих факторов;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 Показатели роста и развития;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 Текущее функциональное состояние и потенциал (возможности) организма и личности;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 Наличие и уровень какого-либо заболевания или дефекта развития;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* Уровень морально-волевых и ценностно-мотивационных установок.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Норма - психическое развитие, протекающее гармонично и в соответствии с возрастом и полом ребенка.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3" y="-745323"/>
            <a:ext cx="6429419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психического здоровья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 Отсутствие заболеваний.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2. Нормальное развитие организма (соответственно полу и возрасту).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3. Благоприятное функциональное состояние (ответные реакции адекватны раздражителям).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Забота о психологическом здоровье предполагает внимание к внутреннему миру ребенка к его чувствам и переживаниям, увлечениям и интересам, способностям и знаниям, его отношению к себе, сверстникам, взрослым, к окружающему миру, происходящим семейным и общественным событиям, к жизни, как таковой.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Психологическое здоровье предполагает здоровье психическое, основу которого составляет полноценное психическое развитие ребенка на всех этапах детства.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1" y="-22048"/>
            <a:ext cx="635798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ЗДОРОВЫЙ ОБРАЗ ЖИЗНИ: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благоприятное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социальное окружение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лагоприятный микроклимат в семье;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духовно-нравственное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благополучие;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оптимальный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двигательный режим (культура движений);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закаливание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организма;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рациональное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питание;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личная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гигиена;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отказ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 вредных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пристрастий родителей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(курение, употребление алкогольных напитков, наркотических веществ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риобщение к спорту;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положительные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эмоции.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95536" y="49726"/>
            <a:ext cx="310489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ФОРМЫ  РАБОТЫ: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85720" y="-969494"/>
            <a:ext cx="650085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курс специальных занятий (этюдов, упражнений и игр), направленных на развитие и коррекцию различных сторон психики ребенка (как ее познавательной, так и эмоционально-личностной сферы).  В процессе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психогимнастики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изучают различные эмоции и учатся управлять ими, овладевают азбукой выражения эмоций.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помогает детям преодолевать барьеры в общении, лучше понять себя и других, снимать психическое напряжение, дает возможность самовыражения.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расслабления с элементами релаксации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физиологическое состояние покоя, расслабленности при отходе ко сну и т.д., а также полное или частичное расслабление, наступающее в результате произвольных усилий наподобие аутогенной тренировки и других коррекционных приемов. Аутогенная тренировка – вид психотерапии, основанный на максимальном психическом и мышечном расслаблении, сочетающемся с самовнушением.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6480720" cy="614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Дыхательная гимнастика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дыхательные упражнения развивают продолжительный, равномерный выдох у детей, формируют сильную воздушную струю через рот. Правильное речевое дыхание – основа для нормального звукопроизношения, речи в целом. Некоторые звуки требуют энергичного сильного выдоха, сильной воздушной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струи.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уникальный метод естественного (немедикаментозного) оздоровления всего организма, отличающийся от всех дыхательных гимнастик тем, что короткий шумный вдох носом делается на движениях, сжимающих грудную клетку. В процессе занятий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тренируется внутренняя, скрытая от наших глаз мускулатура органов дыхания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обеспечивается насыщение кислородом и активизация общих обменных процессов на клеточном уровне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жизненная емкость легких после первого же лечебного сеанса увеличивается на 20-30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0894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2951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8" y="0"/>
            <a:ext cx="9143999" cy="697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400109"/>
            <a:ext cx="664373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для дошкольников играет очень важную роль. С ее помощью развивается  не только мелкая моторика, но также и речевой центр ребенка. Веселые игры с сопровождающими их интересными стишками доставят удовольствие не только ребенку, но и взрослому.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(от англ.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искусство;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терапия, лечение, уход, забота) - диагностика и коррекция нервных расстройств с помощью рисования, прослушивания музыки и т.д.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метод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психотерапии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использующий для лечения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психокоррекции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художественные приёмы и творчество, такие как рисование, лепка, музыка, фотография, кинофильмы, книги, актёрское мастерство, создание историй и многое другое.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-main-pic" descr="&amp;Kcy;&amp;acy;&amp;rcy;&amp;tcy;&amp;icy;&amp;ncy;&amp;kcy;&amp;acy; 21 &amp;icy;&amp;zcy; 7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0"/>
            <a:ext cx="91841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фото для конкурса\IMG_0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46" y="2281182"/>
            <a:ext cx="5024107" cy="376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496944" cy="198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Упражнения на расслабления с элементами релаксации – это физиологическое состояние покоя, расслабленности при отходе ко сну и т.д., а также полное или частичное расслабление, наступающее в результате произвольных усилий наподобие аутогенной тренировки и других коррекционных приемов. Аутогенная тренировка – вид психотерапии, основанный на максимальном психическом и мышечном расслаблении, сочетающемся с самовнушением.</a:t>
            </a: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16530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комната нашего детского сада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0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280920" cy="382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ВЫВОД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Выше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приведенные  формы работы часто применяются в моей практике. В ходе коррекционно-развивающих занятий, реализуя комплексную программу «Скоро в школу» для детей старшего дошкольного возраста, я каждый день использую формы работы по сохранности психического здоровья детей. Это и пальчиковая и дыхательная гимнастики и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психогимнастика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Этюды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книге М.И. Чистяковой носят не только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психоортопедический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но и психопрофилактический характер. Это важно особенно в наше время, когда нагрузки на детей растут, а возможности для отдыха и для эмоциональной или двигательной разрядки становится все меньше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185506"/>
            <a:ext cx="6624736" cy="245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 игры и упражнения для детей сопровождаются музыкой, либо стихами, то ребятам становится гораздо интереснее выполнять их, они с огромным удовольствием и интересом повторяют за педагогом все движения, даже не подозревая, что это не просто игры, а оздоровительные упражнения.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079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-main-pic" descr="&amp;Kcy;&amp;acy;&amp;rcy;&amp;tcy;&amp;icy;&amp;ncy;&amp;kcy;&amp;acy; 21 &amp;icy;&amp;zcy; 7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1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фото для конкурса\IMG_0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92" y="2675037"/>
            <a:ext cx="3888433" cy="2954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 для конкурса\IMG_0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6" y="2675037"/>
            <a:ext cx="3871979" cy="2903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3665" y="908720"/>
            <a:ext cx="7416824" cy="176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 - состояние полного физического, психического и социального благополучия, а не только отсутствие болезней или физических дефектов.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57332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звуки природы, ребята отдыхают на мягких матах и пуфах.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-main-pic" descr="&amp;Kcy;&amp;acy;&amp;rcy;&amp;tcy;&amp;icy;&amp;ncy;&amp;kcy;&amp;acy; 21 &amp;icy;&amp;zcy; 7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1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фото для конкурса\IMG_0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21" y="2852936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 для конкурса\IMG_0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0" y="2812864"/>
            <a:ext cx="3816424" cy="304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339" y="404663"/>
            <a:ext cx="8352928" cy="257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Физическое здоровье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* это совершенство </a:t>
            </a:r>
            <a:r>
              <a:rPr lang="ru-RU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саморегуляции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организме, гармония физиологических процессов, максимальная адаптация к окружающей среде (педагогическое определение);</a:t>
            </a: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* это состояние роста и развития органов и систем организма,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основу которого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составляют морфологические и функциональные резервы, обеспечивающие адаптационные реакции (медицинское определение).</a:t>
            </a: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860863"/>
            <a:ext cx="4323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тропа необходима для развития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вестибулярного аппарата, координации движений, речи, умения передавать ощущения,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339" y="5900936"/>
            <a:ext cx="385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 в сухом бассейне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для конкурса\Фото6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805"/>
            <a:ext cx="37425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ото для конкурса\Фото6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37444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95936" y="250805"/>
            <a:ext cx="49685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Психогимнастика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это курс специальных занятий (этюдов, упражнений и игр), направленных на развитие и коррекцию различных сторон психики ребенка (как ее познавательной, так и эмоционально-личностной сферы).  В процессе </a:t>
            </a: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психогимнастики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дети изучают различные эмоции и учатся управлять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ими. </a:t>
            </a: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Психогимнастика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помогает детям преодолевать барьеры в общении, лучше понять себя и других, снимать психическое напряжение, дает возможность самовыражения.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280875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Этюды М.И. Чистяковой «Сосулька» и «Лисенок боится»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12" y="9955"/>
            <a:ext cx="91596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для конкурса\Фото6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33670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4421749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Этюд М.И. Чистяковой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Чунга-Чанга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сплочение детей, умение сотрудничать и выражать свои эмоции.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12/44774248.f0/0_67782_10227f9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фото для конкурса\Фото6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044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фото для конкурса\Фото6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683124" cy="303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33265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эмоционально-волевую сферу дошкольников «Мимика в картинках»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-main-pic" descr="&amp;Kcy;&amp;acy;&amp;rcy;&amp;tcy;&amp;icy;&amp;ncy;&amp;kcy;&amp;acy; 49 &amp;icy;&amp;zcy; 7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99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E:\фото для конкурса\Фото6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472608" cy="435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6624736" cy="211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Пальчиковая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гимнастика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дошкольников играет очень важную роль. С ее помощью развивается  не только мелкая моторика, но также и речевой центр ребенка. Веселые игры с сопровождающими их интересными стишками доставят удовольствие не только ребенку, но и взрослому.</a:t>
            </a: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42900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«Плутовка» из книги Т.А. Ткаченко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-main-pic" descr="&amp;Kcy;&amp;acy;&amp;rcy;&amp;tcy;&amp;icy;&amp;ncy;&amp;kcy;&amp;acy; 49 &amp;icy;&amp;zcy; 7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9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E:\фото для конкурса\Фото6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511256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6336704" cy="245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Дыхательная гимнастика - дыхательные упражнения развивают продолжительный, равномерный выдох у детей, формируют сильную воздушную струю через рот.</a:t>
            </a: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Правильное речевое дыхание – основа для нормального звукопроизношения, речи в целом. Некоторые звуки требуют энергичного сильного выдоха, сильной воздушной струи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068960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дыхательная гимнастика.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«Волшебная корова» из книги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Петрушина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1390</Words>
  <Application>Microsoft Office PowerPoint</Application>
  <PresentationFormat>Экран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1_Метро</vt:lpstr>
      <vt:lpstr>Модульная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Anechka</cp:lastModifiedBy>
  <cp:revision>46</cp:revision>
  <dcterms:modified xsi:type="dcterms:W3CDTF">2017-05-02T18:17:19Z</dcterms:modified>
</cp:coreProperties>
</file>