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257" r:id="rId2"/>
    <p:sldId id="258" r:id="rId3"/>
    <p:sldId id="304" r:id="rId4"/>
    <p:sldId id="303" r:id="rId5"/>
    <p:sldId id="309" r:id="rId6"/>
    <p:sldId id="265" r:id="rId7"/>
    <p:sldId id="317" r:id="rId8"/>
    <p:sldId id="273" r:id="rId9"/>
    <p:sldId id="315" r:id="rId10"/>
    <p:sldId id="298" r:id="rId11"/>
    <p:sldId id="300" r:id="rId12"/>
    <p:sldId id="269" r:id="rId13"/>
    <p:sldId id="278" r:id="rId14"/>
    <p:sldId id="271" r:id="rId15"/>
    <p:sldId id="291" r:id="rId16"/>
    <p:sldId id="296" r:id="rId17"/>
    <p:sldId id="294" r:id="rId18"/>
    <p:sldId id="297" r:id="rId19"/>
    <p:sldId id="264" r:id="rId20"/>
    <p:sldId id="263" r:id="rId21"/>
    <p:sldId id="30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7451B"/>
    <a:srgbClr val="DCFDD3"/>
    <a:srgbClr val="99FA7E"/>
    <a:srgbClr val="EEF187"/>
    <a:srgbClr val="FF5050"/>
    <a:srgbClr val="283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7" autoAdjust="0"/>
    <p:restoredTop sz="76199" autoAdjust="0"/>
  </p:normalViewPr>
  <p:slideViewPr>
    <p:cSldViewPr>
      <p:cViewPr varScale="1">
        <p:scale>
          <a:sx n="51" d="100"/>
          <a:sy n="51" d="100"/>
        </p:scale>
        <p:origin x="-18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3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4B9C9-6457-4A08-BF69-C32E8F0B1C7D}" type="datetimeFigureOut">
              <a:rPr lang="ru-RU" smtClean="0"/>
              <a:t>29.04.2017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97129-2CC2-42E5-A298-CCFAC4332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537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97129-2CC2-42E5-A298-CCFAC433286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174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97129-2CC2-42E5-A298-CCFAC433286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55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0EF929CC-775F-44B3-B1B0-AB96B6BEE5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52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31183-6EDF-48C7-A901-DA7F82ACC470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7" r:id="rId12"/>
  </p:sldLayoutIdLst>
  <p:transition spd="med"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Почтовая бумага"/>
          <p:cNvSpPr>
            <a:spLocks noGrp="1" noChangeArrowheads="1"/>
          </p:cNvSpPr>
          <p:nvPr>
            <p:ph type="ctrTitle"/>
          </p:nvPr>
        </p:nvSpPr>
        <p:spPr>
          <a:xfrm>
            <a:off x="285720" y="357166"/>
            <a:ext cx="8640763" cy="121444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C2020B"/>
                </a:solidFill>
              </a:rPr>
              <a:t>Проект  «Использование </a:t>
            </a:r>
            <a:br>
              <a:rPr lang="ru-RU" sz="3200" b="1" dirty="0" smtClean="0">
                <a:solidFill>
                  <a:srgbClr val="C2020B"/>
                </a:solidFill>
              </a:rPr>
            </a:br>
            <a:r>
              <a:rPr lang="ru-RU" sz="3200" b="1" dirty="0" smtClean="0">
                <a:solidFill>
                  <a:srgbClr val="C2020B"/>
                </a:solidFill>
              </a:rPr>
              <a:t>здоровьесберегающих технологий</a:t>
            </a:r>
            <a:br>
              <a:rPr lang="ru-RU" sz="3200" b="1" dirty="0" smtClean="0">
                <a:solidFill>
                  <a:srgbClr val="C2020B"/>
                </a:solidFill>
              </a:rPr>
            </a:br>
            <a:r>
              <a:rPr lang="ru-RU" sz="3200" b="1" dirty="0" smtClean="0">
                <a:solidFill>
                  <a:srgbClr val="C2020B"/>
                </a:solidFill>
              </a:rPr>
              <a:t>в музыкальной деятельности дошкольников»</a:t>
            </a:r>
          </a:p>
        </p:txBody>
      </p:sp>
      <p:sp>
        <p:nvSpPr>
          <p:cNvPr id="15364" name="Text Box 0"/>
          <p:cNvSpPr txBox="1">
            <a:spLocks noChangeArrowheads="1"/>
          </p:cNvSpPr>
          <p:nvPr/>
        </p:nvSpPr>
        <p:spPr bwMode="auto">
          <a:xfrm>
            <a:off x="5220072" y="3861048"/>
            <a:ext cx="364333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600" b="1" i="1" dirty="0" smtClean="0">
              <a:solidFill>
                <a:srgbClr val="006600"/>
              </a:solidFill>
            </a:endParaRPr>
          </a:p>
          <a:p>
            <a:pPr algn="ctr">
              <a:defRPr/>
            </a:pPr>
            <a:r>
              <a:rPr lang="ru-RU" sz="1600" b="1" i="1" dirty="0" err="1" smtClean="0">
                <a:solidFill>
                  <a:srgbClr val="006600"/>
                </a:solidFill>
              </a:rPr>
              <a:t>Муз.рук</a:t>
            </a:r>
            <a:r>
              <a:rPr lang="ru-RU" sz="1600" b="1" i="1" dirty="0" smtClean="0">
                <a:solidFill>
                  <a:srgbClr val="006600"/>
                </a:solidFill>
              </a:rPr>
              <a:t>.: Кравченко В.И.</a:t>
            </a:r>
          </a:p>
          <a:p>
            <a:pPr algn="ctr">
              <a:defRPr/>
            </a:pPr>
            <a:r>
              <a:rPr lang="ru-RU" sz="1600" b="1" i="1" dirty="0">
                <a:solidFill>
                  <a:srgbClr val="006600"/>
                </a:solidFill>
              </a:rPr>
              <a:t> </a:t>
            </a:r>
            <a:r>
              <a:rPr lang="ru-RU" sz="1600" b="1" i="1" dirty="0" smtClean="0">
                <a:solidFill>
                  <a:srgbClr val="006600"/>
                </a:solidFill>
              </a:rPr>
              <a:t>              .</a:t>
            </a:r>
            <a:endParaRPr lang="ru-RU" sz="2000" b="1" i="1" dirty="0" smtClean="0">
              <a:solidFill>
                <a:srgbClr val="006600"/>
              </a:solidFill>
            </a:endParaRPr>
          </a:p>
        </p:txBody>
      </p:sp>
      <p:pic>
        <p:nvPicPr>
          <p:cNvPr id="5" name="Содержимое 13" descr="imgFul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34" y="1928802"/>
            <a:ext cx="4572032" cy="414340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1536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Оздоровительные и </a:t>
            </a:r>
            <a:r>
              <a:rPr lang="ru-RU" b="1" dirty="0" err="1" smtClean="0">
                <a:solidFill>
                  <a:srgbClr val="C00000"/>
                </a:solidFill>
              </a:rPr>
              <a:t>фонопедические</a:t>
            </a:r>
            <a:r>
              <a:rPr lang="ru-RU" b="1" dirty="0" smtClean="0">
                <a:solidFill>
                  <a:srgbClr val="C00000"/>
                </a:solidFill>
              </a:rPr>
              <a:t> упражнения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3"/>
            <a:ext cx="3456384" cy="30243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3968" y="1502575"/>
            <a:ext cx="4392488" cy="404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Четыре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динозаврика, ура, ура, ура!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любим петь и танцевать, тарам-па-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ра-ра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Смешные мы, хорошие, мы любим пошалить!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мы все время заняты, нам некогда грустить!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………..: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"У-о-а-ы-и-скрип!"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784820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Игротерапия</a:t>
            </a:r>
            <a:r>
              <a:rPr lang="ru-RU" b="1" dirty="0" smtClean="0">
                <a:solidFill>
                  <a:srgbClr val="FF0000"/>
                </a:solidFill>
              </a:rPr>
              <a:t> массаж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3812208" cy="30751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4904"/>
            <a:ext cx="432469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58684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Пальчиковые, </a:t>
            </a:r>
            <a:r>
              <a:rPr lang="ru-RU" b="1" dirty="0" err="1" smtClean="0">
                <a:solidFill>
                  <a:srgbClr val="C00000"/>
                </a:solidFill>
              </a:rPr>
              <a:t>кинезеологические</a:t>
            </a:r>
            <a:r>
              <a:rPr lang="ru-RU" b="1" dirty="0" smtClean="0">
                <a:solidFill>
                  <a:srgbClr val="C00000"/>
                </a:solidFill>
              </a:rPr>
              <a:t> игры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1" y="1628800"/>
            <a:ext cx="4067944" cy="22768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905672"/>
            <a:ext cx="4067944" cy="2348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Речевые игры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034807"/>
            <a:ext cx="2022234" cy="14360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25" y="1276162"/>
            <a:ext cx="2410715" cy="14327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4" y="4797152"/>
            <a:ext cx="2574406" cy="14561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44008" y="2551837"/>
            <a:ext cx="3744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Как на горке - снег, снег,</a:t>
            </a:r>
          </a:p>
          <a:p>
            <a:r>
              <a:rPr lang="ru-RU" sz="2400" dirty="0"/>
              <a:t>И под горкой – снег, снег,</a:t>
            </a:r>
          </a:p>
          <a:p>
            <a:r>
              <a:rPr lang="ru-RU" sz="2400" dirty="0"/>
              <a:t>И на ёлке – снег, снег,</a:t>
            </a:r>
          </a:p>
          <a:p>
            <a:r>
              <a:rPr lang="ru-RU" sz="2400" dirty="0"/>
              <a:t>И под ёлкой - снег, снег, </a:t>
            </a:r>
          </a:p>
          <a:p>
            <a:r>
              <a:rPr lang="ru-RU" sz="2400" dirty="0"/>
              <a:t>А под снегом спит медведь.</a:t>
            </a:r>
          </a:p>
          <a:p>
            <a:r>
              <a:rPr lang="ru-RU" sz="2400" dirty="0"/>
              <a:t>Тише, тише – не шуметь!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Игровой </a:t>
            </a:r>
            <a:r>
              <a:rPr lang="ru-RU" b="1" dirty="0" err="1" smtClean="0">
                <a:solidFill>
                  <a:srgbClr val="C00000"/>
                </a:solidFill>
              </a:rPr>
              <a:t>стрейчинг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" y="1331081"/>
            <a:ext cx="3923928" cy="2708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38" y="1290107"/>
            <a:ext cx="3923928" cy="2708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" y="4337720"/>
            <a:ext cx="8443882" cy="2304256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 shadeToTitle="1"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Музыкатерапия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76400"/>
            <a:ext cx="7344816" cy="4560912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739791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FF0000"/>
                </a:solidFill>
              </a:rPr>
              <a:t>итмопластика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4" y="1531086"/>
            <a:ext cx="4172248" cy="29060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73016"/>
            <a:ext cx="4198367" cy="28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555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8165" y="404664"/>
            <a:ext cx="6870700" cy="1116013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Гимнастика для глаз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Связной\Desktop\фото\покров 2013\SAM_1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73600" y="-13030200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763284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880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FFFF00"/>
            </a:gs>
            <a:gs pos="46000">
              <a:srgbClr val="C8D5EF"/>
            </a:gs>
            <a:gs pos="6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935038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Праздникотерапия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Связной\Desktop\фото\день здоровья\2013 лето\P72634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49600" y="-11887200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вязной\Desktop\фото\день здоровья\2013 лето\P72634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49600" y="-11887200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Связной\Desktop\фото\день здоровья\2013 лето\P72634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22688" y="-13420872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">
            <a:off x="539164" y="1484784"/>
            <a:ext cx="3851920" cy="2304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21088"/>
            <a:ext cx="3779912" cy="232792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480000">
            <a:off x="5220072" y="1484784"/>
            <a:ext cx="3563888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64" y="4282616"/>
            <a:ext cx="3851920" cy="2266392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294232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724942"/>
          </a:xfrm>
        </p:spPr>
        <p:txBody>
          <a:bodyPr>
            <a:normAutofit/>
          </a:bodyPr>
          <a:lstStyle/>
          <a:p>
            <a:r>
              <a:rPr lang="ru-RU" sz="3200" b="1" smtClean="0">
                <a:solidFill>
                  <a:srgbClr val="C00000"/>
                </a:solidFill>
              </a:rPr>
              <a:t>Результаты 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повышение уровня развития музыкальных и творческих способностей детей;</a:t>
            </a:r>
          </a:p>
          <a:p>
            <a:pPr lvl="0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стабильность эмоционального благополучия каждого воспитанника;</a:t>
            </a:r>
          </a:p>
          <a:p>
            <a:pPr lvl="0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повышение уровня речевого развития;</a:t>
            </a:r>
          </a:p>
          <a:p>
            <a:pPr lvl="0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снижение уровня заболеваемости;</a:t>
            </a:r>
          </a:p>
          <a:p>
            <a:pPr lvl="0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стабильность физической и умственной работоспособности дошкольников.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Здоровьесберегающие</a:t>
            </a:r>
            <a:r>
              <a:rPr lang="ru-RU" b="1" dirty="0" smtClean="0">
                <a:solidFill>
                  <a:srgbClr val="C00000"/>
                </a:solidFill>
              </a:rPr>
              <a:t> технологии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1428736"/>
            <a:ext cx="8247860" cy="495259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целостная система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воспитательно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-оздоровительных, коррекционных и профилактических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мероприятий направленных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на укрепление здоровья участников образовательного процесса. 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Используемые источники: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40000" lnSpcReduction="20000"/>
          </a:bodyPr>
          <a:lstStyle/>
          <a:p>
            <a:pPr algn="ctr">
              <a:defRPr/>
            </a:pPr>
            <a:endParaRPr lang="ru-RU" b="1" dirty="0"/>
          </a:p>
          <a:p>
            <a:r>
              <a:rPr lang="ru-RU" dirty="0"/>
              <a:t> </a:t>
            </a:r>
            <a:r>
              <a:rPr lang="ru-RU" b="1" dirty="0"/>
              <a:t>Программно-методическое </a:t>
            </a:r>
            <a:r>
              <a:rPr lang="ru-RU" b="1" dirty="0" smtClean="0"/>
              <a:t>обеспечение.</a:t>
            </a:r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Методические рекомендации:</a:t>
            </a:r>
            <a:endParaRPr lang="ru-RU" dirty="0"/>
          </a:p>
          <a:p>
            <a:r>
              <a:rPr lang="ru-RU" dirty="0"/>
              <a:t>«Истоки» - Л.А.Парамоновой</a:t>
            </a:r>
          </a:p>
          <a:p>
            <a:r>
              <a:rPr lang="ru-RU" b="1" dirty="0"/>
              <a:t>Парциальные программы</a:t>
            </a:r>
            <a:endParaRPr lang="ru-RU" dirty="0"/>
          </a:p>
          <a:p>
            <a:r>
              <a:rPr lang="ru-RU" dirty="0"/>
              <a:t>«Ритмическая мозаика» А.И. Буренина»</a:t>
            </a:r>
          </a:p>
          <a:p>
            <a:r>
              <a:rPr lang="ru-RU" dirty="0"/>
              <a:t>«Ладушки» -</a:t>
            </a:r>
            <a:r>
              <a:rPr lang="ru-RU" dirty="0" err="1"/>
              <a:t>И.Каплунова</a:t>
            </a:r>
            <a:r>
              <a:rPr lang="ru-RU" dirty="0"/>
              <a:t>, И.Новоскольцева</a:t>
            </a:r>
          </a:p>
          <a:p>
            <a:r>
              <a:rPr lang="ru-RU" dirty="0"/>
              <a:t>«Гармония» -</a:t>
            </a:r>
            <a:r>
              <a:rPr lang="ru-RU" dirty="0" err="1"/>
              <a:t>К.В.Тарасова</a:t>
            </a:r>
            <a:endParaRPr lang="ru-RU" dirty="0"/>
          </a:p>
          <a:p>
            <a:r>
              <a:rPr lang="ru-RU" dirty="0"/>
              <a:t>«Орфей» - </a:t>
            </a:r>
            <a:r>
              <a:rPr lang="ru-RU" dirty="0" err="1"/>
              <a:t>И.Г.Галянт</a:t>
            </a:r>
            <a:endParaRPr lang="ru-RU" dirty="0"/>
          </a:p>
          <a:p>
            <a:r>
              <a:rPr lang="ru-RU" dirty="0"/>
              <a:t>«Игра на ДМИ» -</a:t>
            </a:r>
            <a:r>
              <a:rPr lang="ru-RU" dirty="0" err="1"/>
              <a:t>Т.Э.Тютюнникова</a:t>
            </a:r>
            <a:endParaRPr lang="ru-RU" dirty="0"/>
          </a:p>
          <a:p>
            <a:r>
              <a:rPr lang="ru-RU" b="1" dirty="0"/>
              <a:t>Дополнительная литература</a:t>
            </a:r>
            <a:endParaRPr lang="ru-RU" dirty="0"/>
          </a:p>
          <a:p>
            <a:r>
              <a:rPr lang="ru-RU" dirty="0"/>
              <a:t>Буренина А. </a:t>
            </a:r>
            <a:r>
              <a:rPr lang="ru-RU" dirty="0" err="1"/>
              <a:t>И.Ритмическая</a:t>
            </a:r>
            <a:r>
              <a:rPr lang="ru-RU" dirty="0"/>
              <a:t> мозаика: (Программа по ритмической пластике для детей </a:t>
            </a:r>
            <a:r>
              <a:rPr lang="ru-RU" dirty="0" err="1"/>
              <a:t>дошколь</a:t>
            </a:r>
            <a:r>
              <a:rPr lang="ru-RU" dirty="0"/>
              <a:t> </a:t>
            </a:r>
            <a:r>
              <a:rPr lang="ru-RU" dirty="0" err="1"/>
              <a:t>ного</a:t>
            </a:r>
            <a:r>
              <a:rPr lang="ru-RU" dirty="0"/>
              <a:t> и младшего школьного возраста).</a:t>
            </a:r>
          </a:p>
          <a:p>
            <a:r>
              <a:rPr lang="ru-RU" dirty="0" err="1"/>
              <a:t>Гальцова</a:t>
            </a:r>
            <a:r>
              <a:rPr lang="ru-RU" dirty="0"/>
              <a:t> Е.А. «Забавные истории обо  всем на свете» .</a:t>
            </a:r>
          </a:p>
          <a:p>
            <a:r>
              <a:rPr lang="ru-RU" dirty="0" err="1"/>
              <a:t>О.Н.Арсеневская</a:t>
            </a:r>
            <a:r>
              <a:rPr lang="ru-RU" dirty="0"/>
              <a:t>. Система музыкально-оздоровительной работы в детском саду: занятия, игры, упражнения.</a:t>
            </a:r>
          </a:p>
          <a:p>
            <a:r>
              <a:rPr lang="ru-RU" dirty="0" err="1"/>
              <a:t>Алябьева</a:t>
            </a:r>
            <a:r>
              <a:rPr lang="ru-RU" dirty="0"/>
              <a:t> Е.А. </a:t>
            </a:r>
            <a:r>
              <a:rPr lang="ru-RU" dirty="0" err="1"/>
              <a:t>Логоритмические</a:t>
            </a:r>
            <a:r>
              <a:rPr lang="ru-RU" dirty="0"/>
              <a:t> упражнения без музыкального сопровождения:</a:t>
            </a:r>
          </a:p>
          <a:p>
            <a:r>
              <a:rPr lang="ru-RU" dirty="0"/>
              <a:t> Методическое пособие.</a:t>
            </a:r>
          </a:p>
          <a:p>
            <a:r>
              <a:rPr lang="ru-RU" dirty="0" err="1"/>
              <a:t>Алябьева</a:t>
            </a:r>
            <a:r>
              <a:rPr lang="ru-RU" dirty="0"/>
              <a:t> Е.А. </a:t>
            </a:r>
            <a:r>
              <a:rPr lang="ru-RU" dirty="0" err="1"/>
              <a:t>Психогимнастика</a:t>
            </a:r>
            <a:r>
              <a:rPr lang="ru-RU" dirty="0"/>
              <a:t> в детском саду:</a:t>
            </a:r>
          </a:p>
          <a:p>
            <a:r>
              <a:rPr lang="ru-RU" dirty="0"/>
              <a:t> </a:t>
            </a:r>
            <a:r>
              <a:rPr lang="ru-RU" dirty="0" err="1"/>
              <a:t>Картушина</a:t>
            </a:r>
            <a:r>
              <a:rPr lang="ru-RU" dirty="0"/>
              <a:t> М.Ю. </a:t>
            </a:r>
            <a:r>
              <a:rPr lang="ru-RU" dirty="0" err="1"/>
              <a:t>Логоритмика</a:t>
            </a:r>
            <a:r>
              <a:rPr lang="ru-RU" dirty="0"/>
              <a:t> для малышей: Сценарии занятий с детьми 3-4 лет. (Программа </a:t>
            </a:r>
            <a:r>
              <a:rPr lang="ru-RU" dirty="0" err="1"/>
              <a:t>разви</a:t>
            </a:r>
            <a:r>
              <a:rPr lang="ru-RU" dirty="0"/>
              <a:t> </a:t>
            </a:r>
            <a:r>
              <a:rPr lang="ru-RU" dirty="0" err="1"/>
              <a:t>тия</a:t>
            </a:r>
            <a:r>
              <a:rPr lang="ru-RU" dirty="0"/>
              <a:t>.).</a:t>
            </a:r>
          </a:p>
          <a:p>
            <a:r>
              <a:rPr lang="ru-RU" dirty="0"/>
              <a:t>Белая А.Е., </a:t>
            </a:r>
            <a:r>
              <a:rPr lang="ru-RU" dirty="0" err="1"/>
              <a:t>Мирясова</a:t>
            </a:r>
            <a:r>
              <a:rPr lang="ru-RU" dirty="0"/>
              <a:t> В.И. Пальчиковые игры.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2771775" y="1844675"/>
            <a:ext cx="309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1340768"/>
            <a:ext cx="4968552" cy="3888431"/>
          </a:xfrm>
          <a:prstGeom prst="rect">
            <a:avLst/>
          </a:prstGeom>
          <a:noFill/>
        </p:spPr>
        <p:txBody>
          <a:bodyPr>
            <a:prstTxWarp prst="textInflateBottom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i="1" dirty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</a:t>
            </a:r>
          </a:p>
          <a:p>
            <a:pPr algn="ctr">
              <a:defRPr/>
            </a:pPr>
            <a:r>
              <a:rPr lang="ru-RU" sz="5400" i="1" dirty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00201"/>
            <a:ext cx="5410200" cy="74868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474664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23850" y="404813"/>
            <a:ext cx="8362950" cy="5721350"/>
          </a:xfrm>
        </p:spPr>
        <p:txBody>
          <a:bodyPr/>
          <a:lstStyle/>
          <a:p>
            <a:pPr algn="ctr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конце прошлого века ученые установили, что занятия музыкой  в детстве положительно влияют на формирование физиологических и анатомических структур мозга, и прежде всего на обмен информацией между полушариями.</a:t>
            </a:r>
          </a:p>
          <a:p>
            <a:pPr algn="ctr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Многолетние исследования зарубежных психологов показали, что дети занимающиеся музыкой опережают сверстников в интеллектуальном , социальном и психомоторном развитии. </a:t>
            </a:r>
          </a:p>
          <a:p>
            <a:pPr algn="ctr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Исследователями также отмечено заметное влияние музыкально- ритмических игр на формирование у детей хороших способностей к восприятию информации и способности концентрировать внимание.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404664"/>
            <a:ext cx="7704856" cy="5509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180411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100"/>
                            </p:stCondLst>
                            <p:childTnLst>
                              <p:par>
                                <p:cTn id="2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90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5"/>
          <p:cNvSpPr>
            <a:spLocks noChangeArrowheads="1"/>
          </p:cNvSpPr>
          <p:nvPr/>
        </p:nvSpPr>
        <p:spPr bwMode="auto">
          <a:xfrm>
            <a:off x="5005388" y="5589588"/>
            <a:ext cx="3743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395288" y="476250"/>
            <a:ext cx="8259762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Федеральный государственный стандарт </a:t>
            </a:r>
          </a:p>
          <a:p>
            <a:pPr algn="ctr" eaLnBrk="1" hangingPunct="1"/>
            <a:r>
              <a:rPr lang="ru-RU" altLang="ru-RU" sz="2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общеобразовательной программы дошкольного учреждения </a:t>
            </a:r>
          </a:p>
          <a:p>
            <a:pPr algn="ctr" eaLnBrk="1" hangingPunct="1"/>
            <a:r>
              <a:rPr lang="ru-RU" altLang="ru-RU" sz="2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определяет как одну из важнейших задач – охрану и укрепление </a:t>
            </a:r>
          </a:p>
          <a:p>
            <a:pPr algn="ctr" eaLnBrk="1" hangingPunct="1"/>
            <a:r>
              <a:rPr lang="ru-RU" altLang="ru-RU" sz="2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здоровья воспитанников через интеграцию образовательных </a:t>
            </a:r>
          </a:p>
          <a:p>
            <a:pPr algn="ctr" eaLnBrk="1" hangingPunct="1"/>
            <a:r>
              <a:rPr lang="ru-RU" altLang="ru-RU" sz="2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областей, создание условий безопасной образовательной  среды,</a:t>
            </a:r>
          </a:p>
          <a:p>
            <a:pPr algn="ctr" eaLnBrk="1" hangingPunct="1"/>
            <a:r>
              <a:rPr lang="ru-RU" altLang="ru-RU" sz="2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Осуществление комплекса психолого-педагогической, профилактической и оздоровительной работы. Данные требования изложены в нормативных документах  Министерства образования и науки. </a:t>
            </a:r>
          </a:p>
          <a:p>
            <a:pPr algn="ctr" eaLnBrk="1" hangingPunct="1"/>
            <a:r>
              <a:rPr lang="ru-RU" altLang="ru-RU" sz="2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соответствии с современными требованиями одной из программ,</a:t>
            </a:r>
          </a:p>
          <a:p>
            <a:pPr algn="ctr" eaLnBrk="1" hangingPunct="1"/>
            <a:r>
              <a:rPr lang="ru-RU" altLang="ru-RU" sz="2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которые  </a:t>
            </a:r>
            <a:r>
              <a:rPr lang="ru-RU" altLang="ru-RU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используются </a:t>
            </a:r>
            <a:r>
              <a:rPr lang="ru-RU" altLang="ru-RU" sz="2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 практике по </a:t>
            </a:r>
            <a:r>
              <a:rPr lang="ru-RU" altLang="ru-RU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здоровье сбережению </a:t>
            </a:r>
            <a:r>
              <a:rPr lang="ru-RU" altLang="ru-RU" sz="2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детском саду является программа «</a:t>
            </a:r>
            <a:r>
              <a:rPr lang="ru-RU" altLang="ru-RU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Музыка».</a:t>
            </a:r>
            <a:endParaRPr lang="ru-RU" altLang="ru-RU" sz="24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57909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       Цель внедрения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технологий: сохранение и укрепление психического и физического здоровья детей.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       1.Систематизировать  проведение физкультминуток на занятии (во время малоподвижных видов деятельности – пение, слушание музыки),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2.В начало и конец  занятия внедрить элементы, позволяющие настроить детей на нужный лад (взбодрить, успокоить),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      3. Внедрять элементы 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сбережения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танцев и игр и драматизаций</a:t>
            </a:r>
          </a:p>
        </p:txBody>
      </p:sp>
    </p:spTree>
    <p:extLst>
      <p:ext uri="{BB962C8B-B14F-4D97-AF65-F5344CB8AC3E}">
        <p14:creationId xmlns:p14="http://schemas.microsoft.com/office/powerpoint/2010/main" val="3543615332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35400" y="756311"/>
            <a:ext cx="3720524" cy="1597556"/>
          </a:xfrm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283214"/>
                </a:solidFill>
              </a:rPr>
              <a:t> </a:t>
            </a:r>
            <a:endParaRPr lang="ru-RU" b="1" dirty="0" smtClean="0">
              <a:solidFill>
                <a:srgbClr val="37451B"/>
              </a:solidFill>
            </a:endParaRPr>
          </a:p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21839" y="-146402"/>
            <a:ext cx="8463555" cy="9421141"/>
            <a:chOff x="-53145" y="-834292"/>
            <a:chExt cx="8463555" cy="942114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093616" y="4689997"/>
              <a:ext cx="3106223" cy="3896852"/>
            </a:xfrm>
            <a:prstGeom prst="rect">
              <a:avLst/>
            </a:prstGeom>
            <a:noFill/>
          </p:spPr>
        </p:sp>
        <p:sp>
          <p:nvSpPr>
            <p:cNvPr id="7" name="Арка 6"/>
            <p:cNvSpPr/>
            <p:nvPr/>
          </p:nvSpPr>
          <p:spPr>
            <a:xfrm>
              <a:off x="1325105" y="455637"/>
              <a:ext cx="5091765" cy="5091765"/>
            </a:xfrm>
            <a:prstGeom prst="blockArc">
              <a:avLst>
                <a:gd name="adj1" fmla="val 14843947"/>
                <a:gd name="adj2" fmla="val 17714545"/>
                <a:gd name="adj3" fmla="val 275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Арка 7"/>
            <p:cNvSpPr/>
            <p:nvPr/>
          </p:nvSpPr>
          <p:spPr>
            <a:xfrm>
              <a:off x="559046" y="1183995"/>
              <a:ext cx="5091765" cy="5091765"/>
            </a:xfrm>
            <a:prstGeom prst="blockArc">
              <a:avLst>
                <a:gd name="adj1" fmla="val 13616047"/>
                <a:gd name="adj2" fmla="val 15804411"/>
                <a:gd name="adj3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8830112"/>
                <a:satOff val="35388"/>
                <a:lumOff val="7669"/>
                <a:alphaOff val="0"/>
              </a:schemeClr>
            </a:fillRef>
            <a:effectRef idx="0">
              <a:schemeClr val="accent5">
                <a:hueOff val="-8830112"/>
                <a:satOff val="35388"/>
                <a:lumOff val="76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Арка 8"/>
            <p:cNvSpPr/>
            <p:nvPr/>
          </p:nvSpPr>
          <p:spPr>
            <a:xfrm>
              <a:off x="1023025" y="-834292"/>
              <a:ext cx="5091765" cy="5091765"/>
            </a:xfrm>
            <a:prstGeom prst="blockArc">
              <a:avLst>
                <a:gd name="adj1" fmla="val 9249807"/>
                <a:gd name="adj2" fmla="val 11253230"/>
                <a:gd name="adj3" fmla="val 275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726349"/>
                <a:satOff val="30964"/>
                <a:lumOff val="6711"/>
                <a:alphaOff val="0"/>
              </a:schemeClr>
            </a:fillRef>
            <a:effectRef idx="0">
              <a:schemeClr val="accent5">
                <a:hueOff val="-7726349"/>
                <a:satOff val="30964"/>
                <a:lumOff val="671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Арка 9"/>
            <p:cNvSpPr/>
            <p:nvPr/>
          </p:nvSpPr>
          <p:spPr>
            <a:xfrm>
              <a:off x="1701467" y="520647"/>
              <a:ext cx="5091765" cy="5091765"/>
            </a:xfrm>
            <a:prstGeom prst="blockArc">
              <a:avLst>
                <a:gd name="adj1" fmla="val 9134174"/>
                <a:gd name="adj2" fmla="val 10987966"/>
                <a:gd name="adj3" fmla="val 275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0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Арка 10"/>
            <p:cNvSpPr/>
            <p:nvPr/>
          </p:nvSpPr>
          <p:spPr>
            <a:xfrm>
              <a:off x="1222595" y="398140"/>
              <a:ext cx="5091765" cy="5091765"/>
            </a:xfrm>
            <a:prstGeom prst="blockArc">
              <a:avLst>
                <a:gd name="adj1" fmla="val 6078272"/>
                <a:gd name="adj2" fmla="val 8275204"/>
                <a:gd name="adj3" fmla="val 275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518820"/>
                <a:satOff val="22117"/>
                <a:lumOff val="4793"/>
                <a:alphaOff val="0"/>
              </a:schemeClr>
            </a:fillRef>
            <a:effectRef idx="0">
              <a:schemeClr val="accent5">
                <a:hueOff val="-5518820"/>
                <a:satOff val="22117"/>
                <a:lumOff val="479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Арка 11"/>
            <p:cNvSpPr/>
            <p:nvPr/>
          </p:nvSpPr>
          <p:spPr>
            <a:xfrm>
              <a:off x="1752898" y="567053"/>
              <a:ext cx="5091765" cy="5091765"/>
            </a:xfrm>
            <a:prstGeom prst="blockArc">
              <a:avLst>
                <a:gd name="adj1" fmla="val 4001050"/>
                <a:gd name="adj2" fmla="val 6841879"/>
                <a:gd name="adj3" fmla="val 275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415056"/>
                <a:satOff val="17694"/>
                <a:lumOff val="3835"/>
                <a:alphaOff val="0"/>
              </a:schemeClr>
            </a:fillRef>
            <a:effectRef idx="0">
              <a:schemeClr val="accent5">
                <a:hueOff val="-4415056"/>
                <a:satOff val="17694"/>
                <a:lumOff val="38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Арка 12"/>
            <p:cNvSpPr/>
            <p:nvPr/>
          </p:nvSpPr>
          <p:spPr>
            <a:xfrm>
              <a:off x="2514180" y="372804"/>
              <a:ext cx="5091765" cy="5091765"/>
            </a:xfrm>
            <a:prstGeom prst="blockArc">
              <a:avLst>
                <a:gd name="adj1" fmla="val 2681817"/>
                <a:gd name="adj2" fmla="val 5081239"/>
                <a:gd name="adj3" fmla="val 275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Арка 13"/>
            <p:cNvSpPr/>
            <p:nvPr/>
          </p:nvSpPr>
          <p:spPr>
            <a:xfrm>
              <a:off x="2346355" y="560346"/>
              <a:ext cx="5091765" cy="5091765"/>
            </a:xfrm>
            <a:prstGeom prst="blockArc">
              <a:avLst>
                <a:gd name="adj1" fmla="val 189399"/>
                <a:gd name="adj2" fmla="val 2337084"/>
                <a:gd name="adj3" fmla="val 275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207528"/>
                <a:satOff val="8847"/>
                <a:lumOff val="1917"/>
                <a:alphaOff val="0"/>
              </a:schemeClr>
            </a:fillRef>
            <a:effectRef idx="0">
              <a:schemeClr val="accent5">
                <a:hueOff val="-2207528"/>
                <a:satOff val="8847"/>
                <a:lumOff val="191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Арка 14"/>
            <p:cNvSpPr/>
            <p:nvPr/>
          </p:nvSpPr>
          <p:spPr>
            <a:xfrm>
              <a:off x="2385423" y="1160632"/>
              <a:ext cx="5091765" cy="5091765"/>
            </a:xfrm>
            <a:prstGeom prst="blockArc">
              <a:avLst>
                <a:gd name="adj1" fmla="val 18937897"/>
                <a:gd name="adj2" fmla="val 20963761"/>
                <a:gd name="adj3" fmla="val 275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103764"/>
                <a:satOff val="4423"/>
                <a:lumOff val="959"/>
                <a:alphaOff val="0"/>
              </a:schemeClr>
            </a:fillRef>
            <a:effectRef idx="0">
              <a:schemeClr val="accent5">
                <a:hueOff val="-1103764"/>
                <a:satOff val="4423"/>
                <a:lumOff val="9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Арка 15"/>
            <p:cNvSpPr/>
            <p:nvPr/>
          </p:nvSpPr>
          <p:spPr>
            <a:xfrm>
              <a:off x="2792871" y="1096982"/>
              <a:ext cx="5091765" cy="5091765"/>
            </a:xfrm>
            <a:prstGeom prst="blockArc">
              <a:avLst>
                <a:gd name="adj1" fmla="val 16264036"/>
                <a:gd name="adj2" fmla="val 18798209"/>
                <a:gd name="adj3" fmla="val 275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3306087" y="2736088"/>
              <a:ext cx="2354394" cy="1074806"/>
            </a:xfrm>
            <a:custGeom>
              <a:avLst/>
              <a:gdLst>
                <a:gd name="connsiteX0" fmla="*/ 0 w 2138320"/>
                <a:gd name="connsiteY0" fmla="*/ 696939 h 1393878"/>
                <a:gd name="connsiteX1" fmla="*/ 1069160 w 2138320"/>
                <a:gd name="connsiteY1" fmla="*/ 0 h 1393878"/>
                <a:gd name="connsiteX2" fmla="*/ 2138320 w 2138320"/>
                <a:gd name="connsiteY2" fmla="*/ 696939 h 1393878"/>
                <a:gd name="connsiteX3" fmla="*/ 1069160 w 2138320"/>
                <a:gd name="connsiteY3" fmla="*/ 1393878 h 1393878"/>
                <a:gd name="connsiteX4" fmla="*/ 0 w 2138320"/>
                <a:gd name="connsiteY4" fmla="*/ 696939 h 139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8320" h="1393878">
                  <a:moveTo>
                    <a:pt x="0" y="696939"/>
                  </a:moveTo>
                  <a:cubicBezTo>
                    <a:pt x="0" y="312030"/>
                    <a:pt x="478679" y="0"/>
                    <a:pt x="1069160" y="0"/>
                  </a:cubicBezTo>
                  <a:cubicBezTo>
                    <a:pt x="1659641" y="0"/>
                    <a:pt x="2138320" y="312030"/>
                    <a:pt x="2138320" y="696939"/>
                  </a:cubicBezTo>
                  <a:cubicBezTo>
                    <a:pt x="2138320" y="1081848"/>
                    <a:pt x="1659641" y="1393878"/>
                    <a:pt x="1069160" y="1393878"/>
                  </a:cubicBezTo>
                  <a:cubicBezTo>
                    <a:pt x="478679" y="1393878"/>
                    <a:pt x="0" y="1081848"/>
                    <a:pt x="0" y="696939"/>
                  </a:cubicBez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8550" tIns="229529" rIns="338550" bIns="22952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tx1"/>
                  </a:solidFill>
                </a:rPr>
                <a:t>Система музыкально </a:t>
              </a:r>
              <a:r>
                <a:rPr lang="ru-RU" sz="2000" b="1" dirty="0">
                  <a:solidFill>
                    <a:schemeClr val="tx1"/>
                  </a:solidFill>
                </a:rPr>
                <a:t>– оздоровительной работы.</a:t>
              </a:r>
              <a:endParaRPr lang="ru-RU" sz="20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4219401" y="425636"/>
              <a:ext cx="2613786" cy="1285954"/>
            </a:xfrm>
            <a:custGeom>
              <a:avLst/>
              <a:gdLst>
                <a:gd name="connsiteX0" fmla="*/ 0 w 1634536"/>
                <a:gd name="connsiteY0" fmla="*/ 510845 h 1021690"/>
                <a:gd name="connsiteX1" fmla="*/ 817268 w 1634536"/>
                <a:gd name="connsiteY1" fmla="*/ 0 h 1021690"/>
                <a:gd name="connsiteX2" fmla="*/ 1634536 w 1634536"/>
                <a:gd name="connsiteY2" fmla="*/ 510845 h 1021690"/>
                <a:gd name="connsiteX3" fmla="*/ 817268 w 1634536"/>
                <a:gd name="connsiteY3" fmla="*/ 1021690 h 1021690"/>
                <a:gd name="connsiteX4" fmla="*/ 0 w 1634536"/>
                <a:gd name="connsiteY4" fmla="*/ 510845 h 1021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4536" h="1021690">
                  <a:moveTo>
                    <a:pt x="0" y="510845"/>
                  </a:moveTo>
                  <a:cubicBezTo>
                    <a:pt x="0" y="228713"/>
                    <a:pt x="365903" y="0"/>
                    <a:pt x="817268" y="0"/>
                  </a:cubicBezTo>
                  <a:cubicBezTo>
                    <a:pt x="1268633" y="0"/>
                    <a:pt x="1634536" y="228713"/>
                    <a:pt x="1634536" y="510845"/>
                  </a:cubicBezTo>
                  <a:cubicBezTo>
                    <a:pt x="1634536" y="792977"/>
                    <a:pt x="1268633" y="1021690"/>
                    <a:pt x="817268" y="1021690"/>
                  </a:cubicBezTo>
                  <a:cubicBezTo>
                    <a:pt x="365903" y="1021690"/>
                    <a:pt x="0" y="792977"/>
                    <a:pt x="0" y="51084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4772" tIns="175023" rIns="264772" bIns="17502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Дыхательная гимнастика</a:t>
              </a:r>
              <a:endParaRPr lang="ru-RU" sz="2000" b="1" kern="1200" dirty="0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5690360" y="1507027"/>
              <a:ext cx="2520000" cy="1080000"/>
            </a:xfrm>
            <a:custGeom>
              <a:avLst/>
              <a:gdLst>
                <a:gd name="connsiteX0" fmla="*/ 0 w 1837348"/>
                <a:gd name="connsiteY0" fmla="*/ 552235 h 1104470"/>
                <a:gd name="connsiteX1" fmla="*/ 918674 w 1837348"/>
                <a:gd name="connsiteY1" fmla="*/ 0 h 1104470"/>
                <a:gd name="connsiteX2" fmla="*/ 1837348 w 1837348"/>
                <a:gd name="connsiteY2" fmla="*/ 552235 h 1104470"/>
                <a:gd name="connsiteX3" fmla="*/ 918674 w 1837348"/>
                <a:gd name="connsiteY3" fmla="*/ 1104470 h 1104470"/>
                <a:gd name="connsiteX4" fmla="*/ 0 w 1837348"/>
                <a:gd name="connsiteY4" fmla="*/ 552235 h 110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7348" h="1104470">
                  <a:moveTo>
                    <a:pt x="0" y="552235"/>
                  </a:moveTo>
                  <a:cubicBezTo>
                    <a:pt x="0" y="247244"/>
                    <a:pt x="411304" y="0"/>
                    <a:pt x="918674" y="0"/>
                  </a:cubicBezTo>
                  <a:cubicBezTo>
                    <a:pt x="1426044" y="0"/>
                    <a:pt x="1837348" y="247244"/>
                    <a:pt x="1837348" y="552235"/>
                  </a:cubicBezTo>
                  <a:cubicBezTo>
                    <a:pt x="1837348" y="857226"/>
                    <a:pt x="1426044" y="1104470"/>
                    <a:pt x="918674" y="1104470"/>
                  </a:cubicBezTo>
                  <a:cubicBezTo>
                    <a:pt x="411304" y="1104470"/>
                    <a:pt x="0" y="857226"/>
                    <a:pt x="0" y="55223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103764"/>
                <a:satOff val="4423"/>
                <a:lumOff val="959"/>
                <a:alphaOff val="0"/>
              </a:schemeClr>
            </a:fillRef>
            <a:effectRef idx="0">
              <a:schemeClr val="accent5">
                <a:hueOff val="-1103764"/>
                <a:satOff val="4423"/>
                <a:lumOff val="9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4473" tIns="187146" rIns="294473" bIns="187146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Пальчиковая гимнастика</a:t>
              </a:r>
              <a:endParaRPr lang="ru-RU" sz="2000" b="1" kern="1200" dirty="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5890410" y="2587027"/>
              <a:ext cx="2520000" cy="1080000"/>
            </a:xfrm>
            <a:custGeom>
              <a:avLst/>
              <a:gdLst>
                <a:gd name="connsiteX0" fmla="*/ 0 w 1599996"/>
                <a:gd name="connsiteY0" fmla="*/ 487857 h 975714"/>
                <a:gd name="connsiteX1" fmla="*/ 799998 w 1599996"/>
                <a:gd name="connsiteY1" fmla="*/ 0 h 975714"/>
                <a:gd name="connsiteX2" fmla="*/ 1599996 w 1599996"/>
                <a:gd name="connsiteY2" fmla="*/ 487857 h 975714"/>
                <a:gd name="connsiteX3" fmla="*/ 799998 w 1599996"/>
                <a:gd name="connsiteY3" fmla="*/ 975714 h 975714"/>
                <a:gd name="connsiteX4" fmla="*/ 0 w 1599996"/>
                <a:gd name="connsiteY4" fmla="*/ 487857 h 97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9996" h="975714">
                  <a:moveTo>
                    <a:pt x="0" y="487857"/>
                  </a:moveTo>
                  <a:cubicBezTo>
                    <a:pt x="0" y="218421"/>
                    <a:pt x="358171" y="0"/>
                    <a:pt x="799998" y="0"/>
                  </a:cubicBezTo>
                  <a:cubicBezTo>
                    <a:pt x="1241825" y="0"/>
                    <a:pt x="1599996" y="218421"/>
                    <a:pt x="1599996" y="487857"/>
                  </a:cubicBezTo>
                  <a:cubicBezTo>
                    <a:pt x="1599996" y="757293"/>
                    <a:pt x="1241825" y="975714"/>
                    <a:pt x="799998" y="975714"/>
                  </a:cubicBezTo>
                  <a:cubicBezTo>
                    <a:pt x="358171" y="975714"/>
                    <a:pt x="0" y="757293"/>
                    <a:pt x="0" y="487857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74" tIns="165750" rIns="257174" bIns="16575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dirty="0" smtClean="0">
                <a:solidFill>
                  <a:prstClr val="white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err="1" smtClean="0">
                  <a:solidFill>
                    <a:prstClr val="white"/>
                  </a:solidFill>
                </a:rPr>
                <a:t>Психогимнастика</a:t>
              </a:r>
              <a:endParaRPr lang="ru-RU" sz="2000" b="1" dirty="0">
                <a:solidFill>
                  <a:prstClr val="white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441467" y="4384569"/>
              <a:ext cx="2520000" cy="1080000"/>
            </a:xfrm>
            <a:custGeom>
              <a:avLst/>
              <a:gdLst>
                <a:gd name="connsiteX0" fmla="*/ 0 w 1599996"/>
                <a:gd name="connsiteY0" fmla="*/ 487857 h 975714"/>
                <a:gd name="connsiteX1" fmla="*/ 799998 w 1599996"/>
                <a:gd name="connsiteY1" fmla="*/ 0 h 975714"/>
                <a:gd name="connsiteX2" fmla="*/ 1599996 w 1599996"/>
                <a:gd name="connsiteY2" fmla="*/ 487857 h 975714"/>
                <a:gd name="connsiteX3" fmla="*/ 799998 w 1599996"/>
                <a:gd name="connsiteY3" fmla="*/ 975714 h 975714"/>
                <a:gd name="connsiteX4" fmla="*/ 0 w 1599996"/>
                <a:gd name="connsiteY4" fmla="*/ 487857 h 97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9996" h="975714">
                  <a:moveTo>
                    <a:pt x="0" y="487857"/>
                  </a:moveTo>
                  <a:cubicBezTo>
                    <a:pt x="0" y="218421"/>
                    <a:pt x="358171" y="0"/>
                    <a:pt x="799998" y="0"/>
                  </a:cubicBezTo>
                  <a:cubicBezTo>
                    <a:pt x="1241825" y="0"/>
                    <a:pt x="1599996" y="218421"/>
                    <a:pt x="1599996" y="487857"/>
                  </a:cubicBezTo>
                  <a:cubicBezTo>
                    <a:pt x="1599996" y="757293"/>
                    <a:pt x="1241825" y="975714"/>
                    <a:pt x="799998" y="975714"/>
                  </a:cubicBezTo>
                  <a:cubicBezTo>
                    <a:pt x="358171" y="975714"/>
                    <a:pt x="0" y="757293"/>
                    <a:pt x="0" y="48785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415056"/>
                <a:satOff val="17694"/>
                <a:lumOff val="3835"/>
                <a:alphaOff val="0"/>
              </a:schemeClr>
            </a:fillRef>
            <a:effectRef idx="0">
              <a:schemeClr val="accent5">
                <a:hueOff val="-4415056"/>
                <a:satOff val="17694"/>
                <a:lumOff val="383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0824" tIns="159400" rIns="250824" bIns="15940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Сказкотерапия</a:t>
              </a:r>
              <a:endParaRPr lang="ru-RU" sz="2000" b="1" kern="1200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-18363" y="3273491"/>
              <a:ext cx="2675138" cy="1080000"/>
            </a:xfrm>
            <a:custGeom>
              <a:avLst/>
              <a:gdLst>
                <a:gd name="connsiteX0" fmla="*/ 0 w 1599996"/>
                <a:gd name="connsiteY0" fmla="*/ 487857 h 975714"/>
                <a:gd name="connsiteX1" fmla="*/ 799998 w 1599996"/>
                <a:gd name="connsiteY1" fmla="*/ 0 h 975714"/>
                <a:gd name="connsiteX2" fmla="*/ 1599996 w 1599996"/>
                <a:gd name="connsiteY2" fmla="*/ 487857 h 975714"/>
                <a:gd name="connsiteX3" fmla="*/ 799998 w 1599996"/>
                <a:gd name="connsiteY3" fmla="*/ 975714 h 975714"/>
                <a:gd name="connsiteX4" fmla="*/ 0 w 1599996"/>
                <a:gd name="connsiteY4" fmla="*/ 487857 h 97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9996" h="975714">
                  <a:moveTo>
                    <a:pt x="0" y="487857"/>
                  </a:moveTo>
                  <a:cubicBezTo>
                    <a:pt x="0" y="218421"/>
                    <a:pt x="358171" y="0"/>
                    <a:pt x="799998" y="0"/>
                  </a:cubicBezTo>
                  <a:cubicBezTo>
                    <a:pt x="1241825" y="0"/>
                    <a:pt x="1599996" y="218421"/>
                    <a:pt x="1599996" y="487857"/>
                  </a:cubicBezTo>
                  <a:cubicBezTo>
                    <a:pt x="1599996" y="757293"/>
                    <a:pt x="1241825" y="975714"/>
                    <a:pt x="799998" y="975714"/>
                  </a:cubicBezTo>
                  <a:cubicBezTo>
                    <a:pt x="358171" y="975714"/>
                    <a:pt x="0" y="757293"/>
                    <a:pt x="0" y="48785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518820"/>
                <a:satOff val="22117"/>
                <a:lumOff val="4793"/>
                <a:alphaOff val="0"/>
              </a:schemeClr>
            </a:fillRef>
            <a:effectRef idx="0">
              <a:schemeClr val="accent5">
                <a:hueOff val="-5518820"/>
                <a:satOff val="22117"/>
                <a:lumOff val="479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0824" tIns="159400" rIns="250824" bIns="15940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Праздникотерапия</a:t>
              </a:r>
              <a:endParaRPr lang="ru-RU" sz="2000" b="1" kern="1200" dirty="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-53145" y="2193491"/>
              <a:ext cx="2520000" cy="1080000"/>
            </a:xfrm>
            <a:custGeom>
              <a:avLst/>
              <a:gdLst>
                <a:gd name="connsiteX0" fmla="*/ 0 w 1599996"/>
                <a:gd name="connsiteY0" fmla="*/ 462177 h 924353"/>
                <a:gd name="connsiteX1" fmla="*/ 799998 w 1599996"/>
                <a:gd name="connsiteY1" fmla="*/ 0 h 924353"/>
                <a:gd name="connsiteX2" fmla="*/ 1599996 w 1599996"/>
                <a:gd name="connsiteY2" fmla="*/ 462177 h 924353"/>
                <a:gd name="connsiteX3" fmla="*/ 799998 w 1599996"/>
                <a:gd name="connsiteY3" fmla="*/ 924354 h 924353"/>
                <a:gd name="connsiteX4" fmla="*/ 0 w 1599996"/>
                <a:gd name="connsiteY4" fmla="*/ 462177 h 924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9996" h="924353">
                  <a:moveTo>
                    <a:pt x="0" y="462177"/>
                  </a:moveTo>
                  <a:cubicBezTo>
                    <a:pt x="0" y="206924"/>
                    <a:pt x="358171" y="0"/>
                    <a:pt x="799998" y="0"/>
                  </a:cubicBezTo>
                  <a:cubicBezTo>
                    <a:pt x="1241825" y="0"/>
                    <a:pt x="1599996" y="206924"/>
                    <a:pt x="1599996" y="462177"/>
                  </a:cubicBezTo>
                  <a:cubicBezTo>
                    <a:pt x="1599996" y="717430"/>
                    <a:pt x="1241825" y="924354"/>
                    <a:pt x="799998" y="924354"/>
                  </a:cubicBezTo>
                  <a:cubicBezTo>
                    <a:pt x="358171" y="924354"/>
                    <a:pt x="0" y="717430"/>
                    <a:pt x="0" y="46217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0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0824" tIns="151878" rIns="250824" bIns="15187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Игротерапия</a:t>
              </a:r>
              <a:endParaRPr lang="ru-RU" sz="2000" b="1" kern="1200" dirty="0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160139" y="1096982"/>
              <a:ext cx="2520000" cy="1080000"/>
            </a:xfrm>
            <a:custGeom>
              <a:avLst/>
              <a:gdLst>
                <a:gd name="connsiteX0" fmla="*/ 0 w 1692747"/>
                <a:gd name="connsiteY0" fmla="*/ 717019 h 1434037"/>
                <a:gd name="connsiteX1" fmla="*/ 846374 w 1692747"/>
                <a:gd name="connsiteY1" fmla="*/ 0 h 1434037"/>
                <a:gd name="connsiteX2" fmla="*/ 1692748 w 1692747"/>
                <a:gd name="connsiteY2" fmla="*/ 717019 h 1434037"/>
                <a:gd name="connsiteX3" fmla="*/ 846374 w 1692747"/>
                <a:gd name="connsiteY3" fmla="*/ 1434038 h 1434037"/>
                <a:gd name="connsiteX4" fmla="*/ 0 w 1692747"/>
                <a:gd name="connsiteY4" fmla="*/ 717019 h 143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2747" h="1434037">
                  <a:moveTo>
                    <a:pt x="0" y="717019"/>
                  </a:moveTo>
                  <a:cubicBezTo>
                    <a:pt x="0" y="321020"/>
                    <a:pt x="378935" y="0"/>
                    <a:pt x="846374" y="0"/>
                  </a:cubicBezTo>
                  <a:cubicBezTo>
                    <a:pt x="1313813" y="0"/>
                    <a:pt x="1692748" y="321020"/>
                    <a:pt x="1692748" y="717019"/>
                  </a:cubicBezTo>
                  <a:cubicBezTo>
                    <a:pt x="1692748" y="1113018"/>
                    <a:pt x="1313813" y="1434038"/>
                    <a:pt x="846374" y="1434038"/>
                  </a:cubicBezTo>
                  <a:cubicBezTo>
                    <a:pt x="378935" y="1434038"/>
                    <a:pt x="0" y="1113018"/>
                    <a:pt x="0" y="7170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8830112"/>
                <a:satOff val="35388"/>
                <a:lumOff val="7669"/>
                <a:alphaOff val="0"/>
              </a:schemeClr>
            </a:fillRef>
            <a:effectRef idx="0">
              <a:schemeClr val="accent5">
                <a:hueOff val="-8830112"/>
                <a:satOff val="35388"/>
                <a:lumOff val="766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3297" tIns="235410" rIns="273297" bIns="23541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Фольклорная арттерапия</a:t>
              </a:r>
              <a:endParaRPr lang="ru-RU" sz="2000" b="1" kern="1200" dirty="0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1813534" y="398140"/>
              <a:ext cx="2714478" cy="1167415"/>
            </a:xfrm>
            <a:custGeom>
              <a:avLst/>
              <a:gdLst>
                <a:gd name="connsiteX0" fmla="*/ 0 w 1797978"/>
                <a:gd name="connsiteY0" fmla="*/ 743821 h 1487642"/>
                <a:gd name="connsiteX1" fmla="*/ 898989 w 1797978"/>
                <a:gd name="connsiteY1" fmla="*/ 0 h 1487642"/>
                <a:gd name="connsiteX2" fmla="*/ 1797978 w 1797978"/>
                <a:gd name="connsiteY2" fmla="*/ 743821 h 1487642"/>
                <a:gd name="connsiteX3" fmla="*/ 898989 w 1797978"/>
                <a:gd name="connsiteY3" fmla="*/ 1487642 h 1487642"/>
                <a:gd name="connsiteX4" fmla="*/ 0 w 1797978"/>
                <a:gd name="connsiteY4" fmla="*/ 743821 h 148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978" h="1487642">
                  <a:moveTo>
                    <a:pt x="0" y="743821"/>
                  </a:moveTo>
                  <a:cubicBezTo>
                    <a:pt x="0" y="333020"/>
                    <a:pt x="402491" y="0"/>
                    <a:pt x="898989" y="0"/>
                  </a:cubicBezTo>
                  <a:cubicBezTo>
                    <a:pt x="1395487" y="0"/>
                    <a:pt x="1797978" y="333020"/>
                    <a:pt x="1797978" y="743821"/>
                  </a:cubicBezTo>
                  <a:cubicBezTo>
                    <a:pt x="1797978" y="1154622"/>
                    <a:pt x="1395487" y="1487642"/>
                    <a:pt x="898989" y="1487642"/>
                  </a:cubicBezTo>
                  <a:cubicBezTo>
                    <a:pt x="402491" y="1487642"/>
                    <a:pt x="0" y="1154622"/>
                    <a:pt x="0" y="74382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708" tIns="243260" rIns="288708" bIns="24326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Ритмопластика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sp>
        <p:nvSpPr>
          <p:cNvPr id="31" name="Полилиния 30"/>
          <p:cNvSpPr/>
          <p:nvPr/>
        </p:nvSpPr>
        <p:spPr>
          <a:xfrm>
            <a:off x="3110584" y="5366542"/>
            <a:ext cx="2520000" cy="1080000"/>
          </a:xfrm>
          <a:custGeom>
            <a:avLst/>
            <a:gdLst>
              <a:gd name="connsiteX0" fmla="*/ 0 w 1599996"/>
              <a:gd name="connsiteY0" fmla="*/ 487857 h 975714"/>
              <a:gd name="connsiteX1" fmla="*/ 799998 w 1599996"/>
              <a:gd name="connsiteY1" fmla="*/ 0 h 975714"/>
              <a:gd name="connsiteX2" fmla="*/ 1599996 w 1599996"/>
              <a:gd name="connsiteY2" fmla="*/ 487857 h 975714"/>
              <a:gd name="connsiteX3" fmla="*/ 799998 w 1599996"/>
              <a:gd name="connsiteY3" fmla="*/ 975714 h 975714"/>
              <a:gd name="connsiteX4" fmla="*/ 0 w 1599996"/>
              <a:gd name="connsiteY4" fmla="*/ 487857 h 97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9996" h="975714">
                <a:moveTo>
                  <a:pt x="0" y="487857"/>
                </a:moveTo>
                <a:cubicBezTo>
                  <a:pt x="0" y="218421"/>
                  <a:pt x="358171" y="0"/>
                  <a:pt x="799998" y="0"/>
                </a:cubicBezTo>
                <a:cubicBezTo>
                  <a:pt x="1241825" y="0"/>
                  <a:pt x="1599996" y="218421"/>
                  <a:pt x="1599996" y="487857"/>
                </a:cubicBezTo>
                <a:cubicBezTo>
                  <a:pt x="1599996" y="757293"/>
                  <a:pt x="1241825" y="975714"/>
                  <a:pt x="799998" y="975714"/>
                </a:cubicBezTo>
                <a:cubicBezTo>
                  <a:pt x="358171" y="975714"/>
                  <a:pt x="0" y="757293"/>
                  <a:pt x="0" y="48785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415056"/>
              <a:satOff val="17694"/>
              <a:lumOff val="3835"/>
              <a:alphaOff val="0"/>
            </a:schemeClr>
          </a:fillRef>
          <a:effectRef idx="0">
            <a:schemeClr val="accent5">
              <a:hueOff val="-4415056"/>
              <a:satOff val="17694"/>
              <a:lumOff val="383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824" tIns="159400" rIns="250824" bIns="15940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err="1" smtClean="0"/>
              <a:t>Танцетерапия</a:t>
            </a:r>
            <a:endParaRPr lang="ru-RU" sz="2000" b="1" kern="1200" dirty="0"/>
          </a:p>
        </p:txBody>
      </p:sp>
      <p:sp>
        <p:nvSpPr>
          <p:cNvPr id="32" name="Полилиния 31"/>
          <p:cNvSpPr/>
          <p:nvPr/>
        </p:nvSpPr>
        <p:spPr>
          <a:xfrm>
            <a:off x="5531854" y="5460208"/>
            <a:ext cx="2520000" cy="1080000"/>
          </a:xfrm>
          <a:custGeom>
            <a:avLst/>
            <a:gdLst>
              <a:gd name="connsiteX0" fmla="*/ 0 w 1599996"/>
              <a:gd name="connsiteY0" fmla="*/ 487857 h 975714"/>
              <a:gd name="connsiteX1" fmla="*/ 799998 w 1599996"/>
              <a:gd name="connsiteY1" fmla="*/ 0 h 975714"/>
              <a:gd name="connsiteX2" fmla="*/ 1599996 w 1599996"/>
              <a:gd name="connsiteY2" fmla="*/ 487857 h 975714"/>
              <a:gd name="connsiteX3" fmla="*/ 799998 w 1599996"/>
              <a:gd name="connsiteY3" fmla="*/ 975714 h 975714"/>
              <a:gd name="connsiteX4" fmla="*/ 0 w 1599996"/>
              <a:gd name="connsiteY4" fmla="*/ 487857 h 97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9996" h="975714">
                <a:moveTo>
                  <a:pt x="0" y="487857"/>
                </a:moveTo>
                <a:cubicBezTo>
                  <a:pt x="0" y="218421"/>
                  <a:pt x="358171" y="0"/>
                  <a:pt x="799998" y="0"/>
                </a:cubicBezTo>
                <a:cubicBezTo>
                  <a:pt x="1241825" y="0"/>
                  <a:pt x="1599996" y="218421"/>
                  <a:pt x="1599996" y="487857"/>
                </a:cubicBezTo>
                <a:cubicBezTo>
                  <a:pt x="1599996" y="757293"/>
                  <a:pt x="1241825" y="975714"/>
                  <a:pt x="799998" y="975714"/>
                </a:cubicBezTo>
                <a:cubicBezTo>
                  <a:pt x="358171" y="975714"/>
                  <a:pt x="0" y="757293"/>
                  <a:pt x="0" y="487857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11292"/>
              <a:satOff val="13270"/>
              <a:lumOff val="2876"/>
              <a:alphaOff val="0"/>
            </a:schemeClr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174" tIns="165750" rIns="257174" bIns="16575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dirty="0" smtClean="0">
              <a:solidFill>
                <a:prstClr val="white"/>
              </a:solidFill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err="1" smtClean="0">
                <a:solidFill>
                  <a:prstClr val="white"/>
                </a:solidFill>
              </a:rPr>
              <a:t>Музыкатерапия</a:t>
            </a:r>
            <a:endParaRPr lang="ru-RU" sz="2000" b="1" dirty="0">
              <a:solidFill>
                <a:prstClr val="white"/>
              </a:solidFill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93707"/>
            <a:ext cx="2541587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1" y="188640"/>
            <a:ext cx="8685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технологии, используемые  в музыкальной деятельности детей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Валеологические распевки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3740200" cy="28591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61048"/>
            <a:ext cx="3668191" cy="264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63610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Дыхательная гимнастика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55446"/>
            <a:ext cx="4067944" cy="27883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3541979"/>
            <a:ext cx="4172247" cy="2970375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Артикуляционная гимнастика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4005064"/>
            <a:ext cx="4366590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75" y="1124744"/>
            <a:ext cx="4139952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63610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2276</TotalTime>
  <Words>326</Words>
  <Application>Microsoft Office PowerPoint</Application>
  <PresentationFormat>Экран (4:3)</PresentationFormat>
  <Paragraphs>95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Проект  «Использование  здоровьесберегающих технологий в музыкальной деятельности дошкольников»</vt:lpstr>
      <vt:lpstr>Здоровьесберегающие технологии </vt:lpstr>
      <vt:lpstr>Презентация PowerPoint</vt:lpstr>
      <vt:lpstr>Презентация PowerPoint</vt:lpstr>
      <vt:lpstr>Презентация PowerPoint</vt:lpstr>
      <vt:lpstr>Презентация PowerPoint</vt:lpstr>
      <vt:lpstr>Валеологические распевки</vt:lpstr>
      <vt:lpstr>Дыхательная гимнастика</vt:lpstr>
      <vt:lpstr>Артикуляционная гимнастика</vt:lpstr>
      <vt:lpstr>Оздоровительные и фонопедические упражнения</vt:lpstr>
      <vt:lpstr>Игротерапия массаж</vt:lpstr>
      <vt:lpstr>Пальчиковые, кинезеологические игры</vt:lpstr>
      <vt:lpstr>Речевые игры</vt:lpstr>
      <vt:lpstr>Игровой стрейчинг</vt:lpstr>
      <vt:lpstr>Музыкатерапия</vt:lpstr>
      <vt:lpstr>Ритмопластика</vt:lpstr>
      <vt:lpstr>Гимнастика для глаз</vt:lpstr>
      <vt:lpstr>Праздникотерапия</vt:lpstr>
      <vt:lpstr>Результаты :</vt:lpstr>
      <vt:lpstr>Используемые источники: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здоровьесберегающих технологий в работе музыкального руководителя ДОУ</dc:title>
  <dc:creator>Кушнерова Е. п.</dc:creator>
  <cp:lastModifiedBy>вова</cp:lastModifiedBy>
  <cp:revision>267</cp:revision>
  <dcterms:created xsi:type="dcterms:W3CDTF">2012-07-29T11:57:02Z</dcterms:created>
  <dcterms:modified xsi:type="dcterms:W3CDTF">2017-04-29T15:07:33Z</dcterms:modified>
</cp:coreProperties>
</file>