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2"/>
    <p:sldMasterId id="2147483674" r:id="rId3"/>
  </p:sldMasterIdLst>
  <p:notesMasterIdLst>
    <p:notesMasterId r:id="rId16"/>
  </p:notesMasterIdLst>
  <p:sldIdLst>
    <p:sldId id="257" r:id="rId4"/>
    <p:sldId id="258" r:id="rId5"/>
    <p:sldId id="269" r:id="rId6"/>
    <p:sldId id="259" r:id="rId7"/>
    <p:sldId id="260" r:id="rId8"/>
    <p:sldId id="270" r:id="rId9"/>
    <p:sldId id="271" r:id="rId10"/>
    <p:sldId id="274" r:id="rId11"/>
    <p:sldId id="273" r:id="rId12"/>
    <p:sldId id="277" r:id="rId13"/>
    <p:sldId id="278" r:id="rId14"/>
    <p:sldId id="27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>
      <p:cViewPr varScale="1">
        <p:scale>
          <a:sx n="73" d="100"/>
          <a:sy n="73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A5E48-4037-464B-B0CD-A57309264C70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D4A70-2F51-4146-B9C4-8BA4F7541B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1318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4/27/2017 4:14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8685213"/>
            <a:ext cx="6172200" cy="457200"/>
          </a:xfrm>
        </p:spPr>
        <p:txBody>
          <a:bodyPr/>
          <a:lstStyle/>
          <a:p>
            <a:pPr algn="l" defTabSz="914400">
              <a:buNone/>
            </a:pP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sz="5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172199" y="8685213"/>
            <a:ext cx="684213" cy="457200"/>
          </a:xfrm>
        </p:spPr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538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B263312-38AA-4E1E-B2B5-0F8F122B24FE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10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425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B263312-38AA-4E1E-B2B5-0F8F122B24FE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6030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B263312-38AA-4E1E-B2B5-0F8F122B24FE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12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959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4/27/2017 4:14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2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6275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4/27/2017 4:14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3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5070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4/27/2017 4:14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4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9747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B263312-38AA-4E1E-B2B5-0F8F122B24FE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5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1371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B263312-38AA-4E1E-B2B5-0F8F122B24FE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6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516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B263312-38AA-4E1E-B2B5-0F8F122B24FE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7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6858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B263312-38AA-4E1E-B2B5-0F8F122B24FE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8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822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B263312-38AA-4E1E-B2B5-0F8F122B24FE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9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7521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61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268760"/>
            <a:ext cx="7681913" cy="1523495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54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Пасхальные яйца:</a:t>
            </a:r>
            <a:br>
              <a:rPr lang="ru-RU" sz="54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история, традиции</a:t>
            </a:r>
            <a:r>
              <a:rPr lang="ru-RU" sz="54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/>
              </a:rPr>
              <a:t>, </a:t>
            </a:r>
            <a:r>
              <a:rPr lang="ru-RU" sz="54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окрашивания</a:t>
            </a:r>
            <a:endParaRPr lang="ru-RU" sz="5400" b="0" i="0" spc="-15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4365104"/>
            <a:ext cx="3672408" cy="1676300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>
                <a:solidFill>
                  <a:srgbClr val="FFFFFF">
                    <a:tint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</a:t>
            </a:r>
            <a:r>
              <a:rPr lang="ru-RU" sz="2000" dirty="0" smtClean="0">
                <a:solidFill>
                  <a:srgbClr val="FFFFFF">
                    <a:tint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Игумнов Владимир                                                       </a:t>
            </a:r>
            <a:endParaRPr lang="en-US" sz="2000" dirty="0" smtClean="0">
              <a:solidFill>
                <a:srgbClr val="FFFFFF">
                  <a:tint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FFFFFF">
                    <a:tint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solidFill>
                  <a:srgbClr val="FFFFFF">
                    <a:tint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бучающийся 2 класса филиала</a:t>
            </a:r>
          </a:p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FFFFFF">
                    <a:tint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Сосновской СОШ №1 </a:t>
            </a:r>
          </a:p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FFFFFF">
                    <a:tint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с.Отъяссы </a:t>
            </a:r>
            <a:endParaRPr lang="ru-RU" sz="2000" dirty="0" smtClean="0">
              <a:solidFill>
                <a:srgbClr val="FFFFFF">
                  <a:tint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FFFFFF">
                    <a:tint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педагог дополнительного образования</a:t>
            </a:r>
          </a:p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FFFFFF">
                    <a:tint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Киселева Татьяна Павловна</a:t>
            </a:r>
            <a:endParaRPr lang="en-US" sz="2000" b="0" i="0" dirty="0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Раскрашиваем</a:t>
            </a:r>
            <a:r>
              <a:rPr lang="ru-RU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</a:rPr>
              <a:t> деревянное яйцо</a:t>
            </a:r>
            <a:endParaRPr lang="ru-RU" sz="4800" b="0" i="0" spc="-15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Calibri"/>
              <a:ea typeface="+mn-ea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96084" y="1340024"/>
            <a:ext cx="3684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092" y="1268760"/>
            <a:ext cx="2118562" cy="2473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185604"/>
            <a:ext cx="2077851" cy="2526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46821" y="1176316"/>
            <a:ext cx="2326886" cy="2535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3773" y="4039275"/>
            <a:ext cx="4246032" cy="2488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653953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Раскрашиваем</a:t>
            </a:r>
            <a:r>
              <a:rPr lang="ru-RU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</a:rPr>
              <a:t> деревянное яйцо</a:t>
            </a:r>
            <a:endParaRPr lang="ru-RU" sz="4800" b="0" i="0" spc="-15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Calibri"/>
              <a:ea typeface="+mn-ea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96084" y="1340024"/>
            <a:ext cx="3684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24744"/>
            <a:ext cx="252212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9938" y="1109542"/>
            <a:ext cx="1974050" cy="2406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/>
          <a:srcRect l="25000"/>
          <a:stretch/>
        </p:blipFill>
        <p:spPr>
          <a:xfrm>
            <a:off x="6098026" y="1093975"/>
            <a:ext cx="1944215" cy="2315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3962276"/>
            <a:ext cx="310338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2540" y="4005064"/>
            <a:ext cx="255611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88224" y="3989727"/>
            <a:ext cx="2033832" cy="2415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65306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48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sz="4800" b="0" i="0" spc="-15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96084" y="1340024"/>
            <a:ext cx="3684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478523"/>
            <a:ext cx="80648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Окрашивание пасхальных яиц имеет долгую историю. С ним связано множество традиций.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каждый из нас может создать свое уникальное пасхальное яйцо, используя разные техники.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3501008"/>
            <a:ext cx="430450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7863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48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endParaRPr lang="ru-RU" sz="4800" b="0" i="0" spc="-15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700808"/>
            <a:ext cx="8382000" cy="5041784"/>
          </a:xfrm>
        </p:spPr>
        <p:txBody>
          <a:bodyPr>
            <a:normAutofit/>
          </a:bodyPr>
          <a:lstStyle/>
          <a:p>
            <a:pPr marL="514350" indent="-514350" defTabSz="914400">
              <a:spcBef>
                <a:spcPts val="0"/>
              </a:spcBef>
              <a:buClr>
                <a:srgbClr val="FFFFFF"/>
              </a:buClr>
              <a:buFont typeface="+mj-lt"/>
              <a:buAutoNum type="arabicPeriod"/>
            </a:pPr>
            <a:r>
              <a:rPr lang="ru-RU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историю и традиции окрашивания яиц на Пасху.</a:t>
            </a:r>
          </a:p>
          <a:p>
            <a:pPr marL="514350" indent="-514350" defTabSz="914400">
              <a:spcBef>
                <a:spcPts val="0"/>
              </a:spcBef>
              <a:buClr>
                <a:srgbClr val="FFFFFF"/>
              </a:buClr>
              <a:buFont typeface="+mj-lt"/>
              <a:buAutoNum type="arabicPeriod"/>
            </a:pPr>
            <a:endParaRPr lang="ru-RU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defTabSz="914400">
              <a:spcBef>
                <a:spcPts val="0"/>
              </a:spcBef>
              <a:buClr>
                <a:srgbClr val="FFFFFF"/>
              </a:buClr>
              <a:buFont typeface="+mj-lt"/>
              <a:buAutoNum type="arabicPeriod"/>
            </a:pPr>
            <a:r>
              <a:rPr lang="ru-RU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о разных способах окрашивания Пасхальных яиц.</a:t>
            </a:r>
          </a:p>
          <a:p>
            <a:pPr marL="514350" indent="-514350" defTabSz="914400">
              <a:spcBef>
                <a:spcPts val="0"/>
              </a:spcBef>
              <a:buClr>
                <a:srgbClr val="FFFFFF"/>
              </a:buClr>
              <a:buFont typeface="+mj-lt"/>
              <a:buAutoNum type="arabicPeriod"/>
            </a:pPr>
            <a:endParaRPr lang="ru-RU" sz="28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defTabSz="914400">
              <a:spcBef>
                <a:spcPts val="0"/>
              </a:spcBef>
              <a:buClr>
                <a:srgbClr val="FFFFFF"/>
              </a:buClr>
              <a:buFont typeface="+mj-lt"/>
              <a:buAutoNum type="arabicPeriod"/>
            </a:pPr>
            <a:r>
              <a:rPr lang="ru-RU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раскрашивать деревянные яйца.</a:t>
            </a:r>
            <a:endParaRPr lang="ru-RU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48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endParaRPr lang="ru-RU" sz="4800" b="0" i="0" spc="-15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700808"/>
            <a:ext cx="428625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572000" y="1700808"/>
            <a:ext cx="4191000" cy="5041784"/>
          </a:xfrm>
        </p:spPr>
        <p:txBody>
          <a:bodyPr>
            <a:normAutofit fontScale="70000" lnSpcReduction="20000"/>
          </a:bodyPr>
          <a:lstStyle/>
          <a:p>
            <a:pPr marL="0" indent="0" defTabSz="914400">
              <a:spcBef>
                <a:spcPts val="0"/>
              </a:spcBef>
              <a:buClr>
                <a:srgbClr val="FFFFFF"/>
              </a:buClr>
              <a:buNone/>
            </a:pP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Обычай дарить друг другу на Пасху крашеные яйца появился еще в первом веке от Рождества Христова. </a:t>
            </a:r>
            <a:endParaRPr lang="ru-RU" sz="28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ts val="0"/>
              </a:spcBef>
              <a:buClr>
                <a:srgbClr val="FFFFFF"/>
              </a:buClr>
              <a:buNone/>
            </a:pPr>
            <a:endParaRPr lang="ru-RU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ts val="0"/>
              </a:spcBef>
              <a:buClr>
                <a:srgbClr val="FFFFFF"/>
              </a:buClr>
              <a:buNone/>
            </a:pPr>
            <a:r>
              <a:rPr lang="ru-RU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 времена было принято, посещая императора, приносить ему дар. </a:t>
            </a:r>
            <a:r>
              <a:rPr lang="ru-RU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Бедная 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</a:t>
            </a:r>
            <a:r>
              <a:rPr lang="ru-RU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Христа Мария 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Магдалина пришла в Рим к императору </a:t>
            </a:r>
            <a:r>
              <a:rPr lang="ru-RU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Тиверию</a:t>
            </a:r>
            <a:r>
              <a:rPr lang="ru-RU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Она 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рассказала ему о жизни, чудесах и учении </a:t>
            </a:r>
            <a:r>
              <a:rPr lang="ru-RU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Христа и подарила 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ему простое </a:t>
            </a:r>
            <a:r>
              <a:rPr lang="ru-RU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яйцо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ts val="0"/>
              </a:spcBef>
              <a:buClr>
                <a:srgbClr val="FFFFFF"/>
              </a:buClr>
              <a:buNone/>
            </a:pPr>
            <a:r>
              <a:rPr lang="ru-RU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Тиверий</a:t>
            </a:r>
            <a:r>
              <a:rPr lang="ru-RU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поверил в рассказ Марии о Воскресении Христа и воскликнул: «Как может кто-то воскреснуть из мертвых? Это так же невозможно, как если бы это яйцо вдруг стало красным». </a:t>
            </a:r>
            <a:endParaRPr lang="ru-RU" sz="28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ts val="0"/>
              </a:spcBef>
              <a:buClr>
                <a:srgbClr val="FFFFFF"/>
              </a:buClr>
              <a:buNone/>
            </a:pPr>
            <a:r>
              <a:rPr lang="ru-RU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Тут 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 на глазах императора свершилось чудо — яйцо стало красным. </a:t>
            </a:r>
          </a:p>
        </p:txBody>
      </p:sp>
    </p:spTree>
    <p:extLst>
      <p:ext uri="{BB962C8B-B14F-4D97-AF65-F5344CB8AC3E}">
        <p14:creationId xmlns:p14="http://schemas.microsoft.com/office/powerpoint/2010/main" xmlns="" val="2095410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163395"/>
          </a:xfrm>
        </p:spPr>
        <p:txBody>
          <a:bodyPr>
            <a:normAutofit/>
          </a:bodyPr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48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endParaRPr lang="ru-RU" sz="3600" b="0" i="0" spc="-150" dirty="0">
              <a:solidFill>
                <a:srgbClr val="FFFF99"/>
              </a:soli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99367" y="980729"/>
            <a:ext cx="8583488" cy="2016224"/>
          </a:xfrm>
        </p:spPr>
        <p:txBody>
          <a:bodyPr>
            <a:normAutofit fontScale="77500" lnSpcReduction="20000"/>
          </a:bodyPr>
          <a:lstStyle/>
          <a:p>
            <a:pPr marL="521208" lvl="1" indent="0" defTabSz="914400">
              <a:spcBef>
                <a:spcPts val="0"/>
              </a:spcBef>
              <a:buClr>
                <a:srgbClr val="FFFFFF"/>
              </a:buClr>
              <a:buNone/>
            </a:pP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письменное свидетельство о крашеных яйцах </a:t>
            </a:r>
            <a:r>
              <a:rPr lang="ru-RU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встречаем в </a:t>
            </a:r>
            <a:r>
              <a:rPr lang="ru-RU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рукописи </a:t>
            </a: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 </a:t>
            </a:r>
            <a:r>
              <a:rPr lang="ru-RU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века </a:t>
            </a: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библиотеки монастыря Св. </a:t>
            </a:r>
            <a:r>
              <a:rPr lang="ru-RU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Анастасии в </a:t>
            </a: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Греции. </a:t>
            </a:r>
            <a:endParaRPr lang="ru-RU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1208" lvl="1" indent="0" defTabSz="914400">
              <a:spcBef>
                <a:spcPts val="0"/>
              </a:spcBef>
              <a:buClr>
                <a:srgbClr val="FFFFFF"/>
              </a:buClr>
              <a:buNone/>
            </a:pPr>
            <a:endParaRPr lang="ru-RU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1208" lvl="1" indent="0" defTabSz="914400">
              <a:spcBef>
                <a:spcPts val="0"/>
              </a:spcBef>
              <a:buClr>
                <a:srgbClr val="FFFFFF"/>
              </a:buClr>
              <a:buNone/>
            </a:pPr>
            <a:r>
              <a:rPr lang="ru-RU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Празднование </a:t>
            </a: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Пасхи на Руси было введено в конце Х века. </a:t>
            </a:r>
            <a:r>
              <a:rPr lang="ru-RU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Тогда же появилась  традиция крашение </a:t>
            </a: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яиц.</a:t>
            </a:r>
          </a:p>
          <a:p>
            <a:pPr marL="521208" lvl="1" indent="0" defTabSz="914400">
              <a:spcBef>
                <a:spcPts val="0"/>
              </a:spcBef>
              <a:buClr>
                <a:srgbClr val="FFFFFF"/>
              </a:buClr>
              <a:buNone/>
            </a:pPr>
            <a:endParaRPr lang="ru-RU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1208" lvl="1" indent="0" defTabSz="914400">
              <a:spcBef>
                <a:spcPts val="0"/>
              </a:spcBef>
              <a:buClr>
                <a:srgbClr val="FFFFFF"/>
              </a:buClr>
              <a:buNone/>
            </a:pPr>
            <a:r>
              <a:rPr lang="ru-RU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дни </a:t>
            </a:r>
            <a:r>
              <a:rPr lang="ru-RU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дарят </a:t>
            </a: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 другу в Пасху крашеные яйца. </a:t>
            </a:r>
            <a:endParaRPr lang="ru-RU" sz="2800" b="0" i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2852936"/>
            <a:ext cx="5928370" cy="3830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48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</a:t>
            </a:r>
            <a:endParaRPr lang="ru-RU" sz="4800" b="0" i="0" spc="-15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340768"/>
            <a:ext cx="4755292" cy="47613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96084" y="1340024"/>
            <a:ext cx="3684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96084" y="1412776"/>
            <a:ext cx="385192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Обмениваясь яичками и поздравляя в день Пасхи друг друга словами: «Христос Воскресе!» — и получая в ответ: «Воистину Воскресе», — христиане исповедуют веру в воскрешение.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Раньше люди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верили, что крашеное яйцо способно потушить пожар. С его помощью отыскивали пропавшую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корову.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яйца умывались и им водили по лицу, чтобы щеки были румяными и красивыми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48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ru-RU" sz="4800" b="0" i="0" spc="-15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96084" y="1340024"/>
            <a:ext cx="3684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123" y="3789040"/>
            <a:ext cx="4468057" cy="282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44123" y="1055654"/>
            <a:ext cx="849694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адиционная пасхальная игра на Руси - катание яиц.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мастерили детям горку с бортиками,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что бы скатывать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яйца. Вокруг нее на ровной поверхности раскладывали небольшие сувенирчики и крашеные яйца.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подходили по очереди к горк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скатывали каждый свое яйцо. Выигрышем становился тот предмет, которого яйцо коснулось.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игру «Раскрути яйцо» играют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двое игроков. У каждого – свое яйцо. Одновременно игроки раскручивают свои пасхальные яйца на столе. У кого яйцо дольше будет крутиться – тот и выиграл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8020" y="3881813"/>
            <a:ext cx="3882008" cy="2634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838130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48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</a:t>
            </a:r>
            <a:r>
              <a:rPr lang="ru-RU" sz="48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/>
              </a:rPr>
              <a:t> окрашивания</a:t>
            </a:r>
            <a:endParaRPr lang="ru-RU" sz="4800" b="0" i="0" spc="-15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Calibri"/>
              <a:ea typeface="+mn-ea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96084" y="1340024"/>
            <a:ext cx="3684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93958" y="1340024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Окрашенное в красный цвет яйцо раньше называли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крашенка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расписное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писанка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деревянные пасхальные яйца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яйчата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67" y="1307232"/>
            <a:ext cx="4403032" cy="5256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2985392"/>
            <a:ext cx="2565896" cy="3325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95958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48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</a:t>
            </a:r>
            <a:r>
              <a:rPr lang="ru-RU" sz="48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/>
              </a:rPr>
              <a:t> окрашивания</a:t>
            </a:r>
            <a:endParaRPr lang="ru-RU" sz="4800" b="0" i="0" spc="-15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Calibri"/>
              <a:ea typeface="+mn-ea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96084" y="1340024"/>
            <a:ext cx="3684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51920" y="1340024"/>
            <a:ext cx="503047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Раньше красили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яйца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отварами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кореньев, трав, коры деревьев, соком ягод и овощей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натуральных красителей можно получить пасхальные яйца разнообразных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луковая шелуха позволяет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окрасить яйца в разные оттенки – от нежно-желтого до темно-коричневого. Луковую шелуху нужно отварить в течение получаса, настоять и в этой воде сварить яйца.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натурального сока свеклы можно получить разные оттенки – от нежно-розового до бордового. Для этого сваренные вкрутую яйца окунают в свежеотжатый свекольный сок. Чтобы цвет получился ярким и насыщенным, держать их в соке нужно в холодном месте и продолжительное время – 8-10 часов.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344216"/>
            <a:ext cx="3205031" cy="2558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5285" y="4149080"/>
            <a:ext cx="3289548" cy="2182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386015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48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</a:t>
            </a:r>
            <a:r>
              <a:rPr lang="ru-RU" sz="48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/>
              </a:rPr>
              <a:t> </a:t>
            </a:r>
            <a:r>
              <a:rPr lang="ru-RU" sz="48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окрашивания</a:t>
            </a:r>
            <a:endParaRPr lang="ru-RU" sz="4800" b="0" i="0" spc="-15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96084" y="1340024"/>
            <a:ext cx="3684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484784"/>
            <a:ext cx="5686425" cy="4981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491340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xtured template_Wine Segoe_TP10286784">
  <a:themeElements>
    <a:clrScheme name="Red Template Template">
      <a:dk1>
        <a:srgbClr val="000000"/>
      </a:dk1>
      <a:lt1>
        <a:srgbClr val="FFFFFF"/>
      </a:lt1>
      <a:dk2>
        <a:srgbClr val="9C2828"/>
      </a:dk2>
      <a:lt2>
        <a:srgbClr val="FFFF99"/>
      </a:lt2>
      <a:accent1>
        <a:srgbClr val="FFC000"/>
      </a:accent1>
      <a:accent2>
        <a:srgbClr val="0D84CD"/>
      </a:accent2>
      <a:accent3>
        <a:srgbClr val="AD5778"/>
      </a:accent3>
      <a:accent4>
        <a:srgbClr val="919E7A"/>
      </a:accent4>
      <a:accent5>
        <a:srgbClr val="DA804E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40DE799-400D-457A-A0F1-CBEB124E44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Образцы слайдов презентации (темно-красное текстурированное оформление)</Template>
  <TotalTime>385</TotalTime>
  <Words>918</Words>
  <Application>Microsoft Office PowerPoint</Application>
  <PresentationFormat>Экран (4:3)</PresentationFormat>
  <Paragraphs>70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1_Textured template_Wine Segoe_TP10286784</vt:lpstr>
      <vt:lpstr>Белый текст и шрифт Courier для слайдов с кодом</vt:lpstr>
      <vt:lpstr>Пасхальные яйца: история, традиции, способы окрашивания</vt:lpstr>
      <vt:lpstr>Цель проекта</vt:lpstr>
      <vt:lpstr>История</vt:lpstr>
      <vt:lpstr>История</vt:lpstr>
      <vt:lpstr>Традиции</vt:lpstr>
      <vt:lpstr>Игры</vt:lpstr>
      <vt:lpstr>Способы окрашивания</vt:lpstr>
      <vt:lpstr>Способы окрашивания</vt:lpstr>
      <vt:lpstr>Способы окрашивания</vt:lpstr>
      <vt:lpstr>Раскрашиваем деревянное яйцо</vt:lpstr>
      <vt:lpstr>Раскрашиваем деревянное яйцо</vt:lpstr>
      <vt:lpstr>Вывод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Пасхальные яйца: история, традиции, способы окрашивания</dc:title>
  <dc:creator>Nina</dc:creator>
  <cp:keywords/>
  <cp:lastModifiedBy>1</cp:lastModifiedBy>
  <cp:revision>26</cp:revision>
  <dcterms:created xsi:type="dcterms:W3CDTF">2015-01-31T16:37:26Z</dcterms:created>
  <dcterms:modified xsi:type="dcterms:W3CDTF">2017-04-27T13:25:56Z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TC102867849990</vt:lpwstr>
  </property>
</Properties>
</file>