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27.04.2017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27.04.2017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27.04.2017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27.04.2017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27.04.2017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27.04.2017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27.04.2017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27.04.2017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27.04.2017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27.04.2017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27.04.2017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27.04.2017</a:t>
            </a:fld>
            <a:endParaRPr lang="ru-RU"/>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ru-RU"/>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dirty="0" smtClean="0"/>
              <a:t>ДИФФЕРЕНЦИАЦИЯ ЗВУКОВ п -</a:t>
            </a:r>
            <a:r>
              <a:rPr lang="ru-RU" dirty="0" err="1" smtClean="0"/>
              <a:t>пЬ</a:t>
            </a:r>
            <a:endParaRPr lang="ru-RU" dirty="0"/>
          </a:p>
        </p:txBody>
      </p:sp>
      <p:sp>
        <p:nvSpPr>
          <p:cNvPr id="3" name="Подзаголовок 2"/>
          <p:cNvSpPr>
            <a:spLocks noGrp="1"/>
          </p:cNvSpPr>
          <p:nvPr>
            <p:ph type="subTitle" idx="1"/>
          </p:nvPr>
        </p:nvSpPr>
        <p:spPr/>
        <p:txBody>
          <a:bodyPr>
            <a:normAutofit fontScale="77500" lnSpcReduction="20000"/>
          </a:bodyPr>
          <a:lstStyle/>
          <a:p>
            <a:pPr algn="ctr"/>
            <a:r>
              <a:rPr lang="ru-RU" b="1" dirty="0" smtClean="0"/>
              <a:t>ЗАНЯТИЕ </a:t>
            </a:r>
            <a:r>
              <a:rPr lang="ru-RU" b="1" dirty="0" smtClean="0"/>
              <a:t>16</a:t>
            </a:r>
          </a:p>
          <a:p>
            <a:pPr algn="ctr"/>
            <a:endParaRPr lang="ru-RU" b="1" dirty="0"/>
          </a:p>
          <a:p>
            <a:pPr algn="ctr"/>
            <a:endParaRPr lang="ru-RU" b="1" dirty="0" smtClean="0"/>
          </a:p>
          <a:p>
            <a:pPr algn="ctr"/>
            <a:endParaRPr lang="ru-RU" b="1" dirty="0"/>
          </a:p>
          <a:p>
            <a:pPr algn="ctr"/>
            <a:r>
              <a:rPr lang="ru-RU" b="1" i="1" dirty="0" smtClean="0">
                <a:solidFill>
                  <a:srgbClr val="C00000"/>
                </a:solidFill>
              </a:rPr>
              <a:t>Выполнил: учитель – логопед первой квалификационной категории</a:t>
            </a:r>
            <a:r>
              <a:rPr lang="ru-RU" b="1" dirty="0" smtClean="0">
                <a:solidFill>
                  <a:srgbClr val="C00000"/>
                </a:solidFill>
              </a:rPr>
              <a:t> </a:t>
            </a:r>
            <a:r>
              <a:rPr lang="ru-RU" b="1" dirty="0" err="1" smtClean="0">
                <a:solidFill>
                  <a:srgbClr val="C00000"/>
                </a:solidFill>
              </a:rPr>
              <a:t>Буйнова</a:t>
            </a:r>
            <a:r>
              <a:rPr lang="ru-RU" b="1" dirty="0" smtClean="0">
                <a:solidFill>
                  <a:srgbClr val="C00000"/>
                </a:solidFill>
              </a:rPr>
              <a:t> О.А.</a:t>
            </a:r>
            <a:endParaRPr lang="ru-RU" b="1" dirty="0">
              <a:solidFill>
                <a:srgbClr val="C00000"/>
              </a:solidFill>
            </a:endParaRPr>
          </a:p>
        </p:txBody>
      </p:sp>
    </p:spTree>
    <p:extLst>
      <p:ext uri="{BB962C8B-B14F-4D97-AF65-F5344CB8AC3E}">
        <p14:creationId xmlns:p14="http://schemas.microsoft.com/office/powerpoint/2010/main" val="3256722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pPr algn="ctr"/>
            <a:r>
              <a:rPr lang="ru-RU" dirty="0" smtClean="0"/>
              <a:t>СРАВНИТЕЛЬНАЯ ХАРАКТЕРИСТИКА ЗВУКОВ ЗАНЯТИЯ.</a:t>
            </a:r>
            <a:endParaRPr lang="ru-RU" dirty="0"/>
          </a:p>
        </p:txBody>
      </p:sp>
      <p:sp>
        <p:nvSpPr>
          <p:cNvPr id="5" name="Объект 4"/>
          <p:cNvSpPr>
            <a:spLocks noGrp="1"/>
          </p:cNvSpPr>
          <p:nvPr>
            <p:ph sz="half" idx="1"/>
          </p:nvPr>
        </p:nvSpPr>
        <p:spPr/>
        <p:txBody>
          <a:bodyPr/>
          <a:lstStyle/>
          <a:p>
            <a:r>
              <a:rPr lang="ru-RU" b="1" dirty="0" smtClean="0">
                <a:solidFill>
                  <a:srgbClr val="0070C0"/>
                </a:solidFill>
              </a:rPr>
              <a:t>П</a:t>
            </a:r>
            <a:r>
              <a:rPr lang="ru-RU" dirty="0" smtClean="0"/>
              <a:t>- </a:t>
            </a:r>
            <a:r>
              <a:rPr lang="ru-RU" i="1" dirty="0" smtClean="0"/>
              <a:t>согласный, твёрдый, глухой, соответствуют наушникам синего цвета. На письме  обозначается синем окрашенным кружком.</a:t>
            </a:r>
            <a:endParaRPr lang="ru-RU" i="1" dirty="0"/>
          </a:p>
        </p:txBody>
      </p:sp>
      <p:sp>
        <p:nvSpPr>
          <p:cNvPr id="6" name="Объект 5"/>
          <p:cNvSpPr>
            <a:spLocks noGrp="1"/>
          </p:cNvSpPr>
          <p:nvPr>
            <p:ph sz="half" idx="2"/>
          </p:nvPr>
        </p:nvSpPr>
        <p:spPr/>
        <p:txBody>
          <a:bodyPr/>
          <a:lstStyle/>
          <a:p>
            <a:r>
              <a:rPr lang="ru-RU" b="1" dirty="0" err="1" smtClean="0">
                <a:solidFill>
                  <a:srgbClr val="00B050"/>
                </a:solidFill>
              </a:rPr>
              <a:t>Пь</a:t>
            </a:r>
            <a:r>
              <a:rPr lang="ru-RU" dirty="0" smtClean="0"/>
              <a:t>- </a:t>
            </a:r>
            <a:r>
              <a:rPr lang="ru-RU" i="1" dirty="0" smtClean="0"/>
              <a:t>согласный, мягкий. Глухой, соответствует наушниками зеленого цвета, на письме обозначаем зеленым закрашенным кружочком.</a:t>
            </a:r>
            <a:endParaRPr lang="ru-RU" dirty="0"/>
          </a:p>
        </p:txBody>
      </p:sp>
    </p:spTree>
    <p:extLst>
      <p:ext uri="{BB962C8B-B14F-4D97-AF65-F5344CB8AC3E}">
        <p14:creationId xmlns:p14="http://schemas.microsoft.com/office/powerpoint/2010/main" val="2621947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Запиши слоги вставляя П, обозначьте нужным цветом.</a:t>
            </a:r>
            <a:endParaRPr lang="ru-RU" dirty="0"/>
          </a:p>
        </p:txBody>
      </p:sp>
      <p:sp>
        <p:nvSpPr>
          <p:cNvPr id="3" name="Объект 2"/>
          <p:cNvSpPr>
            <a:spLocks noGrp="1"/>
          </p:cNvSpPr>
          <p:nvPr>
            <p:ph sz="half" idx="1"/>
          </p:nvPr>
        </p:nvSpPr>
        <p:spPr>
          <a:xfrm>
            <a:off x="1475656" y="1556792"/>
            <a:ext cx="3020144" cy="4834864"/>
          </a:xfrm>
        </p:spPr>
        <p:txBody>
          <a:bodyPr>
            <a:noAutofit/>
          </a:bodyPr>
          <a:lstStyle/>
          <a:p>
            <a:r>
              <a:rPr lang="ru-RU" sz="4800" b="1" dirty="0" smtClean="0"/>
              <a:t>За</a:t>
            </a:r>
          </a:p>
          <a:p>
            <a:r>
              <a:rPr lang="ru-RU" sz="4800" b="1" dirty="0" smtClean="0"/>
              <a:t>Со</a:t>
            </a:r>
          </a:p>
          <a:p>
            <a:r>
              <a:rPr lang="ru-RU" sz="4800" b="1" dirty="0" smtClean="0"/>
              <a:t>Су</a:t>
            </a:r>
          </a:p>
          <a:p>
            <a:r>
              <a:rPr lang="ru-RU" sz="4800" b="1" dirty="0" smtClean="0"/>
              <a:t>Се</a:t>
            </a:r>
          </a:p>
          <a:p>
            <a:r>
              <a:rPr lang="ru-RU" sz="4800" b="1" dirty="0" err="1" smtClean="0"/>
              <a:t>Зе</a:t>
            </a:r>
            <a:endParaRPr lang="ru-RU" sz="4800" b="1" dirty="0" smtClean="0"/>
          </a:p>
          <a:p>
            <a:r>
              <a:rPr lang="ru-RU" sz="4800" b="1" dirty="0" err="1" smtClean="0"/>
              <a:t>Зи</a:t>
            </a:r>
            <a:endParaRPr lang="ru-RU" sz="4800" b="1" dirty="0" smtClean="0"/>
          </a:p>
          <a:p>
            <a:endParaRPr lang="ru-RU" sz="4800" b="1" dirty="0"/>
          </a:p>
        </p:txBody>
      </p:sp>
      <p:sp>
        <p:nvSpPr>
          <p:cNvPr id="4" name="Объект 3"/>
          <p:cNvSpPr>
            <a:spLocks noGrp="1"/>
          </p:cNvSpPr>
          <p:nvPr>
            <p:ph sz="half" idx="2"/>
          </p:nvPr>
        </p:nvSpPr>
        <p:spPr>
          <a:xfrm>
            <a:off x="4648200" y="1484784"/>
            <a:ext cx="4038600" cy="4906872"/>
          </a:xfrm>
        </p:spPr>
        <p:txBody>
          <a:bodyPr>
            <a:noAutofit/>
          </a:bodyPr>
          <a:lstStyle/>
          <a:p>
            <a:r>
              <a:rPr lang="ru-RU" sz="6000" b="1" dirty="0" smtClean="0">
                <a:solidFill>
                  <a:srgbClr val="0070C0"/>
                </a:solidFill>
              </a:rPr>
              <a:t>П</a:t>
            </a:r>
            <a:r>
              <a:rPr lang="ru-RU" sz="6000" b="1" dirty="0" smtClean="0">
                <a:solidFill>
                  <a:srgbClr val="FF0000"/>
                </a:solidFill>
              </a:rPr>
              <a:t>а</a:t>
            </a:r>
          </a:p>
          <a:p>
            <a:r>
              <a:rPr lang="ru-RU" sz="6000" b="1" dirty="0" smtClean="0">
                <a:solidFill>
                  <a:srgbClr val="0070C0"/>
                </a:solidFill>
              </a:rPr>
              <a:t>П</a:t>
            </a:r>
            <a:r>
              <a:rPr lang="ru-RU" sz="6000" b="1" dirty="0" smtClean="0">
                <a:solidFill>
                  <a:srgbClr val="FF0000"/>
                </a:solidFill>
              </a:rPr>
              <a:t>о</a:t>
            </a:r>
          </a:p>
          <a:p>
            <a:r>
              <a:rPr lang="ru-RU" sz="6000" b="1" dirty="0" err="1" smtClean="0">
                <a:solidFill>
                  <a:srgbClr val="0070C0"/>
                </a:solidFill>
              </a:rPr>
              <a:t>П</a:t>
            </a:r>
            <a:r>
              <a:rPr lang="ru-RU" sz="6000" b="1" dirty="0" err="1" smtClean="0">
                <a:solidFill>
                  <a:srgbClr val="FF0000"/>
                </a:solidFill>
              </a:rPr>
              <a:t>у</a:t>
            </a:r>
            <a:endParaRPr lang="ru-RU" sz="6000" b="1" dirty="0" smtClean="0">
              <a:solidFill>
                <a:srgbClr val="FF0000"/>
              </a:solidFill>
            </a:endParaRPr>
          </a:p>
          <a:p>
            <a:r>
              <a:rPr lang="ru-RU" sz="6000" b="1" dirty="0" err="1" smtClean="0">
                <a:solidFill>
                  <a:srgbClr val="00B050"/>
                </a:solidFill>
              </a:rPr>
              <a:t>П</a:t>
            </a:r>
            <a:r>
              <a:rPr lang="ru-RU" sz="6000" b="1" dirty="0" err="1" smtClean="0">
                <a:solidFill>
                  <a:srgbClr val="FF0000"/>
                </a:solidFill>
              </a:rPr>
              <a:t>е</a:t>
            </a:r>
            <a:endParaRPr lang="ru-RU" sz="6000" b="1" dirty="0" smtClean="0">
              <a:solidFill>
                <a:srgbClr val="FF0000"/>
              </a:solidFill>
            </a:endParaRPr>
          </a:p>
          <a:p>
            <a:r>
              <a:rPr lang="ru-RU" sz="6000" b="1" dirty="0" smtClean="0">
                <a:solidFill>
                  <a:srgbClr val="00B050"/>
                </a:solidFill>
              </a:rPr>
              <a:t>П</a:t>
            </a:r>
            <a:r>
              <a:rPr lang="ru-RU" sz="6000" b="1" dirty="0" smtClean="0">
                <a:solidFill>
                  <a:srgbClr val="FF0000"/>
                </a:solidFill>
              </a:rPr>
              <a:t>и</a:t>
            </a:r>
            <a:endParaRPr lang="en-US" sz="6000" b="1" dirty="0" smtClean="0">
              <a:solidFill>
                <a:srgbClr val="FF0000"/>
              </a:solidFill>
            </a:endParaRPr>
          </a:p>
          <a:p>
            <a:endParaRPr lang="ru-RU" sz="6000" b="1" dirty="0">
              <a:solidFill>
                <a:srgbClr val="0070C0"/>
              </a:solidFill>
            </a:endParaRPr>
          </a:p>
        </p:txBody>
      </p:sp>
    </p:spTree>
    <p:extLst>
      <p:ext uri="{BB962C8B-B14F-4D97-AF65-F5344CB8AC3E}">
        <p14:creationId xmlns:p14="http://schemas.microsoft.com/office/powerpoint/2010/main" val="80090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Разгадай загадочные модели слов</a:t>
            </a:r>
            <a:endParaRPr lang="ru-RU" dirty="0"/>
          </a:p>
        </p:txBody>
      </p:sp>
      <p:sp>
        <p:nvSpPr>
          <p:cNvPr id="3" name="Объект 2"/>
          <p:cNvSpPr>
            <a:spLocks noGrp="1"/>
          </p:cNvSpPr>
          <p:nvPr>
            <p:ph sz="half" idx="1"/>
          </p:nvPr>
        </p:nvSpPr>
        <p:spPr/>
        <p:txBody>
          <a:bodyPr/>
          <a:lstStyle/>
          <a:p>
            <a:r>
              <a:rPr lang="ru-RU" dirty="0" smtClean="0"/>
              <a:t>               КА</a:t>
            </a:r>
          </a:p>
          <a:p>
            <a:pPr marL="0" indent="0">
              <a:buNone/>
            </a:pPr>
            <a:r>
              <a:rPr lang="ru-RU" dirty="0" smtClean="0"/>
              <a:t>НА                        ИСАЛ</a:t>
            </a:r>
          </a:p>
          <a:p>
            <a:pPr marL="0" indent="0">
              <a:buNone/>
            </a:pPr>
            <a:r>
              <a:rPr lang="ru-RU" dirty="0"/>
              <a:t> </a:t>
            </a:r>
            <a:r>
              <a:rPr lang="ru-RU" dirty="0" smtClean="0"/>
              <a:t>                 И</a:t>
            </a:r>
          </a:p>
          <a:p>
            <a:pPr marL="0" indent="0">
              <a:buNone/>
            </a:pPr>
            <a:r>
              <a:rPr lang="ru-RU" dirty="0"/>
              <a:t> </a:t>
            </a:r>
            <a:r>
              <a:rPr lang="ru-RU" dirty="0" smtClean="0"/>
              <a:t>                 Т</a:t>
            </a:r>
          </a:p>
          <a:p>
            <a:pPr marL="0" indent="0">
              <a:buNone/>
            </a:pPr>
            <a:r>
              <a:rPr lang="ru-RU" dirty="0"/>
              <a:t> </a:t>
            </a:r>
            <a:r>
              <a:rPr lang="ru-RU" dirty="0" smtClean="0"/>
              <a:t>                 А</a:t>
            </a:r>
          </a:p>
          <a:p>
            <a:pPr marL="0" indent="0">
              <a:buNone/>
            </a:pPr>
            <a:r>
              <a:rPr lang="ru-RU" dirty="0"/>
              <a:t> </a:t>
            </a:r>
            <a:r>
              <a:rPr lang="ru-RU" dirty="0" smtClean="0"/>
              <a:t>                 Н</a:t>
            </a:r>
            <a:endParaRPr lang="ru-RU" dirty="0"/>
          </a:p>
        </p:txBody>
      </p:sp>
      <p:sp>
        <p:nvSpPr>
          <p:cNvPr id="4" name="Объект 3"/>
          <p:cNvSpPr>
            <a:spLocks noGrp="1"/>
          </p:cNvSpPr>
          <p:nvPr>
            <p:ph sz="half" idx="2"/>
          </p:nvPr>
        </p:nvSpPr>
        <p:spPr/>
        <p:txBody>
          <a:bodyPr/>
          <a:lstStyle/>
          <a:p>
            <a:pPr marL="0" indent="0">
              <a:buNone/>
            </a:pPr>
            <a:r>
              <a:rPr lang="ru-RU" dirty="0" smtClean="0"/>
              <a:t>            С</a:t>
            </a:r>
          </a:p>
          <a:p>
            <a:pPr marL="0" indent="0">
              <a:buNone/>
            </a:pPr>
            <a:r>
              <a:rPr lang="ru-RU" dirty="0" smtClean="0"/>
              <a:t>С                       ОР</a:t>
            </a:r>
          </a:p>
          <a:p>
            <a:pPr marL="0" indent="0">
              <a:buNone/>
            </a:pPr>
            <a:r>
              <a:rPr lang="ru-RU" dirty="0"/>
              <a:t> </a:t>
            </a:r>
            <a:r>
              <a:rPr lang="ru-RU" dirty="0" smtClean="0"/>
              <a:t>           А</a:t>
            </a:r>
          </a:p>
          <a:p>
            <a:pPr marL="0" indent="0">
              <a:buNone/>
            </a:pPr>
            <a:r>
              <a:rPr lang="ru-RU" dirty="0"/>
              <a:t> </a:t>
            </a:r>
            <a:r>
              <a:rPr lang="ru-RU" dirty="0" smtClean="0"/>
              <a:t>           Л</a:t>
            </a:r>
          </a:p>
          <a:p>
            <a:pPr marL="0" indent="0">
              <a:buNone/>
            </a:pPr>
            <a:endParaRPr lang="ru-RU" dirty="0"/>
          </a:p>
          <a:p>
            <a:pPr marL="0" indent="0">
              <a:buNone/>
            </a:pPr>
            <a:endParaRPr lang="ru-RU" dirty="0" smtClean="0"/>
          </a:p>
          <a:p>
            <a:pPr marL="0" indent="0">
              <a:buNone/>
            </a:pPr>
            <a:r>
              <a:rPr lang="ru-RU" dirty="0" smtClean="0"/>
              <a:t>ДРА                 АРТА</a:t>
            </a:r>
          </a:p>
        </p:txBody>
      </p:sp>
      <p:sp>
        <p:nvSpPr>
          <p:cNvPr id="5" name="Прямоугольник 4"/>
          <p:cNvSpPr/>
          <p:nvPr/>
        </p:nvSpPr>
        <p:spPr>
          <a:xfrm>
            <a:off x="1259632" y="2276872"/>
            <a:ext cx="2016224" cy="2880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dirty="0"/>
          </a:p>
        </p:txBody>
      </p:sp>
      <p:sp>
        <p:nvSpPr>
          <p:cNvPr id="6" name="Прямоугольник 5"/>
          <p:cNvSpPr/>
          <p:nvPr/>
        </p:nvSpPr>
        <p:spPr>
          <a:xfrm>
            <a:off x="5148064" y="2322620"/>
            <a:ext cx="2016224" cy="2880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dirty="0"/>
          </a:p>
        </p:txBody>
      </p:sp>
      <p:sp>
        <p:nvSpPr>
          <p:cNvPr id="7" name="Прямоугольник 6"/>
          <p:cNvSpPr/>
          <p:nvPr/>
        </p:nvSpPr>
        <p:spPr>
          <a:xfrm>
            <a:off x="5580112" y="4869160"/>
            <a:ext cx="1368152" cy="2880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dirty="0"/>
          </a:p>
        </p:txBody>
      </p:sp>
    </p:spTree>
    <p:extLst>
      <p:ext uri="{BB962C8B-B14F-4D97-AF65-F5344CB8AC3E}">
        <p14:creationId xmlns:p14="http://schemas.microsoft.com/office/powerpoint/2010/main" val="3027051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33400"/>
            <a:ext cx="8229600" cy="1239416"/>
          </a:xfrm>
        </p:spPr>
        <p:txBody>
          <a:bodyPr>
            <a:normAutofit/>
          </a:bodyPr>
          <a:lstStyle/>
          <a:p>
            <a:pPr algn="ctr"/>
            <a:r>
              <a:rPr lang="ru-RU" sz="2800" dirty="0" smtClean="0"/>
              <a:t>СОСТАВЬ ПРЕДЛОЖЕНИЯ ИЗ СЛОВ И УКАЖИ НАЛИЧИЕ ЗВУКОВ ЗАНЯТИЯ</a:t>
            </a:r>
            <a:endParaRPr lang="ru-RU" sz="2800" dirty="0"/>
          </a:p>
        </p:txBody>
      </p:sp>
      <p:sp>
        <p:nvSpPr>
          <p:cNvPr id="3" name="Объект 2"/>
          <p:cNvSpPr>
            <a:spLocks noGrp="1"/>
          </p:cNvSpPr>
          <p:nvPr>
            <p:ph sz="half" idx="1"/>
          </p:nvPr>
        </p:nvSpPr>
        <p:spPr>
          <a:xfrm>
            <a:off x="457200" y="1916832"/>
            <a:ext cx="8291264" cy="4474824"/>
          </a:xfrm>
        </p:spPr>
        <p:txBody>
          <a:bodyPr/>
          <a:lstStyle/>
          <a:p>
            <a:r>
              <a:rPr lang="ru-RU" dirty="0" smtClean="0"/>
              <a:t>НА, ПОДНЯЛ, ПАРУС, ЛОДКЕ.</a:t>
            </a:r>
          </a:p>
          <a:p>
            <a:r>
              <a:rPr lang="ru-RU" dirty="0" smtClean="0"/>
              <a:t>ПО, ГУЛЯЕТ, ПАВЛИН, ВАЖНЫЙ, ПОЛЯНКЕ.</a:t>
            </a:r>
          </a:p>
          <a:p>
            <a:r>
              <a:rPr lang="ru-RU" dirty="0" smtClean="0"/>
              <a:t>РЕКЕ, ПО, ГОРНЫЙ, ПЛЫВЁТ, ПЛОТ.</a:t>
            </a:r>
          </a:p>
          <a:p>
            <a:r>
              <a:rPr lang="ru-RU" dirty="0" smtClean="0"/>
              <a:t>В, ЖИВЁТ, ЗООПАРКЕ, КРАСИВЫЙ, ПАВЛИН.</a:t>
            </a:r>
            <a:endParaRPr lang="ru-RU" dirty="0"/>
          </a:p>
        </p:txBody>
      </p:sp>
    </p:spTree>
    <p:extLst>
      <p:ext uri="{BB962C8B-B14F-4D97-AF65-F5344CB8AC3E}">
        <p14:creationId xmlns:p14="http://schemas.microsoft.com/office/powerpoint/2010/main" val="3432293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РАССМОТРИ КАРТИНКИ И СОСЬТАВЬ ПО НИМ РАССКАЗ.</a:t>
            </a:r>
            <a:endParaRPr lang="ru-RU" dirty="0"/>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637670" y="1673225"/>
            <a:ext cx="3677659" cy="4718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http://www.ownlib.ru/i/31/314/3148/31483/i_0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556792"/>
            <a:ext cx="6264696" cy="48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15950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ЗАПИШИ СЛОВА ВСТАВЛЯЯ ЗВУКИ ЗАНЯТИЯ</a:t>
            </a:r>
            <a:endParaRPr lang="ru-RU" dirty="0"/>
          </a:p>
        </p:txBody>
      </p:sp>
      <p:sp>
        <p:nvSpPr>
          <p:cNvPr id="3" name="Объект 2"/>
          <p:cNvSpPr>
            <a:spLocks noGrp="1"/>
          </p:cNvSpPr>
          <p:nvPr>
            <p:ph sz="half" idx="1"/>
          </p:nvPr>
        </p:nvSpPr>
        <p:spPr>
          <a:xfrm>
            <a:off x="457200" y="1673352"/>
            <a:ext cx="8291264" cy="4718304"/>
          </a:xfrm>
        </p:spPr>
        <p:txBody>
          <a:bodyPr/>
          <a:lstStyle/>
          <a:p>
            <a:pPr marL="0" indent="0">
              <a:buNone/>
            </a:pPr>
            <a:r>
              <a:rPr lang="en-US" b="1" dirty="0" smtClean="0"/>
              <a:t>__</a:t>
            </a:r>
            <a:r>
              <a:rPr lang="ru-RU" b="1" dirty="0" smtClean="0"/>
              <a:t>ОЛ</a:t>
            </a:r>
            <a:r>
              <a:rPr lang="en-US" b="1" dirty="0" smtClean="0"/>
              <a:t>                        __</a:t>
            </a:r>
            <a:r>
              <a:rPr lang="ru-RU" b="1" dirty="0" smtClean="0"/>
              <a:t>УШКА            __ОЧКИ</a:t>
            </a:r>
          </a:p>
          <a:p>
            <a:pPr marL="0" indent="0">
              <a:buNone/>
            </a:pPr>
            <a:endParaRPr lang="ru-RU" b="1" dirty="0"/>
          </a:p>
          <a:p>
            <a:pPr marL="0" indent="0">
              <a:buNone/>
            </a:pPr>
            <a:r>
              <a:rPr lang="ru-RU" b="1" dirty="0" smtClean="0"/>
              <a:t>__ЕСОК                   ЛИ__А               ША__КА</a:t>
            </a:r>
          </a:p>
          <a:p>
            <a:pPr marL="0" indent="0">
              <a:buNone/>
            </a:pPr>
            <a:endParaRPr lang="ru-RU" b="1" dirty="0"/>
          </a:p>
          <a:p>
            <a:pPr marL="0" indent="0">
              <a:buNone/>
            </a:pPr>
            <a:endParaRPr lang="ru-RU" b="1" dirty="0" smtClean="0"/>
          </a:p>
          <a:p>
            <a:pPr marL="0" indent="0">
              <a:buNone/>
            </a:pPr>
            <a:r>
              <a:rPr lang="ru-RU" b="1" dirty="0" smtClean="0"/>
              <a:t>__АВЛИН               __ЛОТ               __АРУС</a:t>
            </a:r>
          </a:p>
          <a:p>
            <a:pPr marL="0" indent="0">
              <a:buNone/>
            </a:pPr>
            <a:endParaRPr lang="ru-RU" b="1" dirty="0"/>
          </a:p>
          <a:p>
            <a:pPr marL="0" indent="0">
              <a:buNone/>
            </a:pPr>
            <a:r>
              <a:rPr lang="ru-RU" b="1" dirty="0" smtClean="0"/>
              <a:t>ЗОО __АРК           __ОЛЯНКА        ТРО__ИНКА</a:t>
            </a:r>
            <a:endParaRPr lang="ru-RU" b="1" dirty="0"/>
          </a:p>
        </p:txBody>
      </p:sp>
    </p:spTree>
    <p:extLst>
      <p:ext uri="{BB962C8B-B14F-4D97-AF65-F5344CB8AC3E}">
        <p14:creationId xmlns:p14="http://schemas.microsoft.com/office/powerpoint/2010/main" val="602486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229600" cy="720080"/>
          </a:xfrm>
        </p:spPr>
        <p:txBody>
          <a:bodyPr/>
          <a:lstStyle/>
          <a:p>
            <a:pPr algn="ctr"/>
            <a:r>
              <a:rPr lang="ru-RU" dirty="0" smtClean="0"/>
              <a:t>ИТОГ ЗАНЯТИЯ</a:t>
            </a:r>
            <a:endParaRPr lang="ru-RU" dirty="0"/>
          </a:p>
        </p:txBody>
      </p:sp>
      <p:sp>
        <p:nvSpPr>
          <p:cNvPr id="3" name="Объект 2"/>
          <p:cNvSpPr>
            <a:spLocks noGrp="1"/>
          </p:cNvSpPr>
          <p:nvPr>
            <p:ph sz="half" idx="1"/>
          </p:nvPr>
        </p:nvSpPr>
        <p:spPr>
          <a:xfrm>
            <a:off x="457200" y="1052736"/>
            <a:ext cx="8219256" cy="504056"/>
          </a:xfrm>
        </p:spPr>
        <p:txBody>
          <a:bodyPr>
            <a:noAutofit/>
          </a:bodyPr>
          <a:lstStyle/>
          <a:p>
            <a:pPr algn="ctr"/>
            <a:r>
              <a:rPr lang="ru-RU" sz="1400" i="1" dirty="0" smtClean="0"/>
              <a:t>ПРОЧИТАЙ РАССКАЗ И ОХОРАКТЕРИЗУЙ В СЛОВАХ ЗВУКИ ЗАНЯТИЯ В ПЕРВЫХ 7- МИ. ПРЕДЛОЖЕНИЯХ, ПЕРЕСКАЖИ РАССКАЗ.</a:t>
            </a:r>
            <a:endParaRPr lang="ru-RU" sz="1400" i="1" dirty="0"/>
          </a:p>
        </p:txBody>
      </p:sp>
      <p:sp>
        <p:nvSpPr>
          <p:cNvPr id="4" name="Объект 3"/>
          <p:cNvSpPr>
            <a:spLocks noGrp="1"/>
          </p:cNvSpPr>
          <p:nvPr>
            <p:ph sz="half" idx="2"/>
          </p:nvPr>
        </p:nvSpPr>
        <p:spPr>
          <a:xfrm>
            <a:off x="395536" y="1628800"/>
            <a:ext cx="8291264" cy="5040560"/>
          </a:xfrm>
        </p:spPr>
        <p:txBody>
          <a:bodyPr>
            <a:normAutofit fontScale="25000" lnSpcReduction="20000"/>
          </a:bodyPr>
          <a:lstStyle/>
          <a:p>
            <a:pPr marL="0" indent="0" algn="ctr">
              <a:buNone/>
            </a:pPr>
            <a:r>
              <a:rPr lang="ru-RU" sz="6400" u="sng" dirty="0"/>
              <a:t>« Мамина помощница»</a:t>
            </a:r>
          </a:p>
          <a:p>
            <a:pPr marL="0" indent="0">
              <a:buNone/>
            </a:pPr>
            <a:r>
              <a:rPr lang="ru-RU" sz="4300" dirty="0">
                <a:latin typeface="Times New Roman" panose="02020603050405020304" pitchFamily="18" charset="0"/>
                <a:cs typeface="Times New Roman" panose="02020603050405020304" pitchFamily="18" charset="0"/>
              </a:rPr>
              <a:t>Даше 12 лет. Она живет с мамой и папой. Они на работе. Даша решила навести порядок в квартире. Девочка взяла ведро и тряпку для мытья пола. Включила кран, налила воды в ведро. Воды было много в ведре и конечно, Даша расплескала воду, пока несла ведро на кухню. </a:t>
            </a:r>
          </a:p>
          <a:p>
            <a:pPr marL="0" indent="0">
              <a:buNone/>
            </a:pPr>
            <a:r>
              <a:rPr lang="ru-RU" sz="4300" dirty="0">
                <a:latin typeface="Times New Roman" panose="02020603050405020304" pitchFamily="18" charset="0"/>
                <a:cs typeface="Times New Roman" panose="02020603050405020304" pitchFamily="18" charset="0"/>
              </a:rPr>
              <a:t>- Какая разница! - подумала она.</a:t>
            </a:r>
          </a:p>
          <a:p>
            <a:pPr marL="0" indent="0">
              <a:buNone/>
            </a:pPr>
            <a:r>
              <a:rPr lang="ru-RU" sz="4300" dirty="0">
                <a:latin typeface="Times New Roman" panose="02020603050405020304" pitchFamily="18" charset="0"/>
                <a:cs typeface="Times New Roman" panose="02020603050405020304" pitchFamily="18" charset="0"/>
              </a:rPr>
              <a:t>Даша намочила тряпку и стала мыть пол. Устала. Решила немного отдохнуть и выпить кружку чая! Мокрую тряпку и ведро оставила на полу. Посмотрела Даша, а посуда вся грязная! </a:t>
            </a:r>
          </a:p>
          <a:p>
            <a:pPr marL="0" indent="0">
              <a:buNone/>
            </a:pPr>
            <a:r>
              <a:rPr lang="ru-RU" sz="4300" dirty="0">
                <a:latin typeface="Times New Roman" panose="02020603050405020304" pitchFamily="18" charset="0"/>
                <a:cs typeface="Times New Roman" panose="02020603050405020304" pitchFamily="18" charset="0"/>
              </a:rPr>
              <a:t>- Сейчас посуда станет чистой! - вслух проговорила Даша. </a:t>
            </a:r>
          </a:p>
          <a:p>
            <a:pPr marL="0" indent="0">
              <a:buNone/>
            </a:pPr>
            <a:r>
              <a:rPr lang="ru-RU" sz="4300" dirty="0">
                <a:latin typeface="Times New Roman" panose="02020603050405020304" pitchFamily="18" charset="0"/>
                <a:cs typeface="Times New Roman" panose="02020603050405020304" pitchFamily="18" charset="0"/>
              </a:rPr>
              <a:t>Девочка включила воду. Посмотрела вокруг. Нет моющего средства для посуды. </a:t>
            </a:r>
          </a:p>
          <a:p>
            <a:pPr marL="0" indent="0">
              <a:buNone/>
            </a:pPr>
            <a:r>
              <a:rPr lang="ru-RU" sz="4300" dirty="0">
                <a:latin typeface="Times New Roman" panose="02020603050405020304" pitchFamily="18" charset="0"/>
                <a:cs typeface="Times New Roman" panose="02020603050405020304" pitchFamily="18" charset="0"/>
              </a:rPr>
              <a:t>- Пойду, принесу из ванны порошок для стирки белья. Какая разница, - снова подумала Даша.</a:t>
            </a:r>
          </a:p>
          <a:p>
            <a:pPr marL="0" indent="0">
              <a:buNone/>
            </a:pPr>
            <a:r>
              <a:rPr lang="ru-RU" sz="4300" dirty="0">
                <a:latin typeface="Times New Roman" panose="02020603050405020304" pitchFamily="18" charset="0"/>
                <a:cs typeface="Times New Roman" panose="02020603050405020304" pitchFamily="18" charset="0"/>
              </a:rPr>
              <a:t>Кто-то позвонил в дверь. Даша побежала и упала, споткнувшись о ведро с водой. Это была мама.</a:t>
            </a:r>
          </a:p>
          <a:p>
            <a:pPr marL="0" indent="0">
              <a:buNone/>
            </a:pPr>
            <a:r>
              <a:rPr lang="ru-RU" sz="4300" dirty="0">
                <a:latin typeface="Times New Roman" panose="02020603050405020304" pitchFamily="18" charset="0"/>
                <a:cs typeface="Times New Roman" panose="02020603050405020304" pitchFamily="18" charset="0"/>
              </a:rPr>
              <a:t>- Что случилось, доченька? - спросила мама. </a:t>
            </a:r>
          </a:p>
          <a:p>
            <a:pPr marL="0" indent="0">
              <a:buNone/>
            </a:pPr>
            <a:r>
              <a:rPr lang="ru-RU" sz="4300" dirty="0">
                <a:latin typeface="Times New Roman" panose="02020603050405020304" pitchFamily="18" charset="0"/>
                <a:cs typeface="Times New Roman" panose="02020603050405020304" pitchFamily="18" charset="0"/>
              </a:rPr>
              <a:t>- Я делаю уборку на кухне! - ответила Даша.</a:t>
            </a:r>
          </a:p>
          <a:p>
            <a:pPr marL="0" indent="0">
              <a:buNone/>
            </a:pPr>
            <a:r>
              <a:rPr lang="ru-RU" sz="4300" dirty="0">
                <a:latin typeface="Times New Roman" panose="02020603050405020304" pitchFamily="18" charset="0"/>
                <a:cs typeface="Times New Roman" panose="02020603050405020304" pitchFamily="18" charset="0"/>
              </a:rPr>
              <a:t>-Почему ты мокрая? - продолжала мама.</a:t>
            </a:r>
          </a:p>
          <a:p>
            <a:pPr marL="0" indent="0">
              <a:buNone/>
            </a:pPr>
            <a:r>
              <a:rPr lang="ru-RU" sz="4300" dirty="0">
                <a:latin typeface="Times New Roman" panose="02020603050405020304" pitchFamily="18" charset="0"/>
                <a:cs typeface="Times New Roman" panose="02020603050405020304" pitchFamily="18" charset="0"/>
              </a:rPr>
              <a:t>- Я упала. Мне так больно! - плакала Даша.</a:t>
            </a:r>
          </a:p>
          <a:p>
            <a:pPr marL="0" indent="0">
              <a:buNone/>
            </a:pPr>
            <a:r>
              <a:rPr lang="ru-RU" sz="4300" dirty="0">
                <a:latin typeface="Times New Roman" panose="02020603050405020304" pitchFamily="18" charset="0"/>
                <a:cs typeface="Times New Roman" panose="02020603050405020304" pitchFamily="18" charset="0"/>
              </a:rPr>
              <a:t>- А почему вода течет через раковину на пол? - спрашивала мама.</a:t>
            </a:r>
          </a:p>
          <a:p>
            <a:pPr marL="0" indent="0">
              <a:buNone/>
            </a:pPr>
            <a:r>
              <a:rPr lang="ru-RU" sz="4300" dirty="0">
                <a:latin typeface="Times New Roman" panose="02020603050405020304" pitchFamily="18" charset="0"/>
                <a:cs typeface="Times New Roman" panose="02020603050405020304" pitchFamily="18" charset="0"/>
              </a:rPr>
              <a:t>- Хотела помыть посуду,- сквозь слезы говорила Даша.</a:t>
            </a:r>
          </a:p>
          <a:p>
            <a:pPr marL="0" indent="0">
              <a:buNone/>
            </a:pPr>
            <a:r>
              <a:rPr lang="ru-RU" sz="4300" dirty="0">
                <a:latin typeface="Times New Roman" panose="02020603050405020304" pitchFamily="18" charset="0"/>
                <a:cs typeface="Times New Roman" panose="02020603050405020304" pitchFamily="18" charset="0"/>
              </a:rPr>
              <a:t>Мама, молча, прошла к раковине, выключила кран. Подошла к Даше и поставила ведро в сторону. Вытерла мокрый пол, отжала тряпку.</a:t>
            </a:r>
          </a:p>
          <a:p>
            <a:pPr marL="0" indent="0">
              <a:buNone/>
            </a:pPr>
            <a:r>
              <a:rPr lang="ru-RU" sz="4300" dirty="0">
                <a:latin typeface="Times New Roman" panose="02020603050405020304" pitchFamily="18" charset="0"/>
                <a:cs typeface="Times New Roman" panose="02020603050405020304" pitchFamily="18" charset="0"/>
              </a:rPr>
              <a:t>- Очень больно? - спросила мама.</a:t>
            </a:r>
          </a:p>
          <a:p>
            <a:pPr marL="0" indent="0">
              <a:buNone/>
            </a:pPr>
            <a:r>
              <a:rPr lang="ru-RU" sz="4300" dirty="0">
                <a:latin typeface="Times New Roman" panose="02020603050405020304" pitchFamily="18" charset="0"/>
                <a:cs typeface="Times New Roman" panose="02020603050405020304" pitchFamily="18" charset="0"/>
              </a:rPr>
              <a:t>- Да, - ответила Даша.</a:t>
            </a:r>
          </a:p>
          <a:p>
            <a:pPr marL="0" indent="0">
              <a:buNone/>
            </a:pPr>
            <a:r>
              <a:rPr lang="ru-RU" sz="4300" dirty="0">
                <a:latin typeface="Times New Roman" panose="02020603050405020304" pitchFamily="18" charset="0"/>
                <a:cs typeface="Times New Roman" panose="02020603050405020304" pitchFamily="18" charset="0"/>
              </a:rPr>
              <a:t>- Даша, нельзя делать несколько дел сразу. Может случиться беда. Особенно, когда работаешь на кухне, - строго проговорила мама.</a:t>
            </a:r>
          </a:p>
          <a:p>
            <a:pPr marL="0" indent="0">
              <a:buNone/>
            </a:pPr>
            <a:r>
              <a:rPr lang="ru-RU" sz="4300" dirty="0">
                <a:latin typeface="Times New Roman" panose="02020603050405020304" pitchFamily="18" charset="0"/>
                <a:cs typeface="Times New Roman" panose="02020603050405020304" pitchFamily="18" charset="0"/>
              </a:rPr>
              <a:t>-Хорошо, - пообещала Даша.</a:t>
            </a:r>
          </a:p>
          <a:p>
            <a:pPr marL="0" indent="0">
              <a:buNone/>
            </a:pPr>
            <a:r>
              <a:rPr lang="ru-RU" sz="4300" dirty="0">
                <a:latin typeface="Times New Roman" panose="02020603050405020304" pitchFamily="18" charset="0"/>
                <a:cs typeface="Times New Roman" panose="02020603050405020304" pitchFamily="18" charset="0"/>
              </a:rPr>
              <a:t>Даша поняла, что она не права. Нельзя было оставлять пролитую воду на полу, ставить ведро по середине комнаты, оставлять включенный кран……. Нельзя так делать! Может случиться беда. Сначала нужно сделать одно дело, потом другое, а не браться за несколько дел сразу! </a:t>
            </a:r>
          </a:p>
          <a:p>
            <a:pPr marL="0" indent="0">
              <a:buNone/>
            </a:pPr>
            <a:r>
              <a:rPr lang="ru-RU" sz="4300" dirty="0">
                <a:latin typeface="Times New Roman" panose="02020603050405020304" pitchFamily="18" charset="0"/>
                <a:cs typeface="Times New Roman" panose="02020603050405020304" pitchFamily="18" charset="0"/>
              </a:rPr>
              <a:t>- Все-таки, какая она у меня замечательная </a:t>
            </a:r>
            <a:r>
              <a:rPr lang="ru-RU" sz="4300" dirty="0" smtClean="0">
                <a:latin typeface="Times New Roman" panose="02020603050405020304" pitchFamily="18" charset="0"/>
                <a:cs typeface="Times New Roman" panose="02020603050405020304" pitchFamily="18" charset="0"/>
              </a:rPr>
              <a:t>растет дочь! </a:t>
            </a:r>
            <a:r>
              <a:rPr lang="ru-RU" sz="4300" dirty="0">
                <a:latin typeface="Times New Roman" panose="02020603050405020304" pitchFamily="18" charset="0"/>
                <a:cs typeface="Times New Roman" panose="02020603050405020304" pitchFamily="18" charset="0"/>
              </a:rPr>
              <a:t>Настоящая мамина помощница! - думала мама, с любовью смотря на дочку.</a:t>
            </a:r>
          </a:p>
          <a:p>
            <a:r>
              <a:rPr lang="ru-RU" dirty="0"/>
              <a:t/>
            </a:r>
            <a:br>
              <a:rPr lang="ru-RU" dirty="0"/>
            </a:br>
            <a:endParaRPr lang="ru-RU" dirty="0"/>
          </a:p>
          <a:p>
            <a:endParaRPr lang="ru-RU" dirty="0"/>
          </a:p>
        </p:txBody>
      </p:sp>
    </p:spTree>
    <p:extLst>
      <p:ext uri="{BB962C8B-B14F-4D97-AF65-F5344CB8AC3E}">
        <p14:creationId xmlns:p14="http://schemas.microsoft.com/office/powerpoint/2010/main" val="2752197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4">
                                            <p:txEl>
                                              <p:pRg st="1" end="1"/>
                                            </p:txEl>
                                          </p:spTgt>
                                        </p:tgtEl>
                                      </p:cBhvr>
                                    </p:animEffect>
                                    <p:set>
                                      <p:cBhvr>
                                        <p:cTn id="12" dur="1" fill="hold">
                                          <p:stCondLst>
                                            <p:cond delay="499"/>
                                          </p:stCondLst>
                                        </p:cTn>
                                        <p:tgtEl>
                                          <p:spTgt spid="4">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4">
                                            <p:txEl>
                                              <p:pRg st="2" end="2"/>
                                            </p:txEl>
                                          </p:spTgt>
                                        </p:tgtEl>
                                      </p:cBhvr>
                                    </p:animEffect>
                                    <p:set>
                                      <p:cBhvr>
                                        <p:cTn id="17" dur="1" fill="hold">
                                          <p:stCondLst>
                                            <p:cond delay="499"/>
                                          </p:stCondLst>
                                        </p:cTn>
                                        <p:tgtEl>
                                          <p:spTgt spid="4">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4">
                                            <p:txEl>
                                              <p:pRg st="3" end="3"/>
                                            </p:txEl>
                                          </p:spTgt>
                                        </p:tgtEl>
                                      </p:cBhvr>
                                    </p:animEffect>
                                    <p:set>
                                      <p:cBhvr>
                                        <p:cTn id="22" dur="1" fill="hold">
                                          <p:stCondLst>
                                            <p:cond delay="499"/>
                                          </p:stCondLst>
                                        </p:cTn>
                                        <p:tgtEl>
                                          <p:spTgt spid="4">
                                            <p:txEl>
                                              <p:pRg st="3" end="3"/>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4">
                                            <p:txEl>
                                              <p:pRg st="4" end="4"/>
                                            </p:txEl>
                                          </p:spTgt>
                                        </p:tgtEl>
                                      </p:cBhvr>
                                    </p:animEffect>
                                    <p:set>
                                      <p:cBhvr>
                                        <p:cTn id="27" dur="1" fill="hold">
                                          <p:stCondLst>
                                            <p:cond delay="499"/>
                                          </p:stCondLst>
                                        </p:cTn>
                                        <p:tgtEl>
                                          <p:spTgt spid="4">
                                            <p:txEl>
                                              <p:pRg st="4" end="4"/>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500"/>
                                        <p:tgtEl>
                                          <p:spTgt spid="4">
                                            <p:txEl>
                                              <p:pRg st="5" end="5"/>
                                            </p:txEl>
                                          </p:spTgt>
                                        </p:tgtEl>
                                      </p:cBhvr>
                                    </p:animEffect>
                                    <p:set>
                                      <p:cBhvr>
                                        <p:cTn id="32" dur="1" fill="hold">
                                          <p:stCondLst>
                                            <p:cond delay="499"/>
                                          </p:stCondLst>
                                        </p:cTn>
                                        <p:tgtEl>
                                          <p:spTgt spid="4">
                                            <p:txEl>
                                              <p:pRg st="5" end="5"/>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4">
                                            <p:txEl>
                                              <p:pRg st="6" end="6"/>
                                            </p:txEl>
                                          </p:spTgt>
                                        </p:tgtEl>
                                      </p:cBhvr>
                                    </p:animEffect>
                                    <p:set>
                                      <p:cBhvr>
                                        <p:cTn id="37" dur="1" fill="hold">
                                          <p:stCondLst>
                                            <p:cond delay="499"/>
                                          </p:stCondLst>
                                        </p:cTn>
                                        <p:tgtEl>
                                          <p:spTgt spid="4">
                                            <p:txEl>
                                              <p:pRg st="6" end="6"/>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0" nodeType="clickEffect">
                                  <p:stCondLst>
                                    <p:cond delay="0"/>
                                  </p:stCondLst>
                                  <p:childTnLst>
                                    <p:animEffect transition="out" filter="fade">
                                      <p:cBhvr>
                                        <p:cTn id="41" dur="500"/>
                                        <p:tgtEl>
                                          <p:spTgt spid="4">
                                            <p:txEl>
                                              <p:pRg st="7" end="7"/>
                                            </p:txEl>
                                          </p:spTgt>
                                        </p:tgtEl>
                                      </p:cBhvr>
                                    </p:animEffect>
                                    <p:set>
                                      <p:cBhvr>
                                        <p:cTn id="42" dur="1" fill="hold">
                                          <p:stCondLst>
                                            <p:cond delay="499"/>
                                          </p:stCondLst>
                                        </p:cTn>
                                        <p:tgtEl>
                                          <p:spTgt spid="4">
                                            <p:txEl>
                                              <p:pRg st="7" end="7"/>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0" nodeType="clickEffect">
                                  <p:stCondLst>
                                    <p:cond delay="0"/>
                                  </p:stCondLst>
                                  <p:childTnLst>
                                    <p:animEffect transition="out" filter="fade">
                                      <p:cBhvr>
                                        <p:cTn id="46" dur="500"/>
                                        <p:tgtEl>
                                          <p:spTgt spid="4">
                                            <p:txEl>
                                              <p:pRg st="8" end="8"/>
                                            </p:txEl>
                                          </p:spTgt>
                                        </p:tgtEl>
                                      </p:cBhvr>
                                    </p:animEffect>
                                    <p:set>
                                      <p:cBhvr>
                                        <p:cTn id="47" dur="1" fill="hold">
                                          <p:stCondLst>
                                            <p:cond delay="499"/>
                                          </p:stCondLst>
                                        </p:cTn>
                                        <p:tgtEl>
                                          <p:spTgt spid="4">
                                            <p:txEl>
                                              <p:pRg st="8" end="8"/>
                                            </p:txEl>
                                          </p:spTgt>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0" nodeType="clickEffect">
                                  <p:stCondLst>
                                    <p:cond delay="0"/>
                                  </p:stCondLst>
                                  <p:childTnLst>
                                    <p:animEffect transition="out" filter="fade">
                                      <p:cBhvr>
                                        <p:cTn id="51" dur="500"/>
                                        <p:tgtEl>
                                          <p:spTgt spid="4">
                                            <p:txEl>
                                              <p:pRg st="9" end="9"/>
                                            </p:txEl>
                                          </p:spTgt>
                                        </p:tgtEl>
                                      </p:cBhvr>
                                    </p:animEffect>
                                    <p:set>
                                      <p:cBhvr>
                                        <p:cTn id="52" dur="1" fill="hold">
                                          <p:stCondLst>
                                            <p:cond delay="499"/>
                                          </p:stCondLst>
                                        </p:cTn>
                                        <p:tgtEl>
                                          <p:spTgt spid="4">
                                            <p:txEl>
                                              <p:pRg st="9" end="9"/>
                                            </p:txEl>
                                          </p:spTgt>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0" nodeType="clickEffect">
                                  <p:stCondLst>
                                    <p:cond delay="0"/>
                                  </p:stCondLst>
                                  <p:childTnLst>
                                    <p:animEffect transition="out" filter="fade">
                                      <p:cBhvr>
                                        <p:cTn id="56" dur="500"/>
                                        <p:tgtEl>
                                          <p:spTgt spid="4">
                                            <p:txEl>
                                              <p:pRg st="10" end="10"/>
                                            </p:txEl>
                                          </p:spTgt>
                                        </p:tgtEl>
                                      </p:cBhvr>
                                    </p:animEffect>
                                    <p:set>
                                      <p:cBhvr>
                                        <p:cTn id="57" dur="1" fill="hold">
                                          <p:stCondLst>
                                            <p:cond delay="499"/>
                                          </p:stCondLst>
                                        </p:cTn>
                                        <p:tgtEl>
                                          <p:spTgt spid="4">
                                            <p:txEl>
                                              <p:pRg st="10" end="10"/>
                                            </p:txEl>
                                          </p:spTgt>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grpId="0" nodeType="clickEffect">
                                  <p:stCondLst>
                                    <p:cond delay="0"/>
                                  </p:stCondLst>
                                  <p:childTnLst>
                                    <p:animEffect transition="out" filter="fade">
                                      <p:cBhvr>
                                        <p:cTn id="61" dur="500"/>
                                        <p:tgtEl>
                                          <p:spTgt spid="4">
                                            <p:txEl>
                                              <p:pRg st="11" end="11"/>
                                            </p:txEl>
                                          </p:spTgt>
                                        </p:tgtEl>
                                      </p:cBhvr>
                                    </p:animEffect>
                                    <p:set>
                                      <p:cBhvr>
                                        <p:cTn id="62" dur="1" fill="hold">
                                          <p:stCondLst>
                                            <p:cond delay="499"/>
                                          </p:stCondLst>
                                        </p:cTn>
                                        <p:tgtEl>
                                          <p:spTgt spid="4">
                                            <p:txEl>
                                              <p:pRg st="11" end="11"/>
                                            </p:txEl>
                                          </p:spTgt>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grpId="0" nodeType="clickEffect">
                                  <p:stCondLst>
                                    <p:cond delay="0"/>
                                  </p:stCondLst>
                                  <p:childTnLst>
                                    <p:animEffect transition="out" filter="fade">
                                      <p:cBhvr>
                                        <p:cTn id="66" dur="500"/>
                                        <p:tgtEl>
                                          <p:spTgt spid="4">
                                            <p:txEl>
                                              <p:pRg st="12" end="12"/>
                                            </p:txEl>
                                          </p:spTgt>
                                        </p:tgtEl>
                                      </p:cBhvr>
                                    </p:animEffect>
                                    <p:set>
                                      <p:cBhvr>
                                        <p:cTn id="67" dur="1" fill="hold">
                                          <p:stCondLst>
                                            <p:cond delay="499"/>
                                          </p:stCondLst>
                                        </p:cTn>
                                        <p:tgtEl>
                                          <p:spTgt spid="4">
                                            <p:txEl>
                                              <p:pRg st="12" end="12"/>
                                            </p:txEl>
                                          </p:spTgt>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grpId="0" nodeType="clickEffect">
                                  <p:stCondLst>
                                    <p:cond delay="0"/>
                                  </p:stCondLst>
                                  <p:childTnLst>
                                    <p:animEffect transition="out" filter="fade">
                                      <p:cBhvr>
                                        <p:cTn id="71" dur="500"/>
                                        <p:tgtEl>
                                          <p:spTgt spid="4">
                                            <p:txEl>
                                              <p:pRg st="13" end="13"/>
                                            </p:txEl>
                                          </p:spTgt>
                                        </p:tgtEl>
                                      </p:cBhvr>
                                    </p:animEffect>
                                    <p:set>
                                      <p:cBhvr>
                                        <p:cTn id="72" dur="1" fill="hold">
                                          <p:stCondLst>
                                            <p:cond delay="499"/>
                                          </p:stCondLst>
                                        </p:cTn>
                                        <p:tgtEl>
                                          <p:spTgt spid="4">
                                            <p:txEl>
                                              <p:pRg st="13" end="13"/>
                                            </p:txEl>
                                          </p:spTgt>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grpId="0" nodeType="clickEffect">
                                  <p:stCondLst>
                                    <p:cond delay="0"/>
                                  </p:stCondLst>
                                  <p:childTnLst>
                                    <p:animEffect transition="out" filter="fade">
                                      <p:cBhvr>
                                        <p:cTn id="76" dur="500"/>
                                        <p:tgtEl>
                                          <p:spTgt spid="4">
                                            <p:txEl>
                                              <p:pRg st="14" end="14"/>
                                            </p:txEl>
                                          </p:spTgt>
                                        </p:tgtEl>
                                      </p:cBhvr>
                                    </p:animEffect>
                                    <p:set>
                                      <p:cBhvr>
                                        <p:cTn id="77" dur="1" fill="hold">
                                          <p:stCondLst>
                                            <p:cond delay="499"/>
                                          </p:stCondLst>
                                        </p:cTn>
                                        <p:tgtEl>
                                          <p:spTgt spid="4">
                                            <p:txEl>
                                              <p:pRg st="14" end="14"/>
                                            </p:txEl>
                                          </p:spTgt>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0" nodeType="clickEffect">
                                  <p:stCondLst>
                                    <p:cond delay="0"/>
                                  </p:stCondLst>
                                  <p:childTnLst>
                                    <p:animEffect transition="out" filter="fade">
                                      <p:cBhvr>
                                        <p:cTn id="81" dur="500"/>
                                        <p:tgtEl>
                                          <p:spTgt spid="4">
                                            <p:txEl>
                                              <p:pRg st="15" end="15"/>
                                            </p:txEl>
                                          </p:spTgt>
                                        </p:tgtEl>
                                      </p:cBhvr>
                                    </p:animEffect>
                                    <p:set>
                                      <p:cBhvr>
                                        <p:cTn id="82" dur="1" fill="hold">
                                          <p:stCondLst>
                                            <p:cond delay="499"/>
                                          </p:stCondLst>
                                        </p:cTn>
                                        <p:tgtEl>
                                          <p:spTgt spid="4">
                                            <p:txEl>
                                              <p:pRg st="15" end="15"/>
                                            </p:txEl>
                                          </p:spTgt>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grpId="0" nodeType="clickEffect">
                                  <p:stCondLst>
                                    <p:cond delay="0"/>
                                  </p:stCondLst>
                                  <p:childTnLst>
                                    <p:animEffect transition="out" filter="fade">
                                      <p:cBhvr>
                                        <p:cTn id="86" dur="500"/>
                                        <p:tgtEl>
                                          <p:spTgt spid="4">
                                            <p:txEl>
                                              <p:pRg st="16" end="16"/>
                                            </p:txEl>
                                          </p:spTgt>
                                        </p:tgtEl>
                                      </p:cBhvr>
                                    </p:animEffect>
                                    <p:set>
                                      <p:cBhvr>
                                        <p:cTn id="87" dur="1" fill="hold">
                                          <p:stCondLst>
                                            <p:cond delay="499"/>
                                          </p:stCondLst>
                                        </p:cTn>
                                        <p:tgtEl>
                                          <p:spTgt spid="4">
                                            <p:txEl>
                                              <p:pRg st="16" end="16"/>
                                            </p:txEl>
                                          </p:spTgt>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grpId="0" nodeType="clickEffect">
                                  <p:stCondLst>
                                    <p:cond delay="0"/>
                                  </p:stCondLst>
                                  <p:childTnLst>
                                    <p:animEffect transition="out" filter="fade">
                                      <p:cBhvr>
                                        <p:cTn id="91" dur="500"/>
                                        <p:tgtEl>
                                          <p:spTgt spid="4">
                                            <p:txEl>
                                              <p:pRg st="17" end="17"/>
                                            </p:txEl>
                                          </p:spTgt>
                                        </p:tgtEl>
                                      </p:cBhvr>
                                    </p:animEffect>
                                    <p:set>
                                      <p:cBhvr>
                                        <p:cTn id="92" dur="1" fill="hold">
                                          <p:stCondLst>
                                            <p:cond delay="499"/>
                                          </p:stCondLst>
                                        </p:cTn>
                                        <p:tgtEl>
                                          <p:spTgt spid="4">
                                            <p:txEl>
                                              <p:pRg st="17" end="17"/>
                                            </p:txEl>
                                          </p:spTgt>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grpId="0" nodeType="clickEffect">
                                  <p:stCondLst>
                                    <p:cond delay="0"/>
                                  </p:stCondLst>
                                  <p:childTnLst>
                                    <p:animEffect transition="out" filter="fade">
                                      <p:cBhvr>
                                        <p:cTn id="96" dur="500"/>
                                        <p:tgtEl>
                                          <p:spTgt spid="4">
                                            <p:txEl>
                                              <p:pRg st="18" end="18"/>
                                            </p:txEl>
                                          </p:spTgt>
                                        </p:tgtEl>
                                      </p:cBhvr>
                                    </p:animEffect>
                                    <p:set>
                                      <p:cBhvr>
                                        <p:cTn id="97" dur="1" fill="hold">
                                          <p:stCondLst>
                                            <p:cond delay="499"/>
                                          </p:stCondLst>
                                        </p:cTn>
                                        <p:tgtEl>
                                          <p:spTgt spid="4">
                                            <p:txEl>
                                              <p:pRg st="18" end="18"/>
                                            </p:txEl>
                                          </p:spTgt>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grpId="0" nodeType="clickEffect">
                                  <p:stCondLst>
                                    <p:cond delay="0"/>
                                  </p:stCondLst>
                                  <p:childTnLst>
                                    <p:animEffect transition="out" filter="fade">
                                      <p:cBhvr>
                                        <p:cTn id="101" dur="500"/>
                                        <p:tgtEl>
                                          <p:spTgt spid="4">
                                            <p:txEl>
                                              <p:pRg st="19" end="19"/>
                                            </p:txEl>
                                          </p:spTgt>
                                        </p:tgtEl>
                                      </p:cBhvr>
                                    </p:animEffect>
                                    <p:set>
                                      <p:cBhvr>
                                        <p:cTn id="102" dur="1" fill="hold">
                                          <p:stCondLst>
                                            <p:cond delay="499"/>
                                          </p:stCondLst>
                                        </p:cTn>
                                        <p:tgtEl>
                                          <p:spTgt spid="4">
                                            <p:txEl>
                                              <p:pRg st="19" end="19"/>
                                            </p:txEl>
                                          </p:spTgt>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0" presetClass="exit" presetSubtype="0" fill="hold" grpId="0" nodeType="clickEffect">
                                  <p:stCondLst>
                                    <p:cond delay="0"/>
                                  </p:stCondLst>
                                  <p:childTnLst>
                                    <p:animEffect transition="out" filter="fade">
                                      <p:cBhvr>
                                        <p:cTn id="106" dur="500"/>
                                        <p:tgtEl>
                                          <p:spTgt spid="4">
                                            <p:txEl>
                                              <p:pRg st="20" end="20"/>
                                            </p:txEl>
                                          </p:spTgt>
                                        </p:tgtEl>
                                      </p:cBhvr>
                                    </p:animEffect>
                                    <p:set>
                                      <p:cBhvr>
                                        <p:cTn id="107" dur="1" fill="hold">
                                          <p:stCondLst>
                                            <p:cond delay="499"/>
                                          </p:stCondLst>
                                        </p:cTn>
                                        <p:tgtEl>
                                          <p:spTgt spid="4">
                                            <p:txEl>
                                              <p:pRg st="20" end="20"/>
                                            </p:txEl>
                                          </p:spTgt>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10" presetClass="exit" presetSubtype="0" fill="hold" grpId="0" nodeType="clickEffect">
                                  <p:stCondLst>
                                    <p:cond delay="0"/>
                                  </p:stCondLst>
                                  <p:childTnLst>
                                    <p:animEffect transition="out" filter="fade">
                                      <p:cBhvr>
                                        <p:cTn id="111" dur="500"/>
                                        <p:tgtEl>
                                          <p:spTgt spid="4">
                                            <p:txEl>
                                              <p:pRg st="21" end="21"/>
                                            </p:txEl>
                                          </p:spTgt>
                                        </p:tgtEl>
                                      </p:cBhvr>
                                    </p:animEffect>
                                    <p:set>
                                      <p:cBhvr>
                                        <p:cTn id="112" dur="1" fill="hold">
                                          <p:stCondLst>
                                            <p:cond delay="499"/>
                                          </p:stCondLst>
                                        </p:cTn>
                                        <p:tgtEl>
                                          <p:spTgt spid="4">
                                            <p:txEl>
                                              <p:pRg st="21" end="2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Ясность">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Ясность">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49</TotalTime>
  <Words>597</Words>
  <Application>Microsoft Office PowerPoint</Application>
  <PresentationFormat>Экран (4:3)</PresentationFormat>
  <Paragraphs>74</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Ясность</vt:lpstr>
      <vt:lpstr>ДИФФЕРЕНЦИАЦИЯ ЗВУКОВ п -пЬ</vt:lpstr>
      <vt:lpstr>СРАВНИТЕЛЬНАЯ ХАРАКТЕРИСТИКА ЗВУКОВ ЗАНЯТИЯ.</vt:lpstr>
      <vt:lpstr>Запиши слоги вставляя П, обозначьте нужным цветом.</vt:lpstr>
      <vt:lpstr>Разгадай загадочные модели слов</vt:lpstr>
      <vt:lpstr>СОСТАВЬ ПРЕДЛОЖЕНИЯ ИЗ СЛОВ И УКАЖИ НАЛИЧИЕ ЗВУКОВ ЗАНЯТИЯ</vt:lpstr>
      <vt:lpstr>РАССМОТРИ КАРТИНКИ И СОСЬТАВЬ ПО НИМ РАССКАЗ.</vt:lpstr>
      <vt:lpstr>ЗАПИШИ СЛОВА ВСТАВЛЯЯ ЗВУКИ ЗАНЯТИЯ</vt:lpstr>
      <vt:lpstr>ИТОГ ЗАНЯТИЯ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ДИФФЕРЕНЦИАЦИЯ ЗВУКОВ п -пЬ</dc:title>
  <dc:creator>PC</dc:creator>
  <cp:lastModifiedBy>RePack by Diakov</cp:lastModifiedBy>
  <cp:revision>7</cp:revision>
  <dcterms:created xsi:type="dcterms:W3CDTF">2016-12-19T06:42:24Z</dcterms:created>
  <dcterms:modified xsi:type="dcterms:W3CDTF">2017-04-27T05:51:04Z</dcterms:modified>
</cp:coreProperties>
</file>