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0" r:id="rId3"/>
    <p:sldId id="256" r:id="rId4"/>
    <p:sldId id="261" r:id="rId5"/>
    <p:sldId id="259" r:id="rId6"/>
    <p:sldId id="268" r:id="rId7"/>
    <p:sldId id="267" r:id="rId8"/>
    <p:sldId id="265" r:id="rId9"/>
    <p:sldId id="26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6DB76-690A-4C66-A55F-DF6381C2CB54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87931-CA80-41D4-A935-CB9396BD1B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96AED-F421-433F-B646-AD5AD07C79C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H:\&#1054;&#1073;&#1083;&#1086;&#1084;&#1086;&#1074;!\&#1075;&#1080;&#1087;&#1087;&#1077;&#1088;&#1089;&#1089;&#1099;&#1083;&#1082;&#1080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H:\&#1054;&#1073;&#1083;&#1086;&#1084;&#1086;&#1074;!\&#1075;&#1080;&#1087;&#1087;&#1077;&#1088;&#1089;&#1089;&#1099;&#1083;&#1082;&#1080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H:\&#1054;&#1073;&#1083;&#1086;&#1084;&#1086;&#1074;!\&#1075;&#1080;&#1087;&#1087;&#1077;&#1088;&#1089;&#1089;&#1099;&#1083;&#1082;&#1080;.ppt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714488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Любовная история Ольги Ильинской и Ильи Обломова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857628"/>
            <a:ext cx="4214842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3929066"/>
            <a:ext cx="4034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«Тайны человеческой жизни велики, а любовь – самая недоступная их этих тайн»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9137">
            <a:off x="6206501" y="3251477"/>
            <a:ext cx="2525888" cy="3462750"/>
          </a:xfrm>
          <a:prstGeom prst="rect">
            <a:avLst/>
          </a:prstGeom>
          <a:noFill/>
          <a:ln w="38100">
            <a:pattFill prst="narVert">
              <a:fgClr>
                <a:schemeClr val="accent2"/>
              </a:fgClr>
              <a:bgClr>
                <a:srgbClr val="FFCC00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8" descr="http://fb.ru/misc/i/gallery/25681/581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00108"/>
            <a:ext cx="3498477" cy="520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1357298"/>
            <a:ext cx="435771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800" dirty="0" smtClean="0">
                <a:solidFill>
                  <a:schemeClr val="tx1"/>
                </a:solidFill>
              </a:rPr>
              <a:t>примере Ольги и Ильи Ильича Гончаров показал, как важно любить в другом человеке его индивидуальность, а не пытаться изменить его в соответствии с искаженным, иллюзорным образом того идеала, который близок нам самим.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71480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28"/>
            <a:ext cx="364333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2" descr="http://900igr.net/datai/literatura/ZHizn-Goncharova/0021-019-V-nej-to-bolee-nezheli-v-SHtoltse-mozhno-videt-namek-na-novuju-russku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439324" cy="4745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22145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1480"/>
            <a:ext cx="5072098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«Любовь движет миром с силой          архимедова рычага».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                                             И.А. Гончаров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000372"/>
            <a:ext cx="4857784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Любо́вь</a:t>
            </a:r>
            <a:r>
              <a:rPr lang="ru-RU" sz="2800" dirty="0" smtClean="0">
                <a:solidFill>
                  <a:schemeClr val="tx1"/>
                </a:solidFill>
              </a:rPr>
              <a:t> — самоотверженное чувство, свойственное человеку, глубокая привязанность к другому человеку или объекту, глубокая симпатия.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Documents and Settings\sultan1\Рабочий стол\Обломов\1385256554_ivan-goncharov-oblomov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868144" y="1700808"/>
            <a:ext cx="2983850" cy="418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57224" y="1285860"/>
            <a:ext cx="4500594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85860"/>
            <a:ext cx="45720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Сюжетную основу </a:t>
            </a:r>
            <a:r>
              <a:rPr lang="ru-RU" sz="3200" i="1" dirty="0" smtClean="0"/>
              <a:t>«Обломова» </a:t>
            </a:r>
            <a:r>
              <a:rPr lang="ru-RU" sz="3200" dirty="0" smtClean="0"/>
              <a:t>составляет история драматической любви главного героя – дворянского интеллигента, помещика Ильи Ильича Обломова к Ольге Ильинской. </a:t>
            </a:r>
            <a:br>
              <a:rPr lang="ru-RU" sz="3200" dirty="0" smtClean="0"/>
            </a:b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5500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MouseOver r:id="rId3" action="ppaction://hlinkpres?slideindex=1&amp;slidetitle= "/>
              </a:rPr>
              <a:t>Обломов Илья Ильич</a:t>
            </a:r>
            <a:endParaRPr lang="ru-RU" sz="4400" dirty="0"/>
          </a:p>
        </p:txBody>
      </p:sp>
      <p:pic>
        <p:nvPicPr>
          <p:cNvPr id="6" name="Picture 4" descr="http://inessa-v.ucoz.ru/obl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04864"/>
            <a:ext cx="3973885" cy="365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2285992"/>
            <a:ext cx="4143404" cy="3857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Дворянин «лет 32-33 от роду, приятной наружности, с темно-серыми глазами, но с отсутствием всякой определенной цели, всякой сосредоточенности в чертах лица…мягкость была господствующим и основным выражением…всей души». 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785794"/>
            <a:ext cx="4245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MouseOver r:id="rId3" action="ppaction://hlinkpres?slideindex=2&amp;slidetitle=Слайд 2"/>
              </a:rPr>
              <a:t>Ольга Ильинская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MouseOver r:id="rId3" action="ppaction://hlinkpres?slideindex=1&amp;slidetitle= "/>
            </a:endParaRPr>
          </a:p>
        </p:txBody>
      </p:sp>
      <p:pic>
        <p:nvPicPr>
          <p:cNvPr id="6" name="Picture 16" descr="http://go1.imgsmail.ru/imgpreview?key=171df34e1f23102e&amp;mb=imgdb_preview_12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628800"/>
            <a:ext cx="2802969" cy="444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1643050"/>
            <a:ext cx="4429156" cy="435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Молодая дворянка лет 20-ти. Она получила хорошее воспитание и образование, разбирается в науках и искусстве, много читает и находится в постоянном развитии, познании, достижении и новых целей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571612"/>
            <a:ext cx="2195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hlinkMouseOver r:id="rId4" action="ppaction://hlinkpres?slideindex=3&amp;slidetitle=Слайд 3"/>
              </a:rPr>
              <a:t>Знакомство</a:t>
            </a:r>
            <a:r>
              <a:rPr lang="ru-RU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285992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hlinkMouseOver r:id="rId4" action="ppaction://hlinkpres?slideindex=4&amp;slidetitle=Слайд 4"/>
              </a:rPr>
              <a:t>Признание И.Обломова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3357562"/>
            <a:ext cx="2884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hlinkMouseOver r:id="rId4" action="ppaction://hlinkpres?slideindex=5&amp;slidetitle=Слайд 5"/>
              </a:rPr>
              <a:t>Признание Ольги</a:t>
            </a:r>
            <a:endParaRPr lang="ru-RU" sz="28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3929066"/>
            <a:ext cx="3539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hlinkMouseOver r:id="rId4" action="ppaction://hlinkpres?slideindex=6&amp;slidetitle=Слайд 6"/>
              </a:rPr>
              <a:t>Развитие отношений. 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hlinkMouseOver r:id="rId4" action="ppaction://hlinkpres?slideindex=6&amp;slidetitle=Слайд 6"/>
              </a:rPr>
              <a:t>Изменение Обломова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hlinkMouseOver r:id="rId4" action="ppaction://hlinkpres?slideindex=6&amp;slidetitle=Слайд 6"/>
              </a:rPr>
              <a:t>.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4857760"/>
            <a:ext cx="2972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hlinkMouseOver r:id="rId4" action="ppaction://hlinkpres?slideindex=7&amp;slidetitle= "/>
              </a:rPr>
              <a:t>Письмо Обломова</a:t>
            </a:r>
            <a:endParaRPr lang="ru-RU" sz="28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5429264"/>
            <a:ext cx="2314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hlinkMouseOver r:id="rId4" action="ppaction://hlinkpres?slideindex=8&amp;slidetitle=Слайд 8"/>
              </a:rPr>
              <a:t>Предложение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15140" y="5929330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hlinkMouseOver r:id="rId4" action="ppaction://hlinkpres?slideindex=9&amp;slidetitle=Слайд 9"/>
              </a:rPr>
              <a:t>Разрыв</a:t>
            </a:r>
            <a:endParaRPr lang="ru-RU" sz="2800" dirty="0" smtClean="0"/>
          </a:p>
        </p:txBody>
      </p:sp>
      <p:sp>
        <p:nvSpPr>
          <p:cNvPr id="16" name="Стрелка вниз 15"/>
          <p:cNvSpPr/>
          <p:nvPr/>
        </p:nvSpPr>
        <p:spPr>
          <a:xfrm>
            <a:off x="1714480" y="1000108"/>
            <a:ext cx="360040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643174" y="1571612"/>
            <a:ext cx="360040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929058" y="2428868"/>
            <a:ext cx="360040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857752" y="3214686"/>
            <a:ext cx="360040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786446" y="4143380"/>
            <a:ext cx="360040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15140" y="4572008"/>
            <a:ext cx="360040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001024" y="5143512"/>
            <a:ext cx="360040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43108" y="214290"/>
            <a:ext cx="5857916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929354" cy="8683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ЛЮБВИ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643042" y="3643314"/>
            <a:ext cx="936104" cy="1656399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97152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86916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1556792"/>
            <a:ext cx="4716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</p:txBody>
      </p:sp>
      <p:sp>
        <p:nvSpPr>
          <p:cNvPr id="10" name="Стрелка вниз 9"/>
          <p:cNvSpPr/>
          <p:nvPr/>
        </p:nvSpPr>
        <p:spPr>
          <a:xfrm>
            <a:off x="6357950" y="3714752"/>
            <a:ext cx="936104" cy="165639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5500702"/>
            <a:ext cx="3143272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Вышла замуж за Андрея </a:t>
            </a:r>
            <a:r>
              <a:rPr lang="ru-RU" sz="2400" dirty="0" err="1" smtClean="0">
                <a:solidFill>
                  <a:schemeClr val="tx1"/>
                </a:solidFill>
              </a:rPr>
              <a:t>Штольца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500702"/>
            <a:ext cx="3143272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Женился на Агафье Пшеницыной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643050"/>
            <a:ext cx="4214842" cy="178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«...</a:t>
            </a:r>
            <a:r>
              <a:rPr lang="ru-RU" sz="2400" i="1" dirty="0" smtClean="0">
                <a:solidFill>
                  <a:schemeClr val="tx1"/>
                </a:solidFill>
              </a:rPr>
              <a:t>Андрей, разве ее можно забыть? Это значит забыть, что я когда-то жил, был в раю</a:t>
            </a:r>
            <a:r>
              <a:rPr lang="ru-RU" sz="2400" i="1" dirty="0" smtClean="0">
                <a:solidFill>
                  <a:schemeClr val="tx1"/>
                </a:solidFill>
              </a:rPr>
              <a:t>…»</a:t>
            </a:r>
            <a:endParaRPr lang="ru-RU" sz="2400" i="1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57166"/>
            <a:ext cx="5357850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после расставания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1643050"/>
            <a:ext cx="4214842" cy="178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«...Я люблю его не по-прежнему, но есть что-то, что я люблю в нем, чему я кажется, осталась верна и не изменюсь, как иные…»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i0.wp.com/handykids.ru/wp-content/uploads/2014/05/siren-008.jpg?resize=300%2C400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429256" y="1428736"/>
            <a:ext cx="3357586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14414" y="571480"/>
            <a:ext cx="378621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 любви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071678"/>
            <a:ext cx="3500462" cy="3786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Ветка сирени воплощает в себе то прекрасное, что зацвело в душе Ольги и Обломова. Влюблённый в Ольгу, в её голос, в небесную мелодию молитвы, которую она исполняет, Обломов не сразу замечает, что на его глазах происходит сказочное слияние женской красоты, музыки и расцветшей сиреневой ветки. Сирень в романе символизирует возможность изменений к лучшему. 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357166"/>
            <a:ext cx="6000792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история любви Ольги и Обломова заведомо была трагична?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57158" y="1714488"/>
            <a:ext cx="936104" cy="1656399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215206" y="1928802"/>
            <a:ext cx="936104" cy="1656399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928802"/>
            <a:ext cx="4857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Она мечтала, как «прикажет ему прочесть книги», которые оставил </a:t>
            </a:r>
            <a:r>
              <a:rPr lang="ru-RU" i="1" dirty="0" err="1" smtClean="0"/>
              <a:t>Штольц</a:t>
            </a:r>
            <a:r>
              <a:rPr lang="ru-RU" i="1" dirty="0" smtClean="0"/>
              <a:t>, потом читать каждый день газеты и рассказывать ей новости, писать в деревню письма, дописывать план устройства имения, приготовиться ехать за границу — словом, он не задремлет у нее; она укажет ему цель, заставит полюбить опять все, что он разлюбил»</a:t>
            </a:r>
          </a:p>
          <a:p>
            <a:endParaRPr lang="ru-RU" dirty="0" smtClean="0"/>
          </a:p>
          <a:p>
            <a:r>
              <a:rPr lang="ru-RU" i="1" dirty="0" smtClean="0"/>
              <a:t>«И все это чудо сделает она, такая робкая, молчаливая, которой до сих пор никто не слушался, которая еще не начала жить!»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928802"/>
            <a:ext cx="4929222" cy="371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i="1" dirty="0" smtClean="0">
                <a:solidFill>
                  <a:schemeClr val="tx1"/>
                </a:solidFill>
              </a:rPr>
              <a:t>Она мечтала, как «прикажет ему прочесть книги», которые оставил </a:t>
            </a:r>
            <a:r>
              <a:rPr lang="ru-RU" i="1" dirty="0" err="1" smtClean="0">
                <a:solidFill>
                  <a:schemeClr val="tx1"/>
                </a:solidFill>
              </a:rPr>
              <a:t>Штольц</a:t>
            </a:r>
            <a:r>
              <a:rPr lang="ru-RU" i="1" dirty="0" smtClean="0">
                <a:solidFill>
                  <a:schemeClr val="tx1"/>
                </a:solidFill>
              </a:rPr>
              <a:t>, потом читать каждый день газеты и рассказывать ей новости, писать в деревню письма, дописывать план устройства имения, приготовиться ехать за границу — словом, он не задремлет у нее; она укажет ему цель, заставит полюбить опять все, что он разлюбил»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«И все это чудо сделает она, такая робкая, молчаливая, которой до сих пор никто не слушался, которая еще не начала жить!»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503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ИСТОРИЯ ЛЮБВИ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11</cp:revision>
  <dcterms:created xsi:type="dcterms:W3CDTF">2017-04-24T13:42:59Z</dcterms:created>
  <dcterms:modified xsi:type="dcterms:W3CDTF">2017-04-24T14:38:02Z</dcterms:modified>
</cp:coreProperties>
</file>