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9" r:id="rId4"/>
    <p:sldId id="258" r:id="rId5"/>
    <p:sldId id="260" r:id="rId6"/>
    <p:sldId id="262" r:id="rId7"/>
    <p:sldId id="263" r:id="rId8"/>
    <p:sldId id="264" r:id="rId9"/>
    <p:sldId id="261" r:id="rId10"/>
    <p:sldId id="266" r:id="rId11"/>
    <p:sldId id="267" r:id="rId12"/>
    <p:sldId id="268" r:id="rId13"/>
    <p:sldId id="269" r:id="rId14"/>
    <p:sldId id="270" r:id="rId15"/>
    <p:sldId id="273" r:id="rId16"/>
    <p:sldId id="274" r:id="rId17"/>
    <p:sldId id="275" r:id="rId18"/>
    <p:sldId id="276" r:id="rId19"/>
    <p:sldId id="277" r:id="rId20"/>
    <p:sldId id="279" r:id="rId21"/>
  </p:sldIdLst>
  <p:sldSz cx="9144000" cy="6858000" type="screen4x3"/>
  <p:notesSz cx="6858000" cy="9945688"/>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8" d="100"/>
          <a:sy n="88" d="100"/>
        </p:scale>
        <p:origin x="-1546" y="-8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ru-RU" smtClean="0"/>
              <a:t>Образец заголовка</a:t>
            </a:r>
            <a:endParaRPr lang="en-US" dirty="0"/>
          </a:p>
        </p:txBody>
      </p:sp>
      <p:sp>
        <p:nvSpPr>
          <p:cNvPr id="8" name="Date Placeholder 3"/>
          <p:cNvSpPr>
            <a:spLocks noGrp="1"/>
          </p:cNvSpPr>
          <p:nvPr>
            <p:ph type="dt" sz="half" idx="10"/>
          </p:nvPr>
        </p:nvSpPr>
        <p:spPr/>
        <p:txBody>
          <a:bodyPr/>
          <a:lstStyle>
            <a:lvl1pPr>
              <a:defRPr/>
            </a:lvl1pPr>
          </a:lstStyle>
          <a:p>
            <a:pPr>
              <a:defRPr/>
            </a:pPr>
            <a:fld id="{8E4EAB05-D05A-41AA-B05E-C92A75C596A9}" type="datetimeFigureOut">
              <a:rPr lang="ru-RU"/>
              <a:pPr>
                <a:defRPr/>
              </a:pPr>
              <a:t>28.08.2015</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0766612A-64AB-4AED-B209-2FA157BBE397}"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18A7DA1D-F623-44A4-AB41-6A886E2C07A6}" type="datetimeFigureOut">
              <a:rPr lang="ru-RU"/>
              <a:pPr>
                <a:defRPr/>
              </a:pPr>
              <a:t>28.08.2015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9C168A7E-A330-4D57-A932-92305BA0E447}"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1506CB4E-4936-4BF4-86DF-3BB43F5E92D6}" type="datetimeFigureOut">
              <a:rPr lang="ru-RU"/>
              <a:pPr>
                <a:defRPr/>
              </a:pPr>
              <a:t>28.08.2015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DC9F9D71-21B8-4873-A6EE-B62C068260F5}"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4"/>
          </p:nvPr>
        </p:nvSpPr>
        <p:spPr/>
        <p:txBody>
          <a:bodyPr/>
          <a:lstStyle>
            <a:lvl1pPr>
              <a:defRPr/>
            </a:lvl1pPr>
          </a:lstStyle>
          <a:p>
            <a:pPr>
              <a:defRPr/>
            </a:pPr>
            <a:fld id="{15C608DD-A128-4AA9-A41B-6B397D5C9AFC}" type="datetimeFigureOut">
              <a:rPr lang="ru-RU"/>
              <a:pPr>
                <a:defRPr/>
              </a:pPr>
              <a:t>28.08.2015</a:t>
            </a:fld>
            <a:endParaRPr lang="ru-RU"/>
          </a:p>
        </p:txBody>
      </p:sp>
      <p:sp>
        <p:nvSpPr>
          <p:cNvPr id="5" name="Footer Placeholder 4"/>
          <p:cNvSpPr>
            <a:spLocks noGrp="1"/>
          </p:cNvSpPr>
          <p:nvPr>
            <p:ph type="ftr" sz="quarter" idx="15"/>
          </p:nvPr>
        </p:nvSpPr>
        <p:spPr/>
        <p:txBody>
          <a:bodyPr/>
          <a:lstStyle>
            <a:lvl1pPr>
              <a:defRPr/>
            </a:lvl1pPr>
          </a:lstStyle>
          <a:p>
            <a:pPr>
              <a:defRPr/>
            </a:pPr>
            <a:endParaRPr lang="ru-RU"/>
          </a:p>
        </p:txBody>
      </p:sp>
      <p:sp>
        <p:nvSpPr>
          <p:cNvPr id="6" name="Slide Number Placeholder 5"/>
          <p:cNvSpPr>
            <a:spLocks noGrp="1"/>
          </p:cNvSpPr>
          <p:nvPr>
            <p:ph type="sldNum" sz="quarter" idx="16"/>
          </p:nvPr>
        </p:nvSpPr>
        <p:spPr/>
        <p:txBody>
          <a:bodyPr/>
          <a:lstStyle>
            <a:lvl1pPr>
              <a:defRPr/>
            </a:lvl1pPr>
          </a:lstStyle>
          <a:p>
            <a:pPr>
              <a:defRPr/>
            </a:pPr>
            <a:fld id="{B5A0F781-D868-474D-8B4C-14E806457DD7}"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0"/>
          </p:nvPr>
        </p:nvSpPr>
        <p:spPr/>
        <p:txBody>
          <a:bodyPr/>
          <a:lstStyle>
            <a:lvl1pPr>
              <a:defRPr/>
            </a:lvl1pPr>
          </a:lstStyle>
          <a:p>
            <a:pPr>
              <a:defRPr/>
            </a:pPr>
            <a:fld id="{8450A34E-5136-4D3B-8DE0-B0FED9B19B22}" type="datetimeFigureOut">
              <a:rPr lang="ru-RU"/>
              <a:pPr>
                <a:defRPr/>
              </a:pPr>
              <a:t>28.08.2015</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4A0390BF-8A22-4CAE-95AD-9D4309298C31}"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fld id="{C09AA01D-38FA-4881-81F5-D5D6BE7F96B7}" type="datetimeFigureOut">
              <a:rPr lang="ru-RU"/>
              <a:pPr>
                <a:defRPr/>
              </a:pPr>
              <a:t>28.08.2015</a:t>
            </a:fld>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230F5E84-270E-49C1-A09A-B5DF9A3A7A93}"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7" name="Date Placeholder 3"/>
          <p:cNvSpPr>
            <a:spLocks noGrp="1"/>
          </p:cNvSpPr>
          <p:nvPr>
            <p:ph type="dt" sz="half" idx="10"/>
          </p:nvPr>
        </p:nvSpPr>
        <p:spPr/>
        <p:txBody>
          <a:bodyPr/>
          <a:lstStyle>
            <a:lvl1pPr>
              <a:defRPr/>
            </a:lvl1pPr>
          </a:lstStyle>
          <a:p>
            <a:pPr>
              <a:defRPr/>
            </a:pPr>
            <a:fld id="{7EF51C12-748B-45CA-8240-2D8C55F75D54}" type="datetimeFigureOut">
              <a:rPr lang="ru-RU"/>
              <a:pPr>
                <a:defRPr/>
              </a:pPr>
              <a:t>28.08.2015</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27643729-7E02-4F71-BF53-1E78CB654A4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B000B80D-C286-444B-A848-B0A319C6E737}" type="datetimeFigureOut">
              <a:rPr lang="ru-RU"/>
              <a:pPr>
                <a:defRPr/>
              </a:pPr>
              <a:t>28.08.2015</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C794A6B0-37CA-4222-97BF-9AB320CF5BED}"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F61F2D4-7C5A-419F-A550-A274A54F8B0D}" type="datetimeFigureOut">
              <a:rPr lang="ru-RU"/>
              <a:pPr>
                <a:defRPr/>
              </a:pPr>
              <a:t>28.08.2015</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A8CD8690-7B46-4533-B08B-898FE4B7C387}"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197A9A62-AA4D-47A7-A5C4-6872BD3B0538}" type="datetimeFigureOut">
              <a:rPr lang="ru-RU"/>
              <a:pPr>
                <a:defRPr/>
              </a:pPr>
              <a:t>28.08.2015</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F852383A-B619-43AA-A346-2D95C8D2B44F}"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ru-RU" smtClean="0"/>
              <a:t>Образец заголовка</a:t>
            </a:r>
            <a:endParaRPr lang="en-US" dirty="0"/>
          </a:p>
        </p:txBody>
      </p:sp>
      <p:sp>
        <p:nvSpPr>
          <p:cNvPr id="9" name="Date Placeholder 4"/>
          <p:cNvSpPr>
            <a:spLocks noGrp="1"/>
          </p:cNvSpPr>
          <p:nvPr>
            <p:ph type="dt" sz="half" idx="10"/>
          </p:nvPr>
        </p:nvSpPr>
        <p:spPr/>
        <p:txBody>
          <a:bodyPr/>
          <a:lstStyle>
            <a:lvl1pPr>
              <a:defRPr/>
            </a:lvl1pPr>
          </a:lstStyle>
          <a:p>
            <a:pPr>
              <a:defRPr/>
            </a:pPr>
            <a:fld id="{5829AF9B-EBA4-43FE-8AA2-C190ECBA1450}" type="datetimeFigureOut">
              <a:rPr lang="ru-RU"/>
              <a:pPr>
                <a:defRPr/>
              </a:pPr>
              <a:t>28.08.2015</a:t>
            </a:fld>
            <a:endParaRPr lang="ru-RU"/>
          </a:p>
        </p:txBody>
      </p:sp>
      <p:sp>
        <p:nvSpPr>
          <p:cNvPr id="10" name="Footer Placeholder 5"/>
          <p:cNvSpPr>
            <a:spLocks noGrp="1"/>
          </p:cNvSpPr>
          <p:nvPr>
            <p:ph type="ftr" sz="quarter" idx="11"/>
          </p:nvPr>
        </p:nvSpPr>
        <p:spPr/>
        <p:txBody>
          <a:bodyPr/>
          <a:lstStyle>
            <a:lvl1pPr>
              <a:defRPr/>
            </a:lvl1pPr>
          </a:lstStyle>
          <a:p>
            <a:pPr>
              <a:defRPr/>
            </a:pPr>
            <a:endParaRPr lang="ru-RU"/>
          </a:p>
        </p:txBody>
      </p:sp>
      <p:sp>
        <p:nvSpPr>
          <p:cNvPr id="11" name="Slide Number Placeholder 6"/>
          <p:cNvSpPr>
            <a:spLocks noGrp="1"/>
          </p:cNvSpPr>
          <p:nvPr>
            <p:ph type="sldNum" sz="quarter" idx="12"/>
          </p:nvPr>
        </p:nvSpPr>
        <p:spPr/>
        <p:txBody>
          <a:bodyPr/>
          <a:lstStyle>
            <a:lvl1pPr>
              <a:defRPr/>
            </a:lvl1pPr>
          </a:lstStyle>
          <a:p>
            <a:pPr>
              <a:defRPr/>
            </a:pPr>
            <a:fld id="{8BA8C3C4-7531-43DE-9E0F-0292F3544C50}"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mn-lt"/>
                <a:cs typeface="+mn-cs"/>
              </a:defRPr>
            </a:lvl1pPr>
          </a:lstStyle>
          <a:p>
            <a:pPr>
              <a:defRPr/>
            </a:pPr>
            <a:fld id="{255273B7-724F-48A3-8F75-8E24C8DAB711}" type="datetimeFigureOut">
              <a:rPr lang="ru-RU"/>
              <a:pPr>
                <a:defRPr/>
              </a:pPr>
              <a:t>28.08.2015</a:t>
            </a:fld>
            <a:endParaRPr lang="ru-RU"/>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lumMod val="50000"/>
                    <a:lumOff val="50000"/>
                  </a:schemeClr>
                </a:solidFill>
                <a:latin typeface="+mn-lt"/>
                <a:cs typeface="+mn-cs"/>
              </a:defRPr>
            </a:lvl1pPr>
          </a:lstStyle>
          <a:p>
            <a:pPr>
              <a:defRPr/>
            </a:pPr>
            <a:fld id="{9FF5387A-51F3-4C6D-B948-B709FBF4149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84" r:id="rId1"/>
    <p:sldLayoutId id="2147483683" r:id="rId2"/>
    <p:sldLayoutId id="2147483685" r:id="rId3"/>
    <p:sldLayoutId id="2147483682" r:id="rId4"/>
    <p:sldLayoutId id="2147483681" r:id="rId5"/>
    <p:sldLayoutId id="2147483680" r:id="rId6"/>
    <p:sldLayoutId id="2147483679" r:id="rId7"/>
    <p:sldLayoutId id="2147483678" r:id="rId8"/>
    <p:sldLayoutId id="2147483686" r:id="rId9"/>
    <p:sldLayoutId id="2147483677" r:id="rId10"/>
    <p:sldLayoutId id="2147483676" r:id="rId11"/>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504937"/>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504937"/>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504937"/>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504937"/>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504937"/>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504937"/>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504937"/>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504937"/>
        </a:buClr>
        <a:buSzPct val="130000"/>
        <a:buFont typeface="Georgia" pitchFamily="18" charset="0"/>
        <a:buChar char="*"/>
        <a:defRPr sz="2400"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504937"/>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504937"/>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Подзаголовок 2"/>
          <p:cNvSpPr>
            <a:spLocks noGrp="1"/>
          </p:cNvSpPr>
          <p:nvPr>
            <p:ph type="subTitle" idx="1"/>
          </p:nvPr>
        </p:nvSpPr>
        <p:spPr>
          <a:xfrm flipV="1">
            <a:off x="2987675" y="5967413"/>
            <a:ext cx="4032250" cy="125412"/>
          </a:xfrm>
        </p:spPr>
        <p:txBody>
          <a:bodyPr/>
          <a:lstStyle/>
          <a:p>
            <a:pPr eaLnBrk="1" hangingPunct="1">
              <a:lnSpc>
                <a:spcPct val="80000"/>
              </a:lnSpc>
            </a:pPr>
            <a:endParaRPr lang="ru-RU" sz="900" smtClean="0"/>
          </a:p>
        </p:txBody>
      </p:sp>
      <p:sp>
        <p:nvSpPr>
          <p:cNvPr id="13314" name="Заголовок 1"/>
          <p:cNvSpPr>
            <a:spLocks noGrp="1"/>
          </p:cNvSpPr>
          <p:nvPr>
            <p:ph type="ctrTitle"/>
          </p:nvPr>
        </p:nvSpPr>
        <p:spPr bwMode="auto">
          <a:xfrm>
            <a:off x="900113" y="476250"/>
            <a:ext cx="7175500" cy="5545138"/>
          </a:xfrm>
        </p:spPr>
        <p:txBody>
          <a:bodyPr wrap="square" numCol="1" compatLnSpc="1">
            <a:prstTxWarp prst="textNoShape">
              <a:avLst/>
            </a:prstTxWarp>
          </a:bodyPr>
          <a:lstStyle/>
          <a:p>
            <a:pPr marL="1058863" indent="-876300" eaLnBrk="1" hangingPunct="1">
              <a:buFont typeface="Georgia" pitchFamily="18" charset="0"/>
              <a:buNone/>
            </a:pPr>
            <a:r>
              <a:rPr lang="ru-RU" sz="1800" smtClean="0">
                <a:solidFill>
                  <a:srgbClr val="FF0000"/>
                </a:solidFill>
                <a:effectLst/>
              </a:rPr>
              <a:t>              1.</a:t>
            </a:r>
            <a:r>
              <a:rPr lang="ru-RU" sz="1800" smtClean="0">
                <a:solidFill>
                  <a:schemeClr val="tx1"/>
                </a:solidFill>
                <a:effectLst/>
              </a:rPr>
              <a:t> Участвовали ли вы когда-нибудь в спортивных соревнованиях?</a:t>
            </a:r>
            <a:br>
              <a:rPr lang="ru-RU" sz="1800" smtClean="0">
                <a:solidFill>
                  <a:schemeClr val="tx1"/>
                </a:solidFill>
                <a:effectLst/>
              </a:rPr>
            </a:br>
            <a:r>
              <a:rPr lang="ru-RU" sz="1800" smtClean="0">
                <a:solidFill>
                  <a:srgbClr val="FF0000"/>
                </a:solidFill>
                <a:effectLst/>
              </a:rPr>
              <a:t>2.</a:t>
            </a:r>
            <a:r>
              <a:rPr lang="ru-RU" sz="1800" smtClean="0">
                <a:solidFill>
                  <a:schemeClr val="tx1"/>
                </a:solidFill>
                <a:effectLst/>
              </a:rPr>
              <a:t> Передачи по каким видам спорта вы предпочитаете смотреть?</a:t>
            </a:r>
            <a:br>
              <a:rPr lang="ru-RU" sz="1800" smtClean="0">
                <a:solidFill>
                  <a:schemeClr val="tx1"/>
                </a:solidFill>
                <a:effectLst/>
              </a:rPr>
            </a:br>
            <a:r>
              <a:rPr lang="ru-RU" sz="1800" smtClean="0">
                <a:solidFill>
                  <a:srgbClr val="FF0000"/>
                </a:solidFill>
                <a:effectLst/>
              </a:rPr>
              <a:t>3.</a:t>
            </a:r>
            <a:r>
              <a:rPr lang="ru-RU" sz="1800" smtClean="0">
                <a:solidFill>
                  <a:schemeClr val="tx1"/>
                </a:solidFill>
                <a:effectLst/>
              </a:rPr>
              <a:t> Посещаете ли вы спортивные соревнования в качестве зрителя?</a:t>
            </a:r>
            <a:br>
              <a:rPr lang="ru-RU" sz="1800" smtClean="0">
                <a:solidFill>
                  <a:schemeClr val="tx1"/>
                </a:solidFill>
                <a:effectLst/>
              </a:rPr>
            </a:br>
            <a:r>
              <a:rPr lang="ru-RU" sz="1800" smtClean="0">
                <a:solidFill>
                  <a:srgbClr val="FF0000"/>
                </a:solidFill>
                <a:effectLst/>
              </a:rPr>
              <a:t>4.</a:t>
            </a:r>
            <a:r>
              <a:rPr lang="ru-RU" sz="1800" smtClean="0">
                <a:solidFill>
                  <a:schemeClr val="tx1"/>
                </a:solidFill>
                <a:effectLst/>
              </a:rPr>
              <a:t> Какой вид спорта вы считаете самым доступным?</a:t>
            </a:r>
            <a:br>
              <a:rPr lang="ru-RU" sz="1800" smtClean="0">
                <a:solidFill>
                  <a:schemeClr val="tx1"/>
                </a:solidFill>
                <a:effectLst/>
              </a:rPr>
            </a:br>
            <a:r>
              <a:rPr lang="ru-RU" sz="1800" smtClean="0">
                <a:solidFill>
                  <a:srgbClr val="FF0000"/>
                </a:solidFill>
                <a:effectLst/>
              </a:rPr>
              <a:t>5.</a:t>
            </a:r>
            <a:r>
              <a:rPr lang="ru-RU" sz="1800" smtClean="0">
                <a:solidFill>
                  <a:schemeClr val="tx1"/>
                </a:solidFill>
                <a:effectLst/>
              </a:rPr>
              <a:t> Какой вид спорта вам нравится меньше всего?</a:t>
            </a:r>
            <a:br>
              <a:rPr lang="ru-RU" sz="1800" smtClean="0">
                <a:solidFill>
                  <a:schemeClr val="tx1"/>
                </a:solidFill>
                <a:effectLst/>
              </a:rPr>
            </a:br>
            <a:r>
              <a:rPr lang="ru-RU" sz="1800" smtClean="0">
                <a:solidFill>
                  <a:srgbClr val="FF0000"/>
                </a:solidFill>
                <a:effectLst/>
              </a:rPr>
              <a:t>6.</a:t>
            </a:r>
            <a:r>
              <a:rPr lang="ru-RU" sz="1800" smtClean="0">
                <a:solidFill>
                  <a:schemeClr val="tx1"/>
                </a:solidFill>
                <a:effectLst/>
              </a:rPr>
              <a:t> Каким видом спорта вы хотели бы заниматься?</a:t>
            </a:r>
            <a:br>
              <a:rPr lang="ru-RU" sz="1800" smtClean="0">
                <a:solidFill>
                  <a:schemeClr val="tx1"/>
                </a:solidFill>
                <a:effectLst/>
              </a:rPr>
            </a:br>
            <a:r>
              <a:rPr lang="ru-RU" sz="1800" smtClean="0">
                <a:solidFill>
                  <a:srgbClr val="FF0000"/>
                </a:solidFill>
                <a:effectLst/>
              </a:rPr>
              <a:t>7.</a:t>
            </a:r>
            <a:r>
              <a:rPr lang="ru-RU" sz="1800" smtClean="0">
                <a:solidFill>
                  <a:schemeClr val="tx1"/>
                </a:solidFill>
                <a:effectLst/>
              </a:rPr>
              <a:t> Как часто вы смотрите спортивные передачи по телевизору?</a:t>
            </a:r>
            <a:br>
              <a:rPr lang="ru-RU" sz="1800" smtClean="0">
                <a:solidFill>
                  <a:schemeClr val="tx1"/>
                </a:solidFill>
                <a:effectLst/>
              </a:rPr>
            </a:br>
            <a:r>
              <a:rPr lang="ru-RU" sz="1800" smtClean="0">
                <a:solidFill>
                  <a:srgbClr val="FF0000"/>
                </a:solidFill>
                <a:effectLst/>
              </a:rPr>
              <a:t>8.</a:t>
            </a:r>
            <a:r>
              <a:rPr lang="ru-RU" sz="1800" smtClean="0">
                <a:solidFill>
                  <a:schemeClr val="tx1"/>
                </a:solidFill>
                <a:effectLst/>
              </a:rPr>
              <a:t> Соревнования по каким видам спорта вы посещаете?</a:t>
            </a:r>
            <a:br>
              <a:rPr lang="ru-RU" sz="1800" smtClean="0">
                <a:solidFill>
                  <a:schemeClr val="tx1"/>
                </a:solidFill>
                <a:effectLst/>
              </a:rPr>
            </a:br>
            <a:r>
              <a:rPr lang="ru-RU" sz="1800" smtClean="0">
                <a:solidFill>
                  <a:srgbClr val="FF0000"/>
                </a:solidFill>
                <a:effectLst/>
              </a:rPr>
              <a:t>9.</a:t>
            </a:r>
            <a:r>
              <a:rPr lang="ru-RU" sz="1800" smtClean="0">
                <a:solidFill>
                  <a:schemeClr val="tx1"/>
                </a:solidFill>
                <a:effectLst/>
              </a:rPr>
              <a:t> Какой вид спорта вам нравится больше всего?</a:t>
            </a:r>
            <a:br>
              <a:rPr lang="ru-RU" sz="1800" smtClean="0">
                <a:solidFill>
                  <a:schemeClr val="tx1"/>
                </a:solidFill>
                <a:effectLst/>
              </a:rPr>
            </a:br>
            <a:r>
              <a:rPr lang="ru-RU" sz="1800" smtClean="0">
                <a:solidFill>
                  <a:srgbClr val="FF0000"/>
                </a:solidFill>
                <a:effectLst/>
              </a:rPr>
              <a:t>10.</a:t>
            </a:r>
            <a:r>
              <a:rPr lang="ru-RU" sz="1800" smtClean="0">
                <a:solidFill>
                  <a:schemeClr val="tx1"/>
                </a:solidFill>
                <a:effectLst/>
              </a:rPr>
              <a:t> В соревнованиях по каким видам спорта вы участвовали?</a:t>
            </a:r>
            <a:br>
              <a:rPr lang="ru-RU" sz="1800" smtClean="0">
                <a:solidFill>
                  <a:schemeClr val="tx1"/>
                </a:solidFill>
                <a:effectLst/>
              </a:rPr>
            </a:br>
            <a:r>
              <a:rPr lang="ru-RU" sz="1800" smtClean="0">
                <a:solidFill>
                  <a:srgbClr val="FF0000"/>
                </a:solidFill>
                <a:effectLst/>
              </a:rPr>
              <a:t>11.</a:t>
            </a:r>
            <a:r>
              <a:rPr lang="ru-RU" sz="1800" smtClean="0">
                <a:solidFill>
                  <a:schemeClr val="tx1"/>
                </a:solidFill>
                <a:effectLst/>
              </a:rPr>
              <a:t> Каким видом спорта вы занимаетесь/ хотели бы заниматься?</a:t>
            </a:r>
          </a:p>
        </p:txBody>
      </p:sp>
      <p:sp>
        <p:nvSpPr>
          <p:cNvPr id="5" name="Прямоугольник 4"/>
          <p:cNvSpPr/>
          <p:nvPr/>
        </p:nvSpPr>
        <p:spPr>
          <a:xfrm>
            <a:off x="-172204" y="-454282"/>
            <a:ext cx="2424891" cy="132263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15400" b="1" spc="50" dirty="0">
                <a:ln w="11430"/>
                <a:solidFill>
                  <a:srgbClr val="FF0000"/>
                </a:solidFill>
                <a:effectLst>
                  <a:outerShdw blurRad="76200" dist="50800" dir="5400000" algn="tl" rotWithShape="0">
                    <a:srgbClr val="000000">
                      <a:alpha val="65000"/>
                    </a:srgbClr>
                  </a:outerShdw>
                </a:effectLst>
                <a:latin typeface="+mn-lt"/>
                <a:cs typeface="+mn-cs"/>
              </a:rPr>
              <a:t>ГТО</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320040" indent="-320040" eaLnBrk="1" fontAlgn="auto" hangingPunct="1">
              <a:spcAft>
                <a:spcPts val="0"/>
              </a:spcAft>
              <a:buClr>
                <a:schemeClr val="accent6">
                  <a:lumMod val="75000"/>
                </a:schemeClr>
              </a:buClr>
              <a:defRPr/>
            </a:pPr>
            <a:endParaRPr lang="ru-RU" dirty="0"/>
          </a:p>
        </p:txBody>
      </p:sp>
      <p:sp>
        <p:nvSpPr>
          <p:cNvPr id="3" name="Объект 2"/>
          <p:cNvSpPr>
            <a:spLocks noGrp="1"/>
          </p:cNvSpPr>
          <p:nvPr>
            <p:ph sz="quarter" idx="13"/>
          </p:nvPr>
        </p:nvSpPr>
        <p:spPr>
          <a:xfrm>
            <a:off x="971550" y="404813"/>
            <a:ext cx="6985000" cy="3802062"/>
          </a:xfrm>
        </p:spPr>
        <p:txBody>
          <a:bodyPr rtlCol="0">
            <a:normAutofit/>
          </a:bodyPr>
          <a:lstStyle/>
          <a:p>
            <a:pPr marL="342900" indent="-342900" algn="ctr" eaLnBrk="1" fontAlgn="auto" hangingPunct="1">
              <a:spcAft>
                <a:spcPts val="0"/>
              </a:spcAft>
              <a:buClrTx/>
              <a:buSzTx/>
              <a:buFont typeface="Arial" pitchFamily="34" charset="0"/>
              <a:buChar char="•"/>
              <a:defRPr/>
            </a:pPr>
            <a:r>
              <a:rPr lang="ru-RU" sz="2700" dirty="0">
                <a:solidFill>
                  <a:srgbClr val="002060"/>
                </a:solidFill>
                <a:latin typeface="Calibri"/>
              </a:rPr>
              <a:t>Во времена обязательных нормативов ГТО граждане СССР </a:t>
            </a:r>
            <a:r>
              <a:rPr lang="ru-RU" sz="2700" b="1" dirty="0">
                <a:solidFill>
                  <a:srgbClr val="002060"/>
                </a:solidFill>
                <a:latin typeface="Calibri"/>
              </a:rPr>
              <a:t>претендовали на медали </a:t>
            </a:r>
            <a:r>
              <a:rPr lang="ru-RU" sz="2700" dirty="0">
                <a:solidFill>
                  <a:srgbClr val="002060"/>
                </a:solidFill>
                <a:latin typeface="Calibri"/>
              </a:rPr>
              <a:t>на многих международных соревнованиях, становились рекордсменами </a:t>
            </a:r>
            <a:r>
              <a:rPr lang="ru-RU" sz="2700" b="1" dirty="0">
                <a:solidFill>
                  <a:srgbClr val="002060"/>
                </a:solidFill>
                <a:latin typeface="Calibri"/>
              </a:rPr>
              <a:t>почти во всех видах спорта.</a:t>
            </a:r>
          </a:p>
          <a:p>
            <a:pPr marL="342900" indent="-342900" algn="ctr" eaLnBrk="1" fontAlgn="auto" hangingPunct="1">
              <a:spcAft>
                <a:spcPts val="0"/>
              </a:spcAft>
              <a:buClrTx/>
              <a:buSzTx/>
              <a:buFont typeface="Arial" pitchFamily="34" charset="0"/>
              <a:buChar char="•"/>
              <a:defRPr/>
            </a:pPr>
            <a:r>
              <a:rPr lang="ru-RU" sz="2700" dirty="0">
                <a:solidFill>
                  <a:srgbClr val="002060"/>
                </a:solidFill>
                <a:latin typeface="Calibri"/>
              </a:rPr>
              <a:t>К началу 1976 года свыше 220 миллионов человек имели значки </a:t>
            </a:r>
            <a:r>
              <a:rPr lang="ru-RU" sz="2700" b="1" dirty="0">
                <a:solidFill>
                  <a:srgbClr val="002060"/>
                </a:solidFill>
                <a:latin typeface="Calibri"/>
              </a:rPr>
              <a:t>ГТО.</a:t>
            </a:r>
            <a:r>
              <a:rPr lang="ru-RU" sz="2700" dirty="0">
                <a:solidFill>
                  <a:srgbClr val="002060"/>
                </a:solidFill>
                <a:latin typeface="Calibri"/>
              </a:rPr>
              <a:t> </a:t>
            </a:r>
          </a:p>
          <a:p>
            <a:pPr indent="-182880" eaLnBrk="1" fontAlgn="auto" hangingPunct="1">
              <a:buClr>
                <a:schemeClr val="accent6">
                  <a:lumMod val="75000"/>
                </a:schemeClr>
              </a:buClr>
              <a:defRPr/>
            </a:pPr>
            <a:endParaRPr lang="ru-RU" dirty="0">
              <a:solidFill>
                <a:schemeClr val="tx1">
                  <a:lumMod val="75000"/>
                  <a:lumOff val="25000"/>
                </a:schemeClr>
              </a:solidFill>
            </a:endParaRPr>
          </a:p>
        </p:txBody>
      </p:sp>
      <p:pic>
        <p:nvPicPr>
          <p:cNvPr id="22531" name="Picture 2"/>
          <p:cNvPicPr>
            <a:picLocks noChangeAspect="1" noChangeArrowheads="1"/>
          </p:cNvPicPr>
          <p:nvPr/>
        </p:nvPicPr>
        <p:blipFill>
          <a:blip r:embed="rId2"/>
          <a:srcRect/>
          <a:stretch>
            <a:fillRect/>
          </a:stretch>
        </p:blipFill>
        <p:spPr bwMode="auto">
          <a:xfrm>
            <a:off x="2268538" y="3549650"/>
            <a:ext cx="4860925" cy="3308350"/>
          </a:xfrm>
          <a:prstGeom prst="rect">
            <a:avLst/>
          </a:prstGeom>
          <a:noFill/>
          <a:ln w="9525">
            <a:noFill/>
            <a:miter lim="800000"/>
            <a:headEnd/>
            <a:tailEnd/>
          </a:ln>
        </p:spPr>
      </p:pic>
      <p:pic>
        <p:nvPicPr>
          <p:cNvPr id="22532" name="Picture 3"/>
          <p:cNvPicPr>
            <a:picLocks noChangeAspect="1" noChangeArrowheads="1"/>
          </p:cNvPicPr>
          <p:nvPr/>
        </p:nvPicPr>
        <p:blipFill>
          <a:blip r:embed="rId3"/>
          <a:srcRect/>
          <a:stretch>
            <a:fillRect/>
          </a:stretch>
        </p:blipFill>
        <p:spPr bwMode="auto">
          <a:xfrm>
            <a:off x="185738" y="3357563"/>
            <a:ext cx="1938337" cy="2706687"/>
          </a:xfrm>
          <a:prstGeom prst="rect">
            <a:avLst/>
          </a:prstGeom>
          <a:noFill/>
          <a:ln w="9525">
            <a:noFill/>
            <a:miter lim="800000"/>
            <a:headEnd/>
            <a:tailEnd/>
          </a:ln>
        </p:spPr>
      </p:pic>
      <p:pic>
        <p:nvPicPr>
          <p:cNvPr id="22533" name="Picture 4"/>
          <p:cNvPicPr>
            <a:picLocks noChangeAspect="1" noChangeArrowheads="1"/>
          </p:cNvPicPr>
          <p:nvPr/>
        </p:nvPicPr>
        <p:blipFill>
          <a:blip r:embed="rId4"/>
          <a:srcRect/>
          <a:stretch>
            <a:fillRect/>
          </a:stretch>
        </p:blipFill>
        <p:spPr bwMode="auto">
          <a:xfrm>
            <a:off x="7129463" y="3621088"/>
            <a:ext cx="1989137" cy="211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320040" indent="-320040" eaLnBrk="1" fontAlgn="auto" hangingPunct="1">
              <a:spcAft>
                <a:spcPts val="0"/>
              </a:spcAft>
              <a:buClr>
                <a:schemeClr val="accent6">
                  <a:lumMod val="75000"/>
                </a:schemeClr>
              </a:buClr>
              <a:defRPr/>
            </a:pPr>
            <a:endParaRPr lang="ru-RU" dirty="0"/>
          </a:p>
        </p:txBody>
      </p:sp>
      <p:sp>
        <p:nvSpPr>
          <p:cNvPr id="3" name="Объект 2"/>
          <p:cNvSpPr>
            <a:spLocks noGrp="1"/>
          </p:cNvSpPr>
          <p:nvPr>
            <p:ph sz="quarter" idx="13"/>
          </p:nvPr>
        </p:nvSpPr>
        <p:spPr>
          <a:xfrm>
            <a:off x="2624138" y="349250"/>
            <a:ext cx="6400800" cy="3473450"/>
          </a:xfrm>
        </p:spPr>
        <p:txBody>
          <a:bodyPr rtlCol="0">
            <a:normAutofit/>
          </a:bodyPr>
          <a:lstStyle/>
          <a:p>
            <a:pPr marL="342900" indent="-342900" algn="ctr" eaLnBrk="1" fontAlgn="auto" hangingPunct="1">
              <a:spcAft>
                <a:spcPts val="0"/>
              </a:spcAft>
              <a:buClrTx/>
              <a:buSzTx/>
              <a:buFont typeface="Arial" pitchFamily="34" charset="0"/>
              <a:buChar char="•"/>
              <a:defRPr/>
            </a:pPr>
            <a:r>
              <a:rPr lang="ru-RU" sz="3000" dirty="0">
                <a:solidFill>
                  <a:srgbClr val="002060"/>
                </a:solidFill>
                <a:latin typeface="Calibri"/>
              </a:rPr>
              <a:t>В </a:t>
            </a:r>
            <a:r>
              <a:rPr lang="ru-RU" sz="3000" dirty="0" smtClean="0">
                <a:solidFill>
                  <a:srgbClr val="002060"/>
                </a:solidFill>
                <a:latin typeface="Calibri"/>
              </a:rPr>
              <a:t>90 – е годы, </a:t>
            </a:r>
            <a:r>
              <a:rPr lang="ru-RU" sz="3000" dirty="0">
                <a:solidFill>
                  <a:srgbClr val="002060"/>
                </a:solidFill>
                <a:latin typeface="Calibri"/>
              </a:rPr>
              <a:t>комплекс ГТО был предан забвению, что существенно   отразилось на физической подготовке граждан и, в первую очередь, молодежи.</a:t>
            </a:r>
          </a:p>
          <a:p>
            <a:pPr marL="342900" indent="-342900" algn="ctr" eaLnBrk="1" fontAlgn="auto" hangingPunct="1">
              <a:spcAft>
                <a:spcPts val="0"/>
              </a:spcAft>
              <a:buClrTx/>
              <a:buSzTx/>
              <a:buFont typeface="Arial" pitchFamily="34" charset="0"/>
              <a:buChar char="•"/>
              <a:defRPr/>
            </a:pPr>
            <a:endParaRPr lang="ru-RU" sz="3000" dirty="0">
              <a:solidFill>
                <a:prstClr val="black"/>
              </a:solidFill>
              <a:latin typeface="Calibri"/>
            </a:endParaRPr>
          </a:p>
          <a:p>
            <a:pPr indent="-182880" eaLnBrk="1" fontAlgn="auto" hangingPunct="1">
              <a:buClr>
                <a:schemeClr val="accent6">
                  <a:lumMod val="75000"/>
                </a:schemeClr>
              </a:buClr>
              <a:defRPr/>
            </a:pPr>
            <a:endParaRPr lang="ru-RU" dirty="0">
              <a:solidFill>
                <a:schemeClr val="tx1">
                  <a:lumMod val="75000"/>
                  <a:lumOff val="25000"/>
                </a:schemeClr>
              </a:solidFill>
            </a:endParaRPr>
          </a:p>
        </p:txBody>
      </p:sp>
      <p:pic>
        <p:nvPicPr>
          <p:cNvPr id="23555" name="Picture 2"/>
          <p:cNvPicPr>
            <a:picLocks noChangeAspect="1" noChangeArrowheads="1"/>
          </p:cNvPicPr>
          <p:nvPr/>
        </p:nvPicPr>
        <p:blipFill>
          <a:blip r:embed="rId2"/>
          <a:srcRect/>
          <a:stretch>
            <a:fillRect/>
          </a:stretch>
        </p:blipFill>
        <p:spPr bwMode="auto">
          <a:xfrm>
            <a:off x="-107950" y="4441825"/>
            <a:ext cx="2447925" cy="2447925"/>
          </a:xfrm>
          <a:prstGeom prst="rect">
            <a:avLst/>
          </a:prstGeom>
          <a:noFill/>
          <a:ln w="9525">
            <a:noFill/>
            <a:miter lim="800000"/>
            <a:headEnd/>
            <a:tailEnd/>
          </a:ln>
        </p:spPr>
      </p:pic>
      <p:pic>
        <p:nvPicPr>
          <p:cNvPr id="23556" name="Picture 3"/>
          <p:cNvPicPr>
            <a:picLocks noChangeAspect="1" noChangeArrowheads="1"/>
          </p:cNvPicPr>
          <p:nvPr/>
        </p:nvPicPr>
        <p:blipFill>
          <a:blip r:embed="rId3"/>
          <a:srcRect/>
          <a:stretch>
            <a:fillRect/>
          </a:stretch>
        </p:blipFill>
        <p:spPr bwMode="auto">
          <a:xfrm>
            <a:off x="6372225" y="4365625"/>
            <a:ext cx="2667000" cy="2390775"/>
          </a:xfrm>
          <a:prstGeom prst="rect">
            <a:avLst/>
          </a:prstGeom>
          <a:noFill/>
          <a:ln w="9525">
            <a:noFill/>
            <a:miter lim="800000"/>
            <a:headEnd/>
            <a:tailEnd/>
          </a:ln>
        </p:spPr>
      </p:pic>
      <p:pic>
        <p:nvPicPr>
          <p:cNvPr id="23557" name="Picture 4"/>
          <p:cNvPicPr>
            <a:picLocks noChangeAspect="1" noChangeArrowheads="1"/>
          </p:cNvPicPr>
          <p:nvPr/>
        </p:nvPicPr>
        <p:blipFill>
          <a:blip r:embed="rId4"/>
          <a:srcRect/>
          <a:stretch>
            <a:fillRect/>
          </a:stretch>
        </p:blipFill>
        <p:spPr bwMode="auto">
          <a:xfrm>
            <a:off x="2085975" y="4179888"/>
            <a:ext cx="4286250" cy="2571750"/>
          </a:xfrm>
          <a:prstGeom prst="rect">
            <a:avLst/>
          </a:prstGeom>
          <a:noFill/>
          <a:ln w="9525">
            <a:noFill/>
            <a:miter lim="800000"/>
            <a:headEnd/>
            <a:tailEnd/>
          </a:ln>
        </p:spPr>
      </p:pic>
      <p:pic>
        <p:nvPicPr>
          <p:cNvPr id="23558" name="Picture 5"/>
          <p:cNvPicPr>
            <a:picLocks noChangeAspect="1" noChangeArrowheads="1"/>
          </p:cNvPicPr>
          <p:nvPr/>
        </p:nvPicPr>
        <p:blipFill>
          <a:blip r:embed="rId5"/>
          <a:srcRect/>
          <a:stretch>
            <a:fillRect/>
          </a:stretch>
        </p:blipFill>
        <p:spPr bwMode="auto">
          <a:xfrm>
            <a:off x="0" y="1666875"/>
            <a:ext cx="3335338" cy="2498725"/>
          </a:xfrm>
          <a:prstGeom prst="rect">
            <a:avLst/>
          </a:prstGeom>
          <a:noFill/>
          <a:ln w="9525">
            <a:noFill/>
            <a:miter lim="800000"/>
            <a:headEnd/>
            <a:tailEnd/>
          </a:ln>
        </p:spPr>
      </p:pic>
      <p:pic>
        <p:nvPicPr>
          <p:cNvPr id="23559" name="Picture 6"/>
          <p:cNvPicPr>
            <a:picLocks noChangeAspect="1" noChangeArrowheads="1"/>
          </p:cNvPicPr>
          <p:nvPr/>
        </p:nvPicPr>
        <p:blipFill>
          <a:blip r:embed="rId6"/>
          <a:srcRect/>
          <a:stretch>
            <a:fillRect/>
          </a:stretch>
        </p:blipFill>
        <p:spPr bwMode="auto">
          <a:xfrm>
            <a:off x="552450" y="11113"/>
            <a:ext cx="2228850" cy="1863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944938" y="1111250"/>
            <a:ext cx="5184775" cy="5041900"/>
          </a:xfrm>
        </p:spPr>
        <p:txBody>
          <a:bodyPr rtlCol="0">
            <a:normAutofit/>
          </a:bodyPr>
          <a:lstStyle/>
          <a:p>
            <a:pPr marL="342900" indent="-342900" eaLnBrk="1" fontAlgn="auto" hangingPunct="1">
              <a:spcAft>
                <a:spcPts val="0"/>
              </a:spcAft>
              <a:buClrTx/>
              <a:buSzTx/>
              <a:buFont typeface="Arial" pitchFamily="34" charset="0"/>
              <a:buChar char="•"/>
              <a:defRPr/>
            </a:pPr>
            <a:r>
              <a:rPr lang="ru-RU" sz="2500" b="1" u="sng" dirty="0">
                <a:solidFill>
                  <a:srgbClr val="002060"/>
                </a:solidFill>
                <a:latin typeface="Calibri"/>
              </a:rPr>
              <a:t>По Указу Президента РФ с 1 сентября 2014 года </a:t>
            </a:r>
            <a:r>
              <a:rPr lang="ru-RU" sz="2500" b="1" dirty="0">
                <a:solidFill>
                  <a:srgbClr val="002060"/>
                </a:solidFill>
                <a:latin typeface="Calibri"/>
              </a:rPr>
              <a:t>в нашей стране вводится Всероссийский физкультурно-спортивный комплекс «Готов к труду и обороне» (ГТО) для решения проблемы продвижения ценностей здорового образа жизни и укрепления здоровья детей. </a:t>
            </a:r>
          </a:p>
          <a:p>
            <a:pPr indent="-182880" eaLnBrk="1" fontAlgn="auto" hangingPunct="1">
              <a:buClr>
                <a:schemeClr val="accent6">
                  <a:lumMod val="75000"/>
                </a:schemeClr>
              </a:buClr>
              <a:defRPr/>
            </a:pPr>
            <a:endParaRPr lang="ru-RU" dirty="0">
              <a:solidFill>
                <a:schemeClr val="tx1">
                  <a:lumMod val="75000"/>
                  <a:lumOff val="25000"/>
                </a:schemeClr>
              </a:solidFill>
            </a:endParaRPr>
          </a:p>
        </p:txBody>
      </p:sp>
      <p:sp>
        <p:nvSpPr>
          <p:cNvPr id="4" name="Прямоугольник 3"/>
          <p:cNvSpPr/>
          <p:nvPr/>
        </p:nvSpPr>
        <p:spPr>
          <a:xfrm>
            <a:off x="1042988" y="188913"/>
            <a:ext cx="6913562" cy="922337"/>
          </a:xfrm>
          <a:prstGeom prst="rect">
            <a:avLst/>
          </a:prstGeom>
        </p:spPr>
        <p:txBody>
          <a:bodyPr>
            <a:spAutoFit/>
          </a:bodyPr>
          <a:lstStyle/>
          <a:p>
            <a:pPr algn="ctr" fontAlgn="auto">
              <a:spcBef>
                <a:spcPts val="0"/>
              </a:spcBef>
              <a:spcAft>
                <a:spcPts val="0"/>
              </a:spcAft>
              <a:defRPr/>
            </a:pPr>
            <a:r>
              <a:rPr lang="ru-RU" sz="5400" b="1" dirty="0">
                <a:ln w="11430"/>
                <a:solidFill>
                  <a:srgbClr val="FF0000"/>
                </a:solidFill>
                <a:effectLst>
                  <a:outerShdw blurRad="80000" dist="40000" dir="5040000" algn="tl">
                    <a:srgbClr val="000000">
                      <a:alpha val="30000"/>
                    </a:srgbClr>
                  </a:outerShdw>
                </a:effectLst>
                <a:latin typeface="+mn-lt"/>
                <a:cs typeface="+mn-cs"/>
              </a:rPr>
              <a:t>В наши дни ГТО.</a:t>
            </a:r>
          </a:p>
        </p:txBody>
      </p:sp>
      <p:pic>
        <p:nvPicPr>
          <p:cNvPr id="24579" name="Picture 3"/>
          <p:cNvPicPr>
            <a:picLocks noChangeAspect="1" noChangeArrowheads="1"/>
          </p:cNvPicPr>
          <p:nvPr/>
        </p:nvPicPr>
        <p:blipFill>
          <a:blip r:embed="rId2"/>
          <a:srcRect/>
          <a:stretch>
            <a:fillRect/>
          </a:stretch>
        </p:blipFill>
        <p:spPr bwMode="auto">
          <a:xfrm>
            <a:off x="490538" y="1268413"/>
            <a:ext cx="3311525" cy="4725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a:srcRect/>
          <a:stretch>
            <a:fillRect/>
          </a:stretch>
        </p:blipFill>
        <p:spPr bwMode="auto">
          <a:xfrm>
            <a:off x="139700" y="0"/>
            <a:ext cx="9004300" cy="1579563"/>
          </a:xfrm>
          <a:prstGeom prst="rect">
            <a:avLst/>
          </a:prstGeom>
          <a:noFill/>
          <a:ln w="9525">
            <a:noFill/>
            <a:miter lim="800000"/>
            <a:headEnd/>
            <a:tailEnd/>
          </a:ln>
        </p:spPr>
      </p:pic>
      <p:sp>
        <p:nvSpPr>
          <p:cNvPr id="25602" name="Прямоугольник 4"/>
          <p:cNvSpPr>
            <a:spLocks noChangeArrowheads="1"/>
          </p:cNvSpPr>
          <p:nvPr/>
        </p:nvSpPr>
        <p:spPr bwMode="auto">
          <a:xfrm>
            <a:off x="1042988" y="1196975"/>
            <a:ext cx="7129462" cy="2678113"/>
          </a:xfrm>
          <a:prstGeom prst="rect">
            <a:avLst/>
          </a:prstGeom>
          <a:noFill/>
          <a:ln w="9525">
            <a:noFill/>
            <a:miter lim="800000"/>
            <a:headEnd/>
            <a:tailEnd/>
          </a:ln>
        </p:spPr>
        <p:txBody>
          <a:bodyPr>
            <a:spAutoFit/>
          </a:bodyPr>
          <a:lstStyle/>
          <a:p>
            <a:r>
              <a:rPr lang="ru-RU" sz="2800">
                <a:solidFill>
                  <a:srgbClr val="002060"/>
                </a:solidFill>
                <a:latin typeface="Trebuchet MS" pitchFamily="34" charset="0"/>
              </a:rPr>
              <a:t>* Обновленная расшифровка ГТО звучит как: «Горжусь тобой, Отечество!» </a:t>
            </a:r>
          </a:p>
          <a:p>
            <a:r>
              <a:rPr lang="ru-RU" sz="2800">
                <a:solidFill>
                  <a:srgbClr val="002060"/>
                </a:solidFill>
                <a:latin typeface="Trebuchet MS" pitchFamily="34" charset="0"/>
              </a:rPr>
              <a:t>* Это название-призыв оказалось более личным, более теплым, в нем напрямую упоминается святое для русского человека слово «Отечество.</a:t>
            </a:r>
          </a:p>
        </p:txBody>
      </p:sp>
      <p:pic>
        <p:nvPicPr>
          <p:cNvPr id="25603" name="Picture 3"/>
          <p:cNvPicPr>
            <a:picLocks noChangeAspect="1" noChangeArrowheads="1"/>
          </p:cNvPicPr>
          <p:nvPr/>
        </p:nvPicPr>
        <p:blipFill>
          <a:blip r:embed="rId3"/>
          <a:srcRect/>
          <a:stretch>
            <a:fillRect/>
          </a:stretch>
        </p:blipFill>
        <p:spPr bwMode="auto">
          <a:xfrm>
            <a:off x="304800" y="4210050"/>
            <a:ext cx="4103688" cy="2498725"/>
          </a:xfrm>
          <a:prstGeom prst="rect">
            <a:avLst/>
          </a:prstGeom>
          <a:noFill/>
          <a:ln w="9525">
            <a:noFill/>
            <a:miter lim="800000"/>
            <a:headEnd/>
            <a:tailEnd/>
          </a:ln>
        </p:spPr>
      </p:pic>
      <p:pic>
        <p:nvPicPr>
          <p:cNvPr id="25604" name="Picture 4"/>
          <p:cNvPicPr>
            <a:picLocks noChangeAspect="1" noChangeArrowheads="1"/>
          </p:cNvPicPr>
          <p:nvPr/>
        </p:nvPicPr>
        <p:blipFill>
          <a:blip r:embed="rId4"/>
          <a:srcRect/>
          <a:stretch>
            <a:fillRect/>
          </a:stretch>
        </p:blipFill>
        <p:spPr bwMode="auto">
          <a:xfrm>
            <a:off x="4806950" y="4210050"/>
            <a:ext cx="3797300" cy="2532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36675" y="188913"/>
            <a:ext cx="5905500" cy="922337"/>
          </a:xfrm>
          <a:prstGeom prst="rect">
            <a:avLst/>
          </a:prstGeom>
        </p:spPr>
        <p:txBody>
          <a:bodyPr>
            <a:spAutoFit/>
          </a:bodyPr>
          <a:lstStyle/>
          <a:p>
            <a:pPr algn="ctr" fontAlgn="auto">
              <a:spcBef>
                <a:spcPts val="0"/>
              </a:spcBef>
              <a:spcAft>
                <a:spcPts val="0"/>
              </a:spcAft>
              <a:defRPr/>
            </a:pPr>
            <a:r>
              <a:rPr lang="ru-RU" sz="5400" b="1" dirty="0">
                <a:ln w="11430"/>
                <a:solidFill>
                  <a:srgbClr val="FF0000"/>
                </a:solidFill>
                <a:effectLst>
                  <a:outerShdw blurRad="80000" dist="40000" dir="5040000" algn="tl">
                    <a:srgbClr val="000000">
                      <a:alpha val="30000"/>
                    </a:srgbClr>
                  </a:outerShdw>
                </a:effectLst>
                <a:latin typeface="+mn-lt"/>
                <a:cs typeface="+mn-cs"/>
              </a:rPr>
              <a:t>Ступени ГТО.</a:t>
            </a:r>
          </a:p>
        </p:txBody>
      </p:sp>
      <p:sp>
        <p:nvSpPr>
          <p:cNvPr id="26626" name="Прямоугольник 4"/>
          <p:cNvSpPr>
            <a:spLocks noChangeArrowheads="1"/>
          </p:cNvSpPr>
          <p:nvPr/>
        </p:nvSpPr>
        <p:spPr bwMode="auto">
          <a:xfrm>
            <a:off x="1336675" y="1268413"/>
            <a:ext cx="6835775" cy="3278187"/>
          </a:xfrm>
          <a:prstGeom prst="rect">
            <a:avLst/>
          </a:prstGeom>
          <a:noFill/>
          <a:ln w="9525">
            <a:noFill/>
            <a:miter lim="800000"/>
            <a:headEnd/>
            <a:tailEnd/>
          </a:ln>
        </p:spPr>
        <p:txBody>
          <a:bodyPr>
            <a:spAutoFit/>
          </a:bodyPr>
          <a:lstStyle/>
          <a:p>
            <a:pPr marL="273050" indent="-273050">
              <a:spcBef>
                <a:spcPts val="600"/>
              </a:spcBef>
              <a:buClr>
                <a:srgbClr val="B13F9A"/>
              </a:buClr>
              <a:buSzPct val="73000"/>
            </a:pPr>
            <a:r>
              <a:rPr lang="ru-RU" sz="2600" b="1">
                <a:solidFill>
                  <a:srgbClr val="000000"/>
                </a:solidFill>
                <a:latin typeface="Times New Roman" pitchFamily="18" charset="0"/>
              </a:rPr>
              <a:t>При сдаче норм ГТО существует несколько ступеней:</a:t>
            </a:r>
          </a:p>
          <a:p>
            <a:pPr marL="273050" indent="-273050">
              <a:spcBef>
                <a:spcPts val="600"/>
              </a:spcBef>
              <a:buClr>
                <a:srgbClr val="B13F9A"/>
              </a:buClr>
              <a:buSzPct val="73000"/>
            </a:pPr>
            <a:r>
              <a:rPr lang="en-US" sz="2600" b="1">
                <a:solidFill>
                  <a:srgbClr val="000000"/>
                </a:solidFill>
                <a:latin typeface="Times New Roman" pitchFamily="18" charset="0"/>
              </a:rPr>
              <a:t>I </a:t>
            </a:r>
            <a:r>
              <a:rPr lang="ru-RU" sz="2600" b="1">
                <a:solidFill>
                  <a:srgbClr val="000000"/>
                </a:solidFill>
                <a:latin typeface="Times New Roman" pitchFamily="18" charset="0"/>
              </a:rPr>
              <a:t>ступень – школьники 6-8 лет</a:t>
            </a:r>
          </a:p>
          <a:p>
            <a:pPr marL="273050" indent="-273050">
              <a:spcBef>
                <a:spcPts val="600"/>
              </a:spcBef>
              <a:buClr>
                <a:srgbClr val="B13F9A"/>
              </a:buClr>
              <a:buSzPct val="73000"/>
            </a:pPr>
            <a:r>
              <a:rPr lang="en-US" sz="2600" b="1">
                <a:solidFill>
                  <a:srgbClr val="000000"/>
                </a:solidFill>
                <a:latin typeface="Times New Roman" pitchFamily="18" charset="0"/>
              </a:rPr>
              <a:t>II </a:t>
            </a:r>
            <a:r>
              <a:rPr lang="ru-RU" sz="2600" b="1">
                <a:solidFill>
                  <a:srgbClr val="000000"/>
                </a:solidFill>
                <a:latin typeface="Times New Roman" pitchFamily="18" charset="0"/>
              </a:rPr>
              <a:t>ступень – школьники 9-10 лет</a:t>
            </a:r>
          </a:p>
          <a:p>
            <a:pPr marL="273050" indent="-273050">
              <a:spcBef>
                <a:spcPts val="600"/>
              </a:spcBef>
              <a:buClr>
                <a:srgbClr val="B13F9A"/>
              </a:buClr>
              <a:buSzPct val="73000"/>
            </a:pPr>
            <a:r>
              <a:rPr lang="en-US" sz="2600" b="1">
                <a:solidFill>
                  <a:srgbClr val="000000"/>
                </a:solidFill>
                <a:latin typeface="Times New Roman" pitchFamily="18" charset="0"/>
              </a:rPr>
              <a:t>III </a:t>
            </a:r>
            <a:r>
              <a:rPr lang="ru-RU" sz="2600" b="1">
                <a:solidFill>
                  <a:srgbClr val="000000"/>
                </a:solidFill>
                <a:latin typeface="Times New Roman" pitchFamily="18" charset="0"/>
              </a:rPr>
              <a:t>ступень – школьники 11-12 лет</a:t>
            </a:r>
          </a:p>
          <a:p>
            <a:pPr marL="273050" indent="-273050">
              <a:spcBef>
                <a:spcPts val="600"/>
              </a:spcBef>
              <a:buClr>
                <a:srgbClr val="B13F9A"/>
              </a:buClr>
              <a:buSzPct val="73000"/>
            </a:pPr>
            <a:r>
              <a:rPr lang="en-US" sz="2600" b="1">
                <a:solidFill>
                  <a:srgbClr val="000000"/>
                </a:solidFill>
                <a:latin typeface="Times New Roman" pitchFamily="18" charset="0"/>
              </a:rPr>
              <a:t>IV </a:t>
            </a:r>
            <a:r>
              <a:rPr lang="ru-RU" sz="2600" b="1">
                <a:solidFill>
                  <a:srgbClr val="000000"/>
                </a:solidFill>
                <a:latin typeface="Times New Roman" pitchFamily="18" charset="0"/>
              </a:rPr>
              <a:t>ступень –школьники 13-15 лет</a:t>
            </a:r>
          </a:p>
          <a:p>
            <a:pPr marL="273050" indent="-273050">
              <a:spcBef>
                <a:spcPts val="600"/>
              </a:spcBef>
              <a:buClr>
                <a:srgbClr val="B13F9A"/>
              </a:buClr>
              <a:buSzPct val="73000"/>
            </a:pPr>
            <a:r>
              <a:rPr lang="en-US" sz="2600" b="1">
                <a:solidFill>
                  <a:srgbClr val="000000"/>
                </a:solidFill>
                <a:latin typeface="Times New Roman" pitchFamily="18" charset="0"/>
              </a:rPr>
              <a:t>V </a:t>
            </a:r>
            <a:r>
              <a:rPr lang="ru-RU" sz="2600" b="1">
                <a:solidFill>
                  <a:srgbClr val="000000"/>
                </a:solidFill>
                <a:latin typeface="Times New Roman" pitchFamily="18" charset="0"/>
              </a:rPr>
              <a:t>ступень –школьники 16-17 лет</a:t>
            </a:r>
          </a:p>
        </p:txBody>
      </p:sp>
      <p:pic>
        <p:nvPicPr>
          <p:cNvPr id="26627" name="Picture 2"/>
          <p:cNvPicPr>
            <a:picLocks noChangeAspect="1" noChangeArrowheads="1"/>
          </p:cNvPicPr>
          <p:nvPr/>
        </p:nvPicPr>
        <p:blipFill>
          <a:blip r:embed="rId2"/>
          <a:srcRect/>
          <a:stretch>
            <a:fillRect/>
          </a:stretch>
        </p:blipFill>
        <p:spPr bwMode="auto">
          <a:xfrm>
            <a:off x="179388" y="4538663"/>
            <a:ext cx="3209925" cy="2362200"/>
          </a:xfrm>
          <a:prstGeom prst="rect">
            <a:avLst/>
          </a:prstGeom>
          <a:noFill/>
          <a:ln w="9525">
            <a:noFill/>
            <a:miter lim="800000"/>
            <a:headEnd/>
            <a:tailEnd/>
          </a:ln>
        </p:spPr>
      </p:pic>
      <p:pic>
        <p:nvPicPr>
          <p:cNvPr id="26628" name="Picture 3"/>
          <p:cNvPicPr>
            <a:picLocks noChangeAspect="1" noChangeArrowheads="1"/>
          </p:cNvPicPr>
          <p:nvPr/>
        </p:nvPicPr>
        <p:blipFill>
          <a:blip r:embed="rId3"/>
          <a:srcRect/>
          <a:stretch>
            <a:fillRect/>
          </a:stretch>
        </p:blipFill>
        <p:spPr bwMode="auto">
          <a:xfrm>
            <a:off x="4772025" y="4476750"/>
            <a:ext cx="3810000" cy="2381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84438" y="188913"/>
            <a:ext cx="4572000" cy="1754187"/>
          </a:xfrm>
          <a:prstGeom prst="rect">
            <a:avLst/>
          </a:prstGeom>
        </p:spPr>
        <p:txBody>
          <a:bodyPr>
            <a:spAutoFit/>
          </a:bodyPr>
          <a:lstStyle/>
          <a:p>
            <a:pPr algn="ctr" fontAlgn="auto">
              <a:spcBef>
                <a:spcPts val="0"/>
              </a:spcBef>
              <a:spcAft>
                <a:spcPts val="0"/>
              </a:spcAft>
              <a:defRPr/>
            </a:pPr>
            <a:r>
              <a:rPr lang="ru-RU" sz="5400" b="1" dirty="0">
                <a:ln w="11430"/>
                <a:solidFill>
                  <a:srgbClr val="FF0000"/>
                </a:solidFill>
                <a:effectLst>
                  <a:outerShdw blurRad="80000" dist="40000" dir="5040000" algn="tl">
                    <a:srgbClr val="000000">
                      <a:alpha val="30000"/>
                    </a:srgbClr>
                  </a:outerShdw>
                </a:effectLst>
                <a:latin typeface="+mn-lt"/>
                <a:cs typeface="+mn-cs"/>
              </a:rPr>
              <a:t>Виды испытаний.</a:t>
            </a:r>
          </a:p>
        </p:txBody>
      </p:sp>
      <p:sp>
        <p:nvSpPr>
          <p:cNvPr id="5" name="Прямоугольник 4"/>
          <p:cNvSpPr/>
          <p:nvPr/>
        </p:nvSpPr>
        <p:spPr>
          <a:xfrm>
            <a:off x="328204" y="1942966"/>
            <a:ext cx="2826416"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ru-RU" sz="2800" b="1" dirty="0">
                <a:ln w="11430"/>
                <a:solidFill>
                  <a:schemeClr val="accent6">
                    <a:lumMod val="50000"/>
                  </a:schemeClr>
                </a:solidFill>
                <a:effectLst>
                  <a:outerShdw blurRad="80000" dist="40000" dir="5040000" algn="tl">
                    <a:srgbClr val="000000">
                      <a:alpha val="30000"/>
                    </a:srgbClr>
                  </a:outerShdw>
                </a:effectLst>
                <a:latin typeface="+mn-lt"/>
                <a:cs typeface="+mn-cs"/>
              </a:rPr>
              <a:t>Обязательные:</a:t>
            </a:r>
          </a:p>
        </p:txBody>
      </p:sp>
      <p:sp>
        <p:nvSpPr>
          <p:cNvPr id="6" name="TextBox 5"/>
          <p:cNvSpPr txBox="1"/>
          <p:nvPr/>
        </p:nvSpPr>
        <p:spPr>
          <a:xfrm>
            <a:off x="0" y="2462213"/>
            <a:ext cx="9264650" cy="3786187"/>
          </a:xfrm>
          <a:prstGeom prst="rect">
            <a:avLst/>
          </a:prstGeom>
          <a:noFill/>
        </p:spPr>
        <p:txBody>
          <a:bodyPr>
            <a:spAutoFit/>
          </a:bodyPr>
          <a:lstStyle/>
          <a:p>
            <a:pPr marL="285750" indent="-285750" fontAlgn="auto">
              <a:spcBef>
                <a:spcPts val="0"/>
              </a:spcBef>
              <a:spcAft>
                <a:spcPts val="0"/>
              </a:spcAft>
              <a:buFont typeface="Arial" charset="0"/>
              <a:buChar char="•"/>
              <a:defRPr/>
            </a:pPr>
            <a:r>
              <a:rPr lang="ru-RU" sz="2400" dirty="0">
                <a:latin typeface="+mn-lt"/>
                <a:cs typeface="+mn-cs"/>
              </a:rPr>
              <a:t>Челночный бег 3</a:t>
            </a:r>
            <a:r>
              <a:rPr lang="en-US" sz="2400" dirty="0">
                <a:latin typeface="+mn-lt"/>
                <a:cs typeface="+mn-cs"/>
              </a:rPr>
              <a:t>X</a:t>
            </a:r>
            <a:r>
              <a:rPr lang="ru-RU" sz="2400" dirty="0">
                <a:latin typeface="+mn-lt"/>
                <a:cs typeface="+mn-cs"/>
              </a:rPr>
              <a:t>10 м (сек) или бег на 30 м (сек)</a:t>
            </a:r>
          </a:p>
          <a:p>
            <a:pPr marL="285750" indent="-285750" fontAlgn="auto">
              <a:spcBef>
                <a:spcPts val="0"/>
              </a:spcBef>
              <a:spcAft>
                <a:spcPts val="0"/>
              </a:spcAft>
              <a:buFont typeface="Arial" charset="0"/>
              <a:buChar char="•"/>
              <a:defRPr/>
            </a:pPr>
            <a:r>
              <a:rPr lang="ru-RU" sz="2400" dirty="0">
                <a:latin typeface="+mn-lt"/>
                <a:cs typeface="+mn-cs"/>
              </a:rPr>
              <a:t>Смешанное передвижение 1 км</a:t>
            </a:r>
          </a:p>
          <a:p>
            <a:pPr marL="285750" indent="-285750" fontAlgn="auto">
              <a:spcBef>
                <a:spcPts val="0"/>
              </a:spcBef>
              <a:spcAft>
                <a:spcPts val="0"/>
              </a:spcAft>
              <a:buFont typeface="Arial" charset="0"/>
              <a:buChar char="•"/>
              <a:defRPr/>
            </a:pPr>
            <a:r>
              <a:rPr lang="ru-RU" sz="2400" dirty="0">
                <a:latin typeface="+mn-lt"/>
                <a:cs typeface="+mn-cs"/>
              </a:rPr>
              <a:t>Прыжок в длину с места толчком двумя ногами (см)</a:t>
            </a:r>
          </a:p>
          <a:p>
            <a:pPr marL="285750" indent="-285750" fontAlgn="auto">
              <a:spcBef>
                <a:spcPts val="0"/>
              </a:spcBef>
              <a:spcAft>
                <a:spcPts val="0"/>
              </a:spcAft>
              <a:buFont typeface="Arial" charset="0"/>
              <a:buChar char="•"/>
              <a:defRPr/>
            </a:pPr>
            <a:r>
              <a:rPr lang="ru-RU" sz="2400" dirty="0">
                <a:latin typeface="+mn-lt"/>
                <a:cs typeface="+mn-cs"/>
              </a:rPr>
              <a:t>Подтягивание из виса на высокой перекладине или подтягивание из виса лёжа на низкой перекладине</a:t>
            </a:r>
          </a:p>
          <a:p>
            <a:pPr fontAlgn="auto">
              <a:spcBef>
                <a:spcPts val="0"/>
              </a:spcBef>
              <a:spcAft>
                <a:spcPts val="0"/>
              </a:spcAft>
              <a:defRPr/>
            </a:pPr>
            <a:r>
              <a:rPr lang="ru-RU" sz="2400" dirty="0">
                <a:latin typeface="+mn-lt"/>
                <a:cs typeface="+mn-cs"/>
              </a:rPr>
              <a:t>    (кол-во раз)</a:t>
            </a:r>
          </a:p>
          <a:p>
            <a:pPr fontAlgn="auto">
              <a:spcBef>
                <a:spcPts val="0"/>
              </a:spcBef>
              <a:spcAft>
                <a:spcPts val="0"/>
              </a:spcAft>
              <a:defRPr/>
            </a:pPr>
            <a:r>
              <a:rPr lang="ru-RU" sz="2400" dirty="0">
                <a:latin typeface="+mn-lt"/>
                <a:cs typeface="+mn-cs"/>
              </a:rPr>
              <a:t>*  Сгибание и разгибание рук в упоре лежа на полу</a:t>
            </a:r>
          </a:p>
          <a:p>
            <a:pPr fontAlgn="auto">
              <a:spcBef>
                <a:spcPts val="0"/>
              </a:spcBef>
              <a:spcAft>
                <a:spcPts val="0"/>
              </a:spcAft>
              <a:defRPr/>
            </a:pPr>
            <a:r>
              <a:rPr lang="ru-RU" sz="2400" dirty="0">
                <a:latin typeface="+mn-lt"/>
                <a:cs typeface="+mn-cs"/>
              </a:rPr>
              <a:t>   (</a:t>
            </a:r>
            <a:r>
              <a:rPr lang="ru-RU" sz="2400" dirty="0">
                <a:solidFill>
                  <a:prstClr val="black"/>
                </a:solidFill>
                <a:latin typeface="+mn-lt"/>
                <a:cs typeface="+mn-cs"/>
              </a:rPr>
              <a:t>кол-во раз) </a:t>
            </a:r>
            <a:endParaRPr lang="ru-RU" sz="2400" dirty="0">
              <a:latin typeface="+mn-lt"/>
              <a:cs typeface="+mn-cs"/>
            </a:endParaRPr>
          </a:p>
          <a:p>
            <a:pPr marL="342900" indent="-342900" fontAlgn="auto">
              <a:spcBef>
                <a:spcPts val="0"/>
              </a:spcBef>
              <a:spcAft>
                <a:spcPts val="0"/>
              </a:spcAft>
              <a:buFont typeface="Arial" charset="0"/>
              <a:buChar char="•"/>
              <a:defRPr/>
            </a:pPr>
            <a:r>
              <a:rPr lang="ru-RU" sz="2400" dirty="0">
                <a:latin typeface="+mn-lt"/>
                <a:cs typeface="+mn-cs"/>
              </a:rPr>
              <a:t>Наклон вперед из положения стоя с прямыми ногами </a:t>
            </a:r>
          </a:p>
          <a:p>
            <a:pPr fontAlgn="auto">
              <a:spcBef>
                <a:spcPts val="0"/>
              </a:spcBef>
              <a:spcAft>
                <a:spcPts val="0"/>
              </a:spcAft>
              <a:defRPr/>
            </a:pPr>
            <a:r>
              <a:rPr lang="ru-RU" sz="2400" dirty="0">
                <a:latin typeface="+mn-lt"/>
                <a:cs typeface="+mn-cs"/>
              </a:rPr>
              <a:t>    на полу   (достать пол)</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73300" y="260350"/>
            <a:ext cx="4572000" cy="1754188"/>
          </a:xfrm>
          <a:prstGeom prst="rect">
            <a:avLst/>
          </a:prstGeom>
        </p:spPr>
        <p:txBody>
          <a:bodyPr>
            <a:spAutoFit/>
          </a:bodyPr>
          <a:lstStyle/>
          <a:p>
            <a:pPr algn="ctr" fontAlgn="auto">
              <a:spcBef>
                <a:spcPts val="0"/>
              </a:spcBef>
              <a:spcAft>
                <a:spcPts val="0"/>
              </a:spcAft>
              <a:defRPr/>
            </a:pPr>
            <a:r>
              <a:rPr lang="ru-RU" sz="5400" b="1" dirty="0">
                <a:ln w="11430"/>
                <a:solidFill>
                  <a:srgbClr val="FF0000"/>
                </a:solidFill>
                <a:effectLst>
                  <a:outerShdw blurRad="80000" dist="40000" dir="5040000" algn="tl">
                    <a:srgbClr val="000000">
                      <a:alpha val="30000"/>
                    </a:srgbClr>
                  </a:outerShdw>
                </a:effectLst>
                <a:latin typeface="+mn-lt"/>
                <a:cs typeface="+mn-cs"/>
              </a:rPr>
              <a:t>Виды испытаний.</a:t>
            </a:r>
          </a:p>
        </p:txBody>
      </p:sp>
      <p:sp>
        <p:nvSpPr>
          <p:cNvPr id="5" name="Прямоугольник 4"/>
          <p:cNvSpPr/>
          <p:nvPr/>
        </p:nvSpPr>
        <p:spPr>
          <a:xfrm>
            <a:off x="539750" y="2205038"/>
            <a:ext cx="7167563" cy="522287"/>
          </a:xfrm>
          <a:prstGeom prst="rect">
            <a:avLst/>
          </a:prstGeom>
        </p:spPr>
        <p:txBody>
          <a:bodyPr wrap="none">
            <a:spAutoFit/>
          </a:bodyPr>
          <a:lstStyle/>
          <a:p>
            <a:pPr algn="ctr" fontAlgn="auto">
              <a:spcBef>
                <a:spcPts val="0"/>
              </a:spcBef>
              <a:spcAft>
                <a:spcPts val="0"/>
              </a:spcAft>
              <a:defRPr/>
            </a:pPr>
            <a:r>
              <a:rPr lang="ru-RU" sz="2800" b="1" dirty="0">
                <a:ln w="11430"/>
                <a:solidFill>
                  <a:srgbClr val="6B6149">
                    <a:lumMod val="50000"/>
                  </a:srgbClr>
                </a:solidFill>
                <a:effectLst>
                  <a:outerShdw blurRad="80000" dist="40000" dir="5040000" algn="tl">
                    <a:srgbClr val="000000">
                      <a:alpha val="30000"/>
                    </a:srgbClr>
                  </a:outerShdw>
                </a:effectLst>
                <a:latin typeface="+mn-lt"/>
                <a:cs typeface="+mn-cs"/>
              </a:rPr>
              <a:t>По выбору (в зависимости от возраста):</a:t>
            </a:r>
          </a:p>
        </p:txBody>
      </p:sp>
      <p:sp>
        <p:nvSpPr>
          <p:cNvPr id="7" name="TextBox 6"/>
          <p:cNvSpPr txBox="1"/>
          <p:nvPr/>
        </p:nvSpPr>
        <p:spPr>
          <a:xfrm>
            <a:off x="755650" y="2997200"/>
            <a:ext cx="7194550" cy="3046413"/>
          </a:xfrm>
          <a:prstGeom prst="rect">
            <a:avLst/>
          </a:prstGeom>
          <a:noFill/>
        </p:spPr>
        <p:txBody>
          <a:bodyPr wrap="none">
            <a:spAutoFit/>
          </a:bodyPr>
          <a:lstStyle/>
          <a:p>
            <a:pPr marL="285750" indent="-285750" fontAlgn="auto">
              <a:spcBef>
                <a:spcPts val="0"/>
              </a:spcBef>
              <a:spcAft>
                <a:spcPts val="0"/>
              </a:spcAft>
              <a:buFont typeface="Arial" charset="0"/>
              <a:buChar char="•"/>
              <a:defRPr/>
            </a:pPr>
            <a:r>
              <a:rPr lang="ru-RU" sz="2400" dirty="0">
                <a:latin typeface="+mn-lt"/>
                <a:cs typeface="+mn-cs"/>
              </a:rPr>
              <a:t>Метание теннисного мяча в цель (кол – во раз)</a:t>
            </a:r>
          </a:p>
          <a:p>
            <a:pPr marL="285750" indent="-285750" fontAlgn="auto">
              <a:spcBef>
                <a:spcPts val="0"/>
              </a:spcBef>
              <a:spcAft>
                <a:spcPts val="0"/>
              </a:spcAft>
              <a:buFont typeface="Arial" charset="0"/>
              <a:buChar char="•"/>
              <a:defRPr/>
            </a:pPr>
            <a:r>
              <a:rPr lang="ru-RU" sz="2400" dirty="0">
                <a:latin typeface="+mn-lt"/>
                <a:cs typeface="+mn-cs"/>
              </a:rPr>
              <a:t>Бег на лыжах  (мин., сек.)  или</a:t>
            </a:r>
          </a:p>
          <a:p>
            <a:pPr fontAlgn="auto">
              <a:spcBef>
                <a:spcPts val="0"/>
              </a:spcBef>
              <a:spcAft>
                <a:spcPts val="0"/>
              </a:spcAft>
              <a:defRPr/>
            </a:pPr>
            <a:r>
              <a:rPr lang="ru-RU" sz="2400" dirty="0">
                <a:latin typeface="+mn-lt"/>
                <a:cs typeface="+mn-cs"/>
              </a:rPr>
              <a:t> кросс по пересеченной местности .</a:t>
            </a:r>
          </a:p>
          <a:p>
            <a:pPr marL="285750" indent="-285750" fontAlgn="auto">
              <a:spcBef>
                <a:spcPts val="0"/>
              </a:spcBef>
              <a:spcAft>
                <a:spcPts val="0"/>
              </a:spcAft>
              <a:buFont typeface="Arial" charset="0"/>
              <a:buChar char="•"/>
              <a:defRPr/>
            </a:pPr>
            <a:r>
              <a:rPr lang="ru-RU" sz="2400" dirty="0">
                <a:latin typeface="+mn-lt"/>
                <a:cs typeface="+mn-cs"/>
              </a:rPr>
              <a:t>Плавание без учета времени (м)</a:t>
            </a:r>
          </a:p>
          <a:p>
            <a:pPr marL="285750" indent="-285750" fontAlgn="auto">
              <a:spcBef>
                <a:spcPts val="0"/>
              </a:spcBef>
              <a:spcAft>
                <a:spcPts val="0"/>
              </a:spcAft>
              <a:buFont typeface="Arial" charset="0"/>
              <a:buChar char="•"/>
              <a:defRPr/>
            </a:pPr>
            <a:r>
              <a:rPr lang="ru-RU" sz="2400" dirty="0">
                <a:latin typeface="+mn-lt"/>
                <a:cs typeface="+mn-cs"/>
              </a:rPr>
              <a:t>Метание мяча 150 г</a:t>
            </a:r>
          </a:p>
          <a:p>
            <a:pPr marL="285750" indent="-285750" fontAlgn="auto">
              <a:spcBef>
                <a:spcPts val="0"/>
              </a:spcBef>
              <a:spcAft>
                <a:spcPts val="0"/>
              </a:spcAft>
              <a:buFont typeface="Arial" charset="0"/>
              <a:buChar char="•"/>
              <a:defRPr/>
            </a:pPr>
            <a:r>
              <a:rPr lang="ru-RU" sz="2400" dirty="0">
                <a:latin typeface="+mn-lt"/>
                <a:cs typeface="+mn-cs"/>
              </a:rPr>
              <a:t>Стрельба из пневматической винтовки.</a:t>
            </a:r>
          </a:p>
          <a:p>
            <a:pPr marL="342900" indent="-342900" fontAlgn="auto">
              <a:spcBef>
                <a:spcPts val="0"/>
              </a:spcBef>
              <a:spcAft>
                <a:spcPts val="0"/>
              </a:spcAft>
              <a:buFont typeface="Arial" charset="0"/>
              <a:buChar char="•"/>
              <a:defRPr/>
            </a:pPr>
            <a:r>
              <a:rPr lang="ru-RU" sz="2400" dirty="0">
                <a:latin typeface="+mn-lt"/>
                <a:cs typeface="+mn-cs"/>
              </a:rPr>
              <a:t>Туристический поход.</a:t>
            </a:r>
          </a:p>
          <a:p>
            <a:pPr fontAlgn="auto">
              <a:spcBef>
                <a:spcPts val="0"/>
              </a:spcBef>
              <a:spcAft>
                <a:spcPts val="0"/>
              </a:spcAft>
              <a:defRPr/>
            </a:pPr>
            <a:endParaRPr lang="ru-RU" sz="2400" dirty="0">
              <a:latin typeface="+mn-lt"/>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779838" y="188913"/>
            <a:ext cx="4679950" cy="6456362"/>
          </a:xfrm>
          <a:prstGeom prst="rect">
            <a:avLst/>
          </a:prstGeom>
        </p:spPr>
        <p:txBody>
          <a:bodyPr>
            <a:spAutoFit/>
          </a:bodyPr>
          <a:lstStyle/>
          <a:p>
            <a:pPr marL="342900" indent="-342900" fontAlgn="auto">
              <a:spcBef>
                <a:spcPct val="20000"/>
              </a:spcBef>
              <a:spcAft>
                <a:spcPts val="0"/>
              </a:spcAft>
              <a:buFont typeface="Arial" pitchFamily="34" charset="0"/>
              <a:buChar char="•"/>
              <a:defRPr/>
            </a:pPr>
            <a:r>
              <a:rPr lang="ru-RU" sz="2800" dirty="0">
                <a:solidFill>
                  <a:srgbClr val="002060"/>
                </a:solidFill>
                <a:latin typeface="Calibri"/>
                <a:cs typeface="+mn-cs"/>
              </a:rPr>
              <a:t>Выполнившие нормативы комплекса будут отмечены золотыми, серебряными или бронзовыми знаками отличия, а также получат массовые спортивные разряды и звания. </a:t>
            </a:r>
          </a:p>
          <a:p>
            <a:pPr fontAlgn="auto">
              <a:spcBef>
                <a:spcPct val="20000"/>
              </a:spcBef>
              <a:spcAft>
                <a:spcPts val="0"/>
              </a:spcAft>
              <a:defRPr/>
            </a:pPr>
            <a:endParaRPr lang="ru-RU" sz="2800" dirty="0">
              <a:solidFill>
                <a:srgbClr val="002060"/>
              </a:solidFill>
              <a:latin typeface="Calibri"/>
              <a:cs typeface="+mn-cs"/>
            </a:endParaRPr>
          </a:p>
          <a:p>
            <a:pPr marL="457200" indent="-457200" fontAlgn="auto">
              <a:spcBef>
                <a:spcPct val="20000"/>
              </a:spcBef>
              <a:spcAft>
                <a:spcPts val="0"/>
              </a:spcAft>
              <a:buFont typeface="Arial" charset="0"/>
              <a:buChar char="•"/>
              <a:defRPr/>
            </a:pPr>
            <a:r>
              <a:rPr lang="ru-RU" sz="2800" dirty="0">
                <a:solidFill>
                  <a:srgbClr val="002060"/>
                </a:solidFill>
                <a:latin typeface="Calibri"/>
                <a:cs typeface="+mn-cs"/>
              </a:rPr>
              <a:t>Обладание такими знаками отличия даст бонусы при поступлении в высшие учебные заведения.</a:t>
            </a:r>
          </a:p>
          <a:p>
            <a:pPr marL="457200" indent="-457200" fontAlgn="auto">
              <a:spcBef>
                <a:spcPct val="20000"/>
              </a:spcBef>
              <a:spcAft>
                <a:spcPts val="0"/>
              </a:spcAft>
              <a:buFont typeface="Arial" charset="0"/>
              <a:buChar char="•"/>
              <a:defRPr/>
            </a:pPr>
            <a:endParaRPr lang="ru-RU" sz="3200" dirty="0">
              <a:solidFill>
                <a:srgbClr val="002060"/>
              </a:solidFill>
              <a:latin typeface="Calibri"/>
              <a:cs typeface="+mn-cs"/>
            </a:endParaRPr>
          </a:p>
        </p:txBody>
      </p:sp>
      <p:pic>
        <p:nvPicPr>
          <p:cNvPr id="29698" name="Picture 2"/>
          <p:cNvPicPr>
            <a:picLocks noChangeAspect="1" noChangeArrowheads="1"/>
          </p:cNvPicPr>
          <p:nvPr/>
        </p:nvPicPr>
        <p:blipFill>
          <a:blip r:embed="rId2"/>
          <a:srcRect/>
          <a:stretch>
            <a:fillRect/>
          </a:stretch>
        </p:blipFill>
        <p:spPr bwMode="auto">
          <a:xfrm>
            <a:off x="0" y="0"/>
            <a:ext cx="3243263" cy="3219450"/>
          </a:xfrm>
          <a:prstGeom prst="rect">
            <a:avLst/>
          </a:prstGeom>
          <a:noFill/>
          <a:ln w="9525">
            <a:noFill/>
            <a:miter lim="800000"/>
            <a:headEnd/>
            <a:tailEnd/>
          </a:ln>
        </p:spPr>
      </p:pic>
      <p:pic>
        <p:nvPicPr>
          <p:cNvPr id="29699" name="Picture 3"/>
          <p:cNvPicPr>
            <a:picLocks noChangeAspect="1" noChangeArrowheads="1"/>
          </p:cNvPicPr>
          <p:nvPr/>
        </p:nvPicPr>
        <p:blipFill>
          <a:blip r:embed="rId3"/>
          <a:srcRect/>
          <a:stretch>
            <a:fillRect/>
          </a:stretch>
        </p:blipFill>
        <p:spPr bwMode="auto">
          <a:xfrm>
            <a:off x="82550" y="3490913"/>
            <a:ext cx="3078163" cy="2890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p:cNvPicPr>
            <a:picLocks noChangeAspect="1" noChangeArrowheads="1"/>
          </p:cNvPicPr>
          <p:nvPr/>
        </p:nvPicPr>
        <p:blipFill>
          <a:blip r:embed="rId2"/>
          <a:srcRect/>
          <a:stretch>
            <a:fillRect/>
          </a:stretch>
        </p:blipFill>
        <p:spPr bwMode="auto">
          <a:xfrm>
            <a:off x="4552950" y="374650"/>
            <a:ext cx="4572000" cy="6457950"/>
          </a:xfrm>
          <a:prstGeom prst="rect">
            <a:avLst/>
          </a:prstGeom>
          <a:noFill/>
          <a:ln w="9525">
            <a:noFill/>
            <a:miter lim="800000"/>
            <a:headEnd/>
            <a:tailEnd/>
          </a:ln>
        </p:spPr>
      </p:pic>
      <p:pic>
        <p:nvPicPr>
          <p:cNvPr id="30722" name="Picture 4"/>
          <p:cNvPicPr>
            <a:picLocks noChangeAspect="1" noChangeArrowheads="1"/>
          </p:cNvPicPr>
          <p:nvPr/>
        </p:nvPicPr>
        <p:blipFill>
          <a:blip r:embed="rId3"/>
          <a:srcRect/>
          <a:stretch>
            <a:fillRect/>
          </a:stretch>
        </p:blipFill>
        <p:spPr bwMode="auto">
          <a:xfrm>
            <a:off x="0" y="400050"/>
            <a:ext cx="4572000" cy="645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320040" indent="-320040" eaLnBrk="1" fontAlgn="auto" hangingPunct="1">
              <a:spcAft>
                <a:spcPts val="0"/>
              </a:spcAft>
              <a:buClr>
                <a:schemeClr val="accent6">
                  <a:lumMod val="75000"/>
                </a:schemeClr>
              </a:buClr>
              <a:defRPr/>
            </a:pPr>
            <a:endParaRPr lang="ru-RU"/>
          </a:p>
        </p:txBody>
      </p:sp>
      <p:sp>
        <p:nvSpPr>
          <p:cNvPr id="31746" name="Объект 2"/>
          <p:cNvSpPr>
            <a:spLocks noGrp="1"/>
          </p:cNvSpPr>
          <p:nvPr>
            <p:ph sz="quarter" idx="13"/>
          </p:nvPr>
        </p:nvSpPr>
        <p:spPr>
          <a:xfrm>
            <a:off x="1143000" y="731838"/>
            <a:ext cx="6400800" cy="3475037"/>
          </a:xfrm>
        </p:spPr>
        <p:txBody>
          <a:bodyPr/>
          <a:lstStyle/>
          <a:p>
            <a:pPr eaLnBrk="1" hangingPunct="1"/>
            <a:endParaRPr lang="ru-RU" smtClean="0"/>
          </a:p>
        </p:txBody>
      </p:sp>
      <p:pic>
        <p:nvPicPr>
          <p:cNvPr id="3174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56791" y="332656"/>
            <a:ext cx="5480989" cy="92333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ru-RU" sz="5400" b="1" dirty="0">
                <a:ln w="11430"/>
                <a:solidFill>
                  <a:srgbClr val="FF0000"/>
                </a:solidFill>
                <a:effectLst>
                  <a:outerShdw blurRad="80000" dist="40000" dir="5040000" algn="tl">
                    <a:srgbClr val="000000">
                      <a:alpha val="30000"/>
                    </a:srgbClr>
                  </a:outerShdw>
                </a:effectLst>
                <a:latin typeface="+mn-lt"/>
                <a:cs typeface="+mn-cs"/>
              </a:rPr>
              <a:t>Что такое ГТО ?</a:t>
            </a:r>
          </a:p>
        </p:txBody>
      </p:sp>
      <p:pic>
        <p:nvPicPr>
          <p:cNvPr id="14338" name="Picture 2"/>
          <p:cNvPicPr>
            <a:picLocks noChangeAspect="1" noChangeArrowheads="1"/>
          </p:cNvPicPr>
          <p:nvPr/>
        </p:nvPicPr>
        <p:blipFill>
          <a:blip r:embed="rId2"/>
          <a:srcRect/>
          <a:stretch>
            <a:fillRect/>
          </a:stretch>
        </p:blipFill>
        <p:spPr bwMode="auto">
          <a:xfrm>
            <a:off x="3924300" y="3429000"/>
            <a:ext cx="4956175" cy="3298825"/>
          </a:xfrm>
          <a:prstGeom prst="rect">
            <a:avLst/>
          </a:prstGeom>
          <a:noFill/>
          <a:ln w="9525">
            <a:noFill/>
            <a:miter lim="800000"/>
            <a:headEnd/>
            <a:tailEnd/>
          </a:ln>
        </p:spPr>
      </p:pic>
      <p:sp>
        <p:nvSpPr>
          <p:cNvPr id="14339" name="Содержимое 2"/>
          <p:cNvSpPr>
            <a:spLocks noGrp="1"/>
          </p:cNvSpPr>
          <p:nvPr/>
        </p:nvSpPr>
        <p:spPr bwMode="auto">
          <a:xfrm>
            <a:off x="2581275" y="1189038"/>
            <a:ext cx="6299200" cy="2103437"/>
          </a:xfrm>
          <a:prstGeom prst="rect">
            <a:avLst/>
          </a:prstGeom>
          <a:noFill/>
          <a:ln w="9525">
            <a:noFill/>
            <a:miter lim="800000"/>
            <a:headEnd/>
            <a:tailEnd/>
          </a:ln>
        </p:spPr>
        <p:txBody>
          <a:bodyPr/>
          <a:lstStyle/>
          <a:p>
            <a:pPr marL="342900" indent="-342900" algn="ctr">
              <a:spcBef>
                <a:spcPct val="20000"/>
              </a:spcBef>
              <a:buFont typeface="Arial" charset="0"/>
              <a:buNone/>
            </a:pPr>
            <a:r>
              <a:rPr lang="ru-RU" sz="3200" b="1">
                <a:solidFill>
                  <a:srgbClr val="002060"/>
                </a:solidFill>
                <a:latin typeface="Calibri" pitchFamily="34" charset="0"/>
              </a:rPr>
              <a:t>Общероссийское движение «Готов к труду и обороне» -  программа физкультурной подготовки.</a:t>
            </a:r>
          </a:p>
        </p:txBody>
      </p:sp>
      <p:pic>
        <p:nvPicPr>
          <p:cNvPr id="14340" name="Picture 3"/>
          <p:cNvPicPr>
            <a:picLocks noChangeAspect="1" noChangeArrowheads="1"/>
          </p:cNvPicPr>
          <p:nvPr/>
        </p:nvPicPr>
        <p:blipFill>
          <a:blip r:embed="rId3"/>
          <a:srcRect/>
          <a:stretch>
            <a:fillRect/>
          </a:stretch>
        </p:blipFill>
        <p:spPr bwMode="auto">
          <a:xfrm>
            <a:off x="30163" y="2111375"/>
            <a:ext cx="3357562" cy="461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608" y="116632"/>
            <a:ext cx="7128792" cy="1015663"/>
          </a:xfrm>
          <a:prstGeom prst="rect">
            <a:avLst/>
          </a:prstGeom>
        </p:spPr>
        <p:txBody>
          <a:bodyPr>
            <a:spAutoFit/>
          </a:bodyPr>
          <a:lstStyle/>
          <a:p>
            <a:pPr fontAlgn="auto">
              <a:spcBef>
                <a:spcPts val="0"/>
              </a:spcBef>
              <a:spcAft>
                <a:spcPts val="0"/>
              </a:spcAft>
              <a:defRPr/>
            </a:pPr>
            <a:r>
              <a:rPr lang="ru-RU" sz="6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mj-ea"/>
                <a:cs typeface="+mj-cs"/>
              </a:rPr>
              <a:t>Вперёд, к победам!</a:t>
            </a:r>
            <a:endParaRPr lang="ru-RU" dirty="0">
              <a:latin typeface="+mn-lt"/>
              <a:cs typeface="+mn-cs"/>
            </a:endParaRPr>
          </a:p>
        </p:txBody>
      </p:sp>
      <p:pic>
        <p:nvPicPr>
          <p:cNvPr id="32770" name="Picture 2"/>
          <p:cNvPicPr>
            <a:picLocks noChangeAspect="1" noChangeArrowheads="1"/>
          </p:cNvPicPr>
          <p:nvPr/>
        </p:nvPicPr>
        <p:blipFill>
          <a:blip r:embed="rId2"/>
          <a:srcRect/>
          <a:stretch>
            <a:fillRect/>
          </a:stretch>
        </p:blipFill>
        <p:spPr bwMode="auto">
          <a:xfrm>
            <a:off x="762000" y="1557338"/>
            <a:ext cx="7620000" cy="507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320040" indent="-320040" eaLnBrk="1" fontAlgn="auto" hangingPunct="1">
              <a:spcAft>
                <a:spcPts val="0"/>
              </a:spcAft>
              <a:buClr>
                <a:schemeClr val="accent6">
                  <a:lumMod val="75000"/>
                </a:schemeClr>
              </a:buClr>
              <a:defRPr/>
            </a:pPr>
            <a:endParaRPr lang="ru-RU"/>
          </a:p>
        </p:txBody>
      </p:sp>
      <p:sp>
        <p:nvSpPr>
          <p:cNvPr id="15362" name="Объект 2"/>
          <p:cNvSpPr>
            <a:spLocks noGrp="1"/>
          </p:cNvSpPr>
          <p:nvPr>
            <p:ph sz="quarter" idx="13"/>
          </p:nvPr>
        </p:nvSpPr>
        <p:spPr>
          <a:xfrm>
            <a:off x="6203950" y="1700213"/>
            <a:ext cx="2689225" cy="4699000"/>
          </a:xfrm>
        </p:spPr>
        <p:txBody>
          <a:bodyPr/>
          <a:lstStyle/>
          <a:p>
            <a:pPr eaLnBrk="1" hangingPunct="1">
              <a:buFont typeface="Georgia" pitchFamily="18" charset="0"/>
              <a:buNone/>
            </a:pPr>
            <a:r>
              <a:rPr lang="ru-RU" sz="2800" smtClean="0"/>
              <a:t>Существовала программа с 1931 по 1991 год. </a:t>
            </a:r>
          </a:p>
          <a:p>
            <a:pPr eaLnBrk="1" hangingPunct="1">
              <a:buFont typeface="Georgia" pitchFamily="18" charset="0"/>
              <a:buNone/>
            </a:pPr>
            <a:endParaRPr lang="ru-RU" sz="2800" smtClean="0"/>
          </a:p>
          <a:p>
            <a:pPr eaLnBrk="1" hangingPunct="1">
              <a:buFont typeface="Georgia" pitchFamily="18" charset="0"/>
              <a:buNone/>
            </a:pPr>
            <a:r>
              <a:rPr lang="ru-RU" sz="2800" smtClean="0"/>
              <a:t>С 2010 года программа начала свое возрождени.</a:t>
            </a:r>
          </a:p>
          <a:p>
            <a:pPr eaLnBrk="1" hangingPunct="1"/>
            <a:endParaRPr lang="ru-RU" sz="2800" smtClean="0"/>
          </a:p>
        </p:txBody>
      </p:sp>
      <p:pic>
        <p:nvPicPr>
          <p:cNvPr id="15363" name="Picture 2"/>
          <p:cNvPicPr>
            <a:picLocks noChangeAspect="1" noChangeArrowheads="1"/>
          </p:cNvPicPr>
          <p:nvPr/>
        </p:nvPicPr>
        <p:blipFill>
          <a:blip r:embed="rId2"/>
          <a:srcRect/>
          <a:stretch>
            <a:fillRect/>
          </a:stretch>
        </p:blipFill>
        <p:spPr bwMode="auto">
          <a:xfrm>
            <a:off x="107950" y="2089150"/>
            <a:ext cx="6096000" cy="4733925"/>
          </a:xfrm>
          <a:prstGeom prst="rect">
            <a:avLst/>
          </a:prstGeom>
          <a:noFill/>
          <a:ln w="9525">
            <a:noFill/>
            <a:miter lim="800000"/>
            <a:headEnd/>
            <a:tailEnd/>
          </a:ln>
        </p:spPr>
      </p:pic>
      <p:sp>
        <p:nvSpPr>
          <p:cNvPr id="4" name="Прямоугольник 3"/>
          <p:cNvSpPr/>
          <p:nvPr/>
        </p:nvSpPr>
        <p:spPr>
          <a:xfrm>
            <a:off x="1322388" y="188913"/>
            <a:ext cx="5949950" cy="922337"/>
          </a:xfrm>
          <a:prstGeom prst="rect">
            <a:avLst/>
          </a:prstGeom>
        </p:spPr>
        <p:txBody>
          <a:bodyPr wrap="none">
            <a:spAutoFit/>
          </a:bodyPr>
          <a:lstStyle/>
          <a:p>
            <a:pPr algn="ctr" fontAlgn="auto">
              <a:spcBef>
                <a:spcPts val="0"/>
              </a:spcBef>
              <a:spcAft>
                <a:spcPts val="0"/>
              </a:spcAft>
              <a:defRPr/>
            </a:pPr>
            <a:r>
              <a:rPr lang="ru-RU" sz="5400" b="1" dirty="0">
                <a:ln w="11430"/>
                <a:solidFill>
                  <a:srgbClr val="FF0000"/>
                </a:solidFill>
                <a:effectLst>
                  <a:outerShdw blurRad="80000" dist="40000" dir="5040000" algn="tl">
                    <a:srgbClr val="000000">
                      <a:alpha val="30000"/>
                    </a:srgbClr>
                  </a:outerShdw>
                </a:effectLst>
                <a:latin typeface="+mn-lt"/>
                <a:cs typeface="+mn-cs"/>
              </a:rPr>
              <a:t>Из истории ГТО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p:cNvPicPr>
            <a:picLocks noChangeAspect="1" noChangeArrowheads="1"/>
          </p:cNvPicPr>
          <p:nvPr/>
        </p:nvPicPr>
        <p:blipFill>
          <a:blip r:embed="rId2"/>
          <a:srcRect/>
          <a:stretch>
            <a:fillRect/>
          </a:stretch>
        </p:blipFill>
        <p:spPr bwMode="auto">
          <a:xfrm>
            <a:off x="33338" y="1528763"/>
            <a:ext cx="3746500" cy="5273675"/>
          </a:xfrm>
          <a:prstGeom prst="rect">
            <a:avLst/>
          </a:prstGeom>
          <a:noFill/>
          <a:ln w="9525">
            <a:noFill/>
            <a:miter lim="800000"/>
            <a:headEnd/>
            <a:tailEnd/>
          </a:ln>
        </p:spPr>
      </p:pic>
      <p:sp>
        <p:nvSpPr>
          <p:cNvPr id="16386" name="Прямоугольник 1"/>
          <p:cNvSpPr>
            <a:spLocks noChangeArrowheads="1"/>
          </p:cNvSpPr>
          <p:nvPr/>
        </p:nvSpPr>
        <p:spPr bwMode="auto">
          <a:xfrm>
            <a:off x="3779838" y="1268413"/>
            <a:ext cx="5113337" cy="5262562"/>
          </a:xfrm>
          <a:prstGeom prst="rect">
            <a:avLst/>
          </a:prstGeom>
          <a:noFill/>
          <a:ln w="9525">
            <a:noFill/>
            <a:miter lim="800000"/>
            <a:headEnd/>
            <a:tailEnd/>
          </a:ln>
        </p:spPr>
        <p:txBody>
          <a:bodyPr>
            <a:spAutoFit/>
          </a:bodyPr>
          <a:lstStyle/>
          <a:p>
            <a:r>
              <a:rPr lang="ru-RU" sz="2400">
                <a:solidFill>
                  <a:srgbClr val="002060"/>
                </a:solidFill>
                <a:latin typeface="Trebuchet MS" pitchFamily="34" charset="0"/>
              </a:rPr>
              <a:t>Охватывала население в возрасте от 10 до 60 лет.</a:t>
            </a:r>
          </a:p>
          <a:p>
            <a:endParaRPr lang="ru-RU" sz="2400">
              <a:solidFill>
                <a:srgbClr val="002060"/>
              </a:solidFill>
              <a:latin typeface="Trebuchet MS" pitchFamily="34" charset="0"/>
            </a:endParaRPr>
          </a:p>
          <a:p>
            <a:r>
              <a:rPr lang="ru-RU" sz="2400">
                <a:solidFill>
                  <a:srgbClr val="002060"/>
                </a:solidFill>
                <a:latin typeface="Trebuchet MS" pitchFamily="34" charset="0"/>
              </a:rPr>
              <a:t>Необходимо было сдать определенные нормативы по физ.подготовке.</a:t>
            </a:r>
          </a:p>
          <a:p>
            <a:endParaRPr lang="ru-RU" sz="2400">
              <a:solidFill>
                <a:srgbClr val="002060"/>
              </a:solidFill>
              <a:latin typeface="Trebuchet MS" pitchFamily="34" charset="0"/>
            </a:endParaRPr>
          </a:p>
          <a:p>
            <a:r>
              <a:rPr lang="ru-RU" sz="2400">
                <a:solidFill>
                  <a:srgbClr val="002060"/>
                </a:solidFill>
                <a:latin typeface="Trebuchet MS" pitchFamily="34" charset="0"/>
              </a:rPr>
              <a:t>Сдавать нужно было такие виды упражнений, как бег, прыжки в длину и в высоту, плавание, метание мяча, лыжные гонки, подтягивание на перекладине, стрельба, велокросс, туристский поход и др.</a:t>
            </a:r>
          </a:p>
        </p:txBody>
      </p:sp>
      <p:sp>
        <p:nvSpPr>
          <p:cNvPr id="3" name="Прямоугольник 2"/>
          <p:cNvSpPr/>
          <p:nvPr/>
        </p:nvSpPr>
        <p:spPr>
          <a:xfrm>
            <a:off x="1403350" y="188913"/>
            <a:ext cx="6408738" cy="922337"/>
          </a:xfrm>
          <a:prstGeom prst="rect">
            <a:avLst/>
          </a:prstGeom>
        </p:spPr>
        <p:txBody>
          <a:bodyPr>
            <a:spAutoFit/>
          </a:bodyPr>
          <a:lstStyle/>
          <a:p>
            <a:pPr algn="ctr" fontAlgn="auto">
              <a:spcBef>
                <a:spcPts val="0"/>
              </a:spcBef>
              <a:spcAft>
                <a:spcPts val="0"/>
              </a:spcAft>
              <a:defRPr/>
            </a:pPr>
            <a:r>
              <a:rPr lang="ru-RU" sz="5400" b="1" dirty="0">
                <a:ln w="11430"/>
                <a:solidFill>
                  <a:srgbClr val="FF0000"/>
                </a:solidFill>
                <a:effectLst>
                  <a:outerShdw blurRad="80000" dist="40000" dir="5040000" algn="tl">
                    <a:srgbClr val="000000">
                      <a:alpha val="30000"/>
                    </a:srgbClr>
                  </a:outerShdw>
                </a:effectLst>
                <a:latin typeface="+mn-lt"/>
                <a:cs typeface="+mn-cs"/>
              </a:rPr>
              <a:t>Из истории ГТО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320040" indent="-320040" eaLnBrk="1" fontAlgn="auto" hangingPunct="1">
              <a:spcAft>
                <a:spcPts val="0"/>
              </a:spcAft>
              <a:buClr>
                <a:schemeClr val="accent6">
                  <a:lumMod val="75000"/>
                </a:schemeClr>
              </a:buClr>
              <a:defRPr/>
            </a:pPr>
            <a:endParaRPr lang="ru-RU" dirty="0"/>
          </a:p>
        </p:txBody>
      </p:sp>
      <p:pic>
        <p:nvPicPr>
          <p:cNvPr id="17410" name="Picture 2"/>
          <p:cNvPicPr>
            <a:picLocks noGrp="1" noChangeAspect="1" noChangeArrowheads="1"/>
          </p:cNvPicPr>
          <p:nvPr>
            <p:ph sz="quarter" idx="13"/>
          </p:nvPr>
        </p:nvPicPr>
        <p:blipFill>
          <a:blip r:embed="rId2"/>
          <a:srcRect/>
          <a:stretch>
            <a:fillRect/>
          </a:stretch>
        </p:blipFill>
        <p:spPr>
          <a:xfrm>
            <a:off x="5694363" y="1773238"/>
            <a:ext cx="3222625" cy="4727575"/>
          </a:xfrm>
        </p:spPr>
      </p:pic>
      <p:sp>
        <p:nvSpPr>
          <p:cNvPr id="17411" name="Прямоугольник 3"/>
          <p:cNvSpPr>
            <a:spLocks noChangeArrowheads="1"/>
          </p:cNvSpPr>
          <p:nvPr/>
        </p:nvSpPr>
        <p:spPr bwMode="auto">
          <a:xfrm>
            <a:off x="539750" y="260350"/>
            <a:ext cx="5400675" cy="3540125"/>
          </a:xfrm>
          <a:prstGeom prst="rect">
            <a:avLst/>
          </a:prstGeom>
          <a:noFill/>
          <a:ln w="9525">
            <a:noFill/>
            <a:miter lim="800000"/>
            <a:headEnd/>
            <a:tailEnd/>
          </a:ln>
        </p:spPr>
        <p:txBody>
          <a:bodyPr>
            <a:spAutoFit/>
          </a:bodyPr>
          <a:lstStyle/>
          <a:p>
            <a:pPr algn="ctr"/>
            <a:r>
              <a:rPr lang="ru-RU" sz="2800">
                <a:solidFill>
                  <a:srgbClr val="002060"/>
                </a:solidFill>
                <a:latin typeface="Trebuchet MS" pitchFamily="34" charset="0"/>
              </a:rPr>
              <a:t>Простота и общедоступность физических упражнений и видов спорта, включенных в нормативы ГТО, их очевидная польза для укрепления здоровья сделали его популярным среди населения и особенно среди молодежи. </a:t>
            </a:r>
          </a:p>
        </p:txBody>
      </p:sp>
      <p:pic>
        <p:nvPicPr>
          <p:cNvPr id="17412" name="Picture 3"/>
          <p:cNvPicPr>
            <a:picLocks noChangeAspect="1" noChangeArrowheads="1"/>
          </p:cNvPicPr>
          <p:nvPr/>
        </p:nvPicPr>
        <p:blipFill>
          <a:blip r:embed="rId3"/>
          <a:srcRect/>
          <a:stretch>
            <a:fillRect/>
          </a:stretch>
        </p:blipFill>
        <p:spPr bwMode="auto">
          <a:xfrm>
            <a:off x="971550" y="3800475"/>
            <a:ext cx="3998913" cy="299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320040" indent="-320040" eaLnBrk="1" fontAlgn="auto" hangingPunct="1">
              <a:spcAft>
                <a:spcPts val="0"/>
              </a:spcAft>
              <a:buClr>
                <a:schemeClr val="accent6">
                  <a:lumMod val="75000"/>
                </a:schemeClr>
              </a:buClr>
              <a:defRPr/>
            </a:pPr>
            <a:endParaRPr lang="ru-RU"/>
          </a:p>
        </p:txBody>
      </p:sp>
      <p:sp>
        <p:nvSpPr>
          <p:cNvPr id="3" name="Объект 2"/>
          <p:cNvSpPr>
            <a:spLocks noGrp="1"/>
          </p:cNvSpPr>
          <p:nvPr>
            <p:ph sz="quarter" idx="13"/>
          </p:nvPr>
        </p:nvSpPr>
        <p:spPr>
          <a:xfrm>
            <a:off x="395288" y="404813"/>
            <a:ext cx="4968875" cy="6103937"/>
          </a:xfrm>
        </p:spPr>
        <p:txBody>
          <a:bodyPr rtlCol="0">
            <a:normAutofit lnSpcReduction="10000"/>
          </a:bodyPr>
          <a:lstStyle/>
          <a:p>
            <a:pPr indent="-182880" eaLnBrk="1" fontAlgn="auto" hangingPunct="1">
              <a:buClr>
                <a:schemeClr val="accent6">
                  <a:lumMod val="75000"/>
                </a:schemeClr>
              </a:buClr>
              <a:buFont typeface="Georgia" pitchFamily="18" charset="0"/>
              <a:buNone/>
              <a:defRPr/>
            </a:pPr>
            <a:r>
              <a:rPr lang="ru-RU" sz="2400" dirty="0">
                <a:solidFill>
                  <a:schemeClr val="tx1">
                    <a:lumMod val="75000"/>
                    <a:lumOff val="25000"/>
                  </a:schemeClr>
                </a:solidFill>
              </a:rPr>
              <a:t>Сдача нормативов подтверждалась особыми значками. Чтобы получить такой значок, нужно было выполнить заданный набор требований, например: пробежать на скорость 30 метров, подтянуться определённое количество раз, пройти на лыжах 2 км. </a:t>
            </a:r>
          </a:p>
          <a:p>
            <a:pPr indent="-182880" eaLnBrk="1" fontAlgn="auto" hangingPunct="1">
              <a:buClr>
                <a:schemeClr val="accent6">
                  <a:lumMod val="75000"/>
                </a:schemeClr>
              </a:buClr>
              <a:buFont typeface="Georgia" pitchFamily="18" charset="0"/>
              <a:buNone/>
              <a:defRPr/>
            </a:pPr>
            <a:endParaRPr lang="ru-RU" sz="2400" dirty="0">
              <a:solidFill>
                <a:schemeClr val="tx1">
                  <a:lumMod val="75000"/>
                  <a:lumOff val="25000"/>
                </a:schemeClr>
              </a:solidFill>
            </a:endParaRPr>
          </a:p>
          <a:p>
            <a:pPr indent="-182880" eaLnBrk="1" fontAlgn="auto" hangingPunct="1">
              <a:buClr>
                <a:schemeClr val="accent6">
                  <a:lumMod val="75000"/>
                </a:schemeClr>
              </a:buClr>
              <a:buFont typeface="Georgia" pitchFamily="18" charset="0"/>
              <a:buNone/>
              <a:defRPr/>
            </a:pPr>
            <a:r>
              <a:rPr lang="ru-RU" sz="2400" dirty="0">
                <a:solidFill>
                  <a:schemeClr val="tx1">
                    <a:lumMod val="75000"/>
                    <a:lumOff val="25000"/>
                  </a:schemeClr>
                </a:solidFill>
              </a:rPr>
              <a:t>В зависимости от уровня достижений сдающие нормативы каждой ступени награждались золотым или серебряным значком </a:t>
            </a:r>
          </a:p>
        </p:txBody>
      </p:sp>
      <p:pic>
        <p:nvPicPr>
          <p:cNvPr id="18435" name="Picture 2" descr="Общество - Аргументы.ру"/>
          <p:cNvPicPr>
            <a:picLocks noChangeAspect="1" noChangeArrowheads="1"/>
          </p:cNvPicPr>
          <p:nvPr/>
        </p:nvPicPr>
        <p:blipFill>
          <a:blip r:embed="rId2"/>
          <a:srcRect/>
          <a:stretch>
            <a:fillRect/>
          </a:stretch>
        </p:blipFill>
        <p:spPr bwMode="auto">
          <a:xfrm>
            <a:off x="5364163" y="3862388"/>
            <a:ext cx="3529012" cy="2646362"/>
          </a:xfrm>
          <a:prstGeom prst="rect">
            <a:avLst/>
          </a:prstGeom>
          <a:noFill/>
          <a:ln w="9525">
            <a:noFill/>
            <a:miter lim="800000"/>
            <a:headEnd/>
            <a:tailEnd/>
          </a:ln>
        </p:spPr>
      </p:pic>
      <p:pic>
        <p:nvPicPr>
          <p:cNvPr id="18436" name="Picture 3"/>
          <p:cNvPicPr>
            <a:picLocks noChangeAspect="1" noChangeArrowheads="1"/>
          </p:cNvPicPr>
          <p:nvPr/>
        </p:nvPicPr>
        <p:blipFill>
          <a:blip r:embed="rId3"/>
          <a:srcRect/>
          <a:stretch>
            <a:fillRect/>
          </a:stretch>
        </p:blipFill>
        <p:spPr bwMode="auto">
          <a:xfrm>
            <a:off x="6011863" y="20638"/>
            <a:ext cx="2546350" cy="3779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320040" indent="-320040" eaLnBrk="1" fontAlgn="auto" hangingPunct="1">
              <a:spcAft>
                <a:spcPts val="0"/>
              </a:spcAft>
              <a:buClr>
                <a:schemeClr val="accent6">
                  <a:lumMod val="75000"/>
                </a:schemeClr>
              </a:buClr>
              <a:defRPr/>
            </a:pPr>
            <a:endParaRPr lang="ru-RU"/>
          </a:p>
        </p:txBody>
      </p:sp>
      <p:pic>
        <p:nvPicPr>
          <p:cNvPr id="19458" name="Picture 4"/>
          <p:cNvPicPr>
            <a:picLocks noChangeAspect="1" noChangeArrowheads="1"/>
          </p:cNvPicPr>
          <p:nvPr/>
        </p:nvPicPr>
        <p:blipFill>
          <a:blip r:embed="rId2"/>
          <a:srcRect/>
          <a:stretch>
            <a:fillRect/>
          </a:stretch>
        </p:blipFill>
        <p:spPr bwMode="auto">
          <a:xfrm>
            <a:off x="0" y="0"/>
            <a:ext cx="6477000" cy="4610100"/>
          </a:xfrm>
          <a:prstGeom prst="rect">
            <a:avLst/>
          </a:prstGeom>
          <a:noFill/>
          <a:ln w="9525">
            <a:noFill/>
            <a:miter lim="800000"/>
            <a:headEnd/>
            <a:tailEnd/>
          </a:ln>
        </p:spPr>
      </p:pic>
      <p:sp>
        <p:nvSpPr>
          <p:cNvPr id="19459" name="Прямоугольник 4"/>
          <p:cNvSpPr>
            <a:spLocks noChangeArrowheads="1"/>
          </p:cNvSpPr>
          <p:nvPr/>
        </p:nvSpPr>
        <p:spPr bwMode="auto">
          <a:xfrm>
            <a:off x="684213" y="4657725"/>
            <a:ext cx="6551612" cy="2652713"/>
          </a:xfrm>
          <a:prstGeom prst="rect">
            <a:avLst/>
          </a:prstGeom>
          <a:noFill/>
          <a:ln w="9525">
            <a:noFill/>
            <a:miter lim="800000"/>
            <a:headEnd/>
            <a:tailEnd/>
          </a:ln>
        </p:spPr>
        <p:txBody>
          <a:bodyPr>
            <a:spAutoFit/>
          </a:bodyPr>
          <a:lstStyle/>
          <a:p>
            <a:pPr marL="342900" indent="-342900">
              <a:spcBef>
                <a:spcPct val="20000"/>
              </a:spcBef>
              <a:buFont typeface="Arial" charset="0"/>
              <a:buChar char="•"/>
            </a:pPr>
            <a:r>
              <a:rPr lang="ru-RU" sz="3200" b="1">
                <a:latin typeface="Calibri" pitchFamily="34" charset="0"/>
              </a:rPr>
              <a:t>Те, кто сдавал нормативы в течение нескольких лет, получали значок «Почётный значок ГТО».</a:t>
            </a:r>
          </a:p>
          <a:p>
            <a:pPr marL="342900" indent="-342900">
              <a:spcBef>
                <a:spcPct val="20000"/>
              </a:spcBef>
              <a:buFont typeface="Arial" charset="0"/>
              <a:buChar char="•"/>
            </a:pPr>
            <a:endParaRPr lang="ru-RU" sz="3200">
              <a:solidFill>
                <a:srgbClr val="002060"/>
              </a:solidFill>
              <a:latin typeface="Calibri" pitchFamily="34" charset="0"/>
            </a:endParaRPr>
          </a:p>
        </p:txBody>
      </p:sp>
      <p:pic>
        <p:nvPicPr>
          <p:cNvPr id="19460" name="Picture 5"/>
          <p:cNvPicPr>
            <a:picLocks noGrp="1" noChangeAspect="1" noChangeArrowheads="1"/>
          </p:cNvPicPr>
          <p:nvPr>
            <p:ph sz="quarter" idx="13"/>
          </p:nvPr>
        </p:nvPicPr>
        <p:blipFill>
          <a:blip r:embed="rId3"/>
          <a:srcRect/>
          <a:stretch>
            <a:fillRect/>
          </a:stretch>
        </p:blipFill>
        <p:spPr>
          <a:xfrm>
            <a:off x="6804025" y="42863"/>
            <a:ext cx="1828800" cy="2286000"/>
          </a:xfrm>
        </p:spPr>
      </p:pic>
      <p:pic>
        <p:nvPicPr>
          <p:cNvPr id="19461" name="Picture 6"/>
          <p:cNvPicPr>
            <a:picLocks noChangeAspect="1" noChangeArrowheads="1"/>
          </p:cNvPicPr>
          <p:nvPr/>
        </p:nvPicPr>
        <p:blipFill>
          <a:blip r:embed="rId4"/>
          <a:srcRect/>
          <a:stretch>
            <a:fillRect/>
          </a:stretch>
        </p:blipFill>
        <p:spPr bwMode="auto">
          <a:xfrm>
            <a:off x="6561138" y="2341563"/>
            <a:ext cx="2582862" cy="2316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320040" indent="-320040" eaLnBrk="1" fontAlgn="auto" hangingPunct="1">
              <a:spcAft>
                <a:spcPts val="0"/>
              </a:spcAft>
              <a:buClr>
                <a:schemeClr val="accent6">
                  <a:lumMod val="75000"/>
                </a:schemeClr>
              </a:buClr>
              <a:defRPr/>
            </a:pPr>
            <a:endParaRPr lang="ru-RU"/>
          </a:p>
        </p:txBody>
      </p:sp>
      <p:sp>
        <p:nvSpPr>
          <p:cNvPr id="20482" name="Объект 2"/>
          <p:cNvSpPr>
            <a:spLocks noGrp="1"/>
          </p:cNvSpPr>
          <p:nvPr>
            <p:ph sz="quarter" idx="13"/>
          </p:nvPr>
        </p:nvSpPr>
        <p:spPr>
          <a:xfrm>
            <a:off x="1547813" y="1557338"/>
            <a:ext cx="7121525" cy="3687762"/>
          </a:xfrm>
        </p:spPr>
        <p:txBody>
          <a:bodyPr/>
          <a:lstStyle/>
          <a:p>
            <a:pPr eaLnBrk="1" hangingPunct="1"/>
            <a:r>
              <a:rPr lang="ru-RU" sz="2400" smtClean="0">
                <a:solidFill>
                  <a:srgbClr val="002060"/>
                </a:solidFill>
              </a:rPr>
              <a:t>Так звучал лозунг, вдохновлявший миллионы советских граждан на ежедневные занятия физкультурой, спортом, утренней гимнастикой. </a:t>
            </a:r>
          </a:p>
          <a:p>
            <a:pPr eaLnBrk="1" hangingPunct="1"/>
            <a:endParaRPr lang="ru-RU" smtClean="0"/>
          </a:p>
        </p:txBody>
      </p:sp>
      <p:sp>
        <p:nvSpPr>
          <p:cNvPr id="4" name="Прямоугольник 3"/>
          <p:cNvSpPr/>
          <p:nvPr/>
        </p:nvSpPr>
        <p:spPr>
          <a:xfrm>
            <a:off x="773039" y="-61171"/>
            <a:ext cx="7776864" cy="1723549"/>
          </a:xfrm>
          <a:prstGeom prst="rect">
            <a:avLst/>
          </a:prstGeom>
        </p:spPr>
        <p:txBody>
          <a:bodyPr>
            <a:spAutoFit/>
          </a:bodyPr>
          <a:lstStyle/>
          <a:p>
            <a:pPr fontAlgn="auto">
              <a:spcBef>
                <a:spcPts val="0"/>
              </a:spcBef>
              <a:spcAft>
                <a:spcPts val="0"/>
              </a:spcAft>
              <a:defRPr/>
            </a:pPr>
            <a:r>
              <a:rPr lang="ru-RU" sz="53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a typeface="+mj-ea"/>
                <a:cs typeface="+mj-cs"/>
              </a:rPr>
              <a:t>«От значка ГТО – к олимпийской медали!» </a:t>
            </a:r>
            <a:endParaRPr lang="ru-RU" dirty="0">
              <a:latin typeface="+mn-lt"/>
              <a:cs typeface="+mn-cs"/>
            </a:endParaRPr>
          </a:p>
        </p:txBody>
      </p:sp>
      <p:pic>
        <p:nvPicPr>
          <p:cNvPr id="20484" name="Picture 2"/>
          <p:cNvPicPr>
            <a:picLocks noChangeAspect="1" noChangeArrowheads="1"/>
          </p:cNvPicPr>
          <p:nvPr/>
        </p:nvPicPr>
        <p:blipFill>
          <a:blip r:embed="rId2"/>
          <a:srcRect/>
          <a:stretch>
            <a:fillRect/>
          </a:stretch>
        </p:blipFill>
        <p:spPr bwMode="auto">
          <a:xfrm>
            <a:off x="30163" y="3716338"/>
            <a:ext cx="5278437" cy="3141662"/>
          </a:xfrm>
          <a:prstGeom prst="rect">
            <a:avLst/>
          </a:prstGeom>
          <a:noFill/>
          <a:ln w="9525">
            <a:noFill/>
            <a:miter lim="800000"/>
            <a:headEnd/>
            <a:tailEnd/>
          </a:ln>
        </p:spPr>
      </p:pic>
      <p:sp>
        <p:nvSpPr>
          <p:cNvPr id="20485" name="Прямоугольник 4"/>
          <p:cNvSpPr>
            <a:spLocks noChangeArrowheads="1"/>
          </p:cNvSpPr>
          <p:nvPr/>
        </p:nvSpPr>
        <p:spPr bwMode="auto">
          <a:xfrm>
            <a:off x="5580063" y="2636838"/>
            <a:ext cx="3276600" cy="4054475"/>
          </a:xfrm>
          <a:prstGeom prst="rect">
            <a:avLst/>
          </a:prstGeom>
          <a:noFill/>
          <a:ln w="9525">
            <a:noFill/>
            <a:miter lim="800000"/>
            <a:headEnd/>
            <a:tailEnd/>
          </a:ln>
        </p:spPr>
        <p:txBody>
          <a:bodyPr>
            <a:spAutoFit/>
          </a:bodyPr>
          <a:lstStyle/>
          <a:p>
            <a:pPr algn="ctr"/>
            <a:r>
              <a:rPr lang="ru-RU" sz="2000" b="1">
                <a:solidFill>
                  <a:srgbClr val="002060"/>
                </a:solidFill>
                <a:latin typeface="Calibri" pitchFamily="34" charset="0"/>
              </a:rPr>
              <a:t>Получение и дальнейшее ношение значка ГТО было почетным, обеспечивало дорогу в большой    спорт.</a:t>
            </a:r>
          </a:p>
          <a:p>
            <a:pPr algn="ctr"/>
            <a:r>
              <a:rPr lang="ru-RU" sz="2000" b="1">
                <a:solidFill>
                  <a:srgbClr val="002060"/>
                </a:solidFill>
                <a:latin typeface="Calibri" pitchFamily="34" charset="0"/>
              </a:rPr>
              <a:t> В былые времена его наличие говорило о том, что перед вами человек, который старается быть гармонично развитой личностью</a:t>
            </a:r>
            <a:endParaRPr lang="ru-RU" sz="2000" b="1">
              <a:latin typeface="Trebuchet MS"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320040" indent="-320040" eaLnBrk="1" fontAlgn="auto" hangingPunct="1">
              <a:spcAft>
                <a:spcPts val="0"/>
              </a:spcAft>
              <a:buClr>
                <a:schemeClr val="accent6">
                  <a:lumMod val="75000"/>
                </a:schemeClr>
              </a:buClr>
              <a:defRPr/>
            </a:pPr>
            <a:endParaRPr lang="ru-RU"/>
          </a:p>
        </p:txBody>
      </p:sp>
      <p:pic>
        <p:nvPicPr>
          <p:cNvPr id="21506" name="Picture 2"/>
          <p:cNvPicPr>
            <a:picLocks noGrp="1" noChangeAspect="1" noChangeArrowheads="1"/>
          </p:cNvPicPr>
          <p:nvPr>
            <p:ph sz="quarter" idx="13"/>
          </p:nvPr>
        </p:nvPicPr>
        <p:blipFill>
          <a:blip r:embed="rId2"/>
          <a:srcRect/>
          <a:stretch>
            <a:fillRect/>
          </a:stretch>
        </p:blipFill>
        <p:spPr>
          <a:xfrm>
            <a:off x="250825" y="992188"/>
            <a:ext cx="8628063" cy="5842000"/>
          </a:xfrm>
        </p:spPr>
      </p:pic>
      <p:sp>
        <p:nvSpPr>
          <p:cNvPr id="4" name="Прямоугольник 3"/>
          <p:cNvSpPr/>
          <p:nvPr/>
        </p:nvSpPr>
        <p:spPr>
          <a:xfrm>
            <a:off x="900113" y="60325"/>
            <a:ext cx="7200900" cy="923925"/>
          </a:xfrm>
          <a:prstGeom prst="rect">
            <a:avLst/>
          </a:prstGeom>
        </p:spPr>
        <p:txBody>
          <a:bodyPr>
            <a:spAutoFit/>
          </a:bodyPr>
          <a:lstStyle/>
          <a:p>
            <a:pPr algn="ctr" fontAlgn="auto">
              <a:spcBef>
                <a:spcPts val="0"/>
              </a:spcBef>
              <a:spcAft>
                <a:spcPts val="0"/>
              </a:spcAft>
              <a:defRPr/>
            </a:pPr>
            <a:r>
              <a:rPr lang="ru-RU" sz="5400" b="1" dirty="0">
                <a:ln w="11430"/>
                <a:solidFill>
                  <a:srgbClr val="FF0000"/>
                </a:solidFill>
                <a:effectLst>
                  <a:outerShdw blurRad="80000" dist="40000" dir="5040000" algn="tl">
                    <a:srgbClr val="000000">
                      <a:alpha val="30000"/>
                    </a:srgbClr>
                  </a:outerShdw>
                </a:effectLst>
                <a:latin typeface="+mn-lt"/>
                <a:cs typeface="+mn-cs"/>
              </a:rPr>
              <a:t>Плакаты ГТО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Кутюр">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TotalTime>
  <Words>587</Words>
  <Application>Microsoft Office PowerPoint</Application>
  <PresentationFormat>Экран (4:3)</PresentationFormat>
  <Paragraphs>57</Paragraphs>
  <Slides>20</Slides>
  <Notes>0</Notes>
  <HiddenSlides>0</HiddenSlides>
  <MMClips>0</MMClips>
  <ScaleCrop>false</ScaleCrop>
  <HeadingPairs>
    <vt:vector size="6" baseType="variant">
      <vt:variant>
        <vt:lpstr>Использованные шрифты</vt:lpstr>
      </vt:variant>
      <vt:variant>
        <vt:i4>5</vt:i4>
      </vt:variant>
      <vt:variant>
        <vt:lpstr>Шаблон оформления</vt:lpstr>
      </vt:variant>
      <vt:variant>
        <vt:i4>4</vt:i4>
      </vt:variant>
      <vt:variant>
        <vt:lpstr>Заголовки слайдов</vt:lpstr>
      </vt:variant>
      <vt:variant>
        <vt:i4>20</vt:i4>
      </vt:variant>
    </vt:vector>
  </HeadingPairs>
  <TitlesOfParts>
    <vt:vector size="29" baseType="lpstr">
      <vt:lpstr>Arial</vt:lpstr>
      <vt:lpstr>Trebuchet MS</vt:lpstr>
      <vt:lpstr>Georgia</vt:lpstr>
      <vt:lpstr>Calibri</vt:lpstr>
      <vt:lpstr>Times New Roman</vt:lpstr>
      <vt:lpstr>Воздушный поток</vt:lpstr>
      <vt:lpstr>Воздушный поток</vt:lpstr>
      <vt:lpstr>Воздушный поток</vt:lpstr>
      <vt:lpstr>Воздушный поток</vt:lpstr>
      <vt:lpstr>              1. Участвовали ли вы когда-нибудь в спортивных соревнованиях? 2. Передачи по каким видам спорта вы предпочитаете смотреть? 3. Посещаете ли вы спортивные соревнования в качестве зрителя? 4. Какой вид спорта вы считаете самым доступным? 5. Какой вид спорта вам нравится меньше всего? 6. Каким видом спорта вы хотели бы заниматься? 7. Как часто вы смотрите спортивные передачи по телевизору? 8. Соревнования по каким видам спорта вы посещаете? 9. Какой вид спорта вам нравится больше всего? 10. В соревнованиях по каким видам спорта вы участвовали? 11. Каким видом спорта вы занимаетесь/ хотели бы заниматься?</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User</cp:lastModifiedBy>
  <cp:revision>20</cp:revision>
  <dcterms:created xsi:type="dcterms:W3CDTF">2015-04-05T04:59:04Z</dcterms:created>
  <dcterms:modified xsi:type="dcterms:W3CDTF">2015-08-28T18:36:22Z</dcterms:modified>
</cp:coreProperties>
</file>