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0" r:id="rId17"/>
    <p:sldId id="271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F22D7-82A6-44B7-861F-981970591B2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4197-9D13-46E0-AF36-437895B91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571636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МДОУ </a:t>
            </a:r>
            <a:r>
              <a:rPr lang="en-US" sz="2000" b="1" u="sng" dirty="0" smtClean="0">
                <a:solidFill>
                  <a:srgbClr val="002060"/>
                </a:solidFill>
              </a:rPr>
              <a:t>“</a:t>
            </a:r>
            <a:r>
              <a:rPr lang="ru-RU" sz="2000" b="1" u="sng" dirty="0" smtClean="0">
                <a:solidFill>
                  <a:srgbClr val="002060"/>
                </a:solidFill>
              </a:rPr>
              <a:t>Детский сад №210</a:t>
            </a:r>
            <a:r>
              <a:rPr lang="en-US" sz="2000" b="1" u="sng" dirty="0" smtClean="0">
                <a:solidFill>
                  <a:srgbClr val="002060"/>
                </a:solidFill>
              </a:rPr>
              <a:t>”</a:t>
            </a:r>
            <a:r>
              <a:rPr lang="ru-RU" sz="2000" b="1" u="sng" dirty="0" smtClean="0">
                <a:solidFill>
                  <a:srgbClr val="002060"/>
                </a:solidFill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</a:rPr>
            </a:br>
            <a:r>
              <a:rPr lang="ru-RU" sz="2000" b="1" u="sng" dirty="0" smtClean="0">
                <a:solidFill>
                  <a:srgbClr val="002060"/>
                </a:solidFill>
              </a:rPr>
              <a:t>г. Ярославль                               </a:t>
            </a:r>
            <a:r>
              <a:rPr lang="ru-RU" sz="2000" b="1" u="sng" dirty="0" smtClean="0">
                <a:solidFill>
                  <a:srgbClr val="C00000"/>
                </a:solidFill>
              </a:rPr>
              <a:t>        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285752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Проект </a:t>
            </a:r>
            <a:r>
              <a:rPr lang="ru-RU" sz="5200" b="1" u="sng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5200" b="1" u="sng" dirty="0" smtClean="0">
                <a:solidFill>
                  <a:srgbClr val="FF0000"/>
                </a:solidFill>
              </a:rPr>
              <a:t>“</a:t>
            </a:r>
            <a:r>
              <a:rPr lang="ru-RU" sz="5200" b="1" u="sng" dirty="0" smtClean="0">
                <a:solidFill>
                  <a:srgbClr val="FF0000"/>
                </a:solidFill>
              </a:rPr>
              <a:t>Пасхальный перезвон</a:t>
            </a:r>
            <a:r>
              <a:rPr lang="en-US" sz="5200" b="1" u="sng" dirty="0" smtClean="0">
                <a:solidFill>
                  <a:srgbClr val="FF0000"/>
                </a:solidFill>
              </a:rPr>
              <a:t>”</a:t>
            </a:r>
            <a:endParaRPr lang="ru-RU" sz="5200" b="1" u="sng" dirty="0" smtClean="0">
              <a:solidFill>
                <a:srgbClr val="FF000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Подготовила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ВОСПИТАТЕЛЬ 1 КАТЕГОРИИ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Мокеичева Елена Александровна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Рисование </a:t>
            </a:r>
            <a:r>
              <a:rPr lang="en-US" sz="2800" b="1" dirty="0" smtClean="0">
                <a:solidFill>
                  <a:srgbClr val="C00000"/>
                </a:solidFill>
              </a:rPr>
              <a:t>“</a:t>
            </a:r>
            <a:r>
              <a:rPr lang="ru-RU" sz="2800" b="1" dirty="0" smtClean="0">
                <a:solidFill>
                  <a:srgbClr val="C00000"/>
                </a:solidFill>
              </a:rPr>
              <a:t>Яичко расписное</a:t>
            </a:r>
            <a:r>
              <a:rPr lang="en-US" sz="2800" b="1" dirty="0" smtClean="0">
                <a:solidFill>
                  <a:srgbClr val="C00000"/>
                </a:solidFill>
              </a:rPr>
              <a:t>”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(НОД)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P4301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571500"/>
            <a:ext cx="4331763" cy="3429003"/>
          </a:xfrm>
        </p:spPr>
      </p:pic>
      <p:pic>
        <p:nvPicPr>
          <p:cNvPr id="8" name="Рисунок 7" descr="P4301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500438"/>
            <a:ext cx="2643206" cy="2218406"/>
          </a:xfrm>
          <a:prstGeom prst="rect">
            <a:avLst/>
          </a:prstGeom>
        </p:spPr>
      </p:pic>
      <p:pic>
        <p:nvPicPr>
          <p:cNvPr id="5" name="Рисунок 4" descr="P4301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33337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Аппликация</a:t>
            </a:r>
            <a:r>
              <a:rPr lang="en-US" sz="3100" b="1" dirty="0" smtClean="0">
                <a:solidFill>
                  <a:srgbClr val="C00000"/>
                </a:solidFill>
              </a:rPr>
              <a:t> “</a:t>
            </a:r>
            <a:r>
              <a:rPr lang="ru-RU" sz="3100" b="1" dirty="0" smtClean="0">
                <a:solidFill>
                  <a:srgbClr val="C00000"/>
                </a:solidFill>
              </a:rPr>
              <a:t>Веточка вербы</a:t>
            </a:r>
            <a:r>
              <a:rPr lang="en-US" sz="3100" b="1" dirty="0" smtClean="0">
                <a:solidFill>
                  <a:srgbClr val="C00000"/>
                </a:solidFill>
              </a:rPr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Проводилась в вечернее время, во время работы использовались элементы техники </a:t>
            </a:r>
            <a:r>
              <a:rPr lang="en-US" sz="2200" dirty="0" smtClean="0">
                <a:solidFill>
                  <a:srgbClr val="C00000"/>
                </a:solidFill>
              </a:rPr>
              <a:t>“</a:t>
            </a:r>
            <a:r>
              <a:rPr lang="ru-RU" sz="2200" dirty="0" smtClean="0">
                <a:solidFill>
                  <a:srgbClr val="C00000"/>
                </a:solidFill>
              </a:rPr>
              <a:t>бумагопластики</a:t>
            </a:r>
            <a:r>
              <a:rPr lang="en-US" sz="2200" dirty="0" smtClean="0">
                <a:solidFill>
                  <a:srgbClr val="C00000"/>
                </a:solidFill>
              </a:rPr>
              <a:t>”</a:t>
            </a:r>
            <a:r>
              <a:rPr lang="ru-RU" sz="2200" dirty="0" smtClean="0">
                <a:solidFill>
                  <a:srgbClr val="C00000"/>
                </a:solidFill>
              </a:rPr>
              <a:t> и бросовый материал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4271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142984"/>
            <a:ext cx="4381531" cy="3286148"/>
          </a:xfrm>
        </p:spPr>
      </p:pic>
      <p:pic>
        <p:nvPicPr>
          <p:cNvPr id="6" name="Рисунок 5" descr="P4301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450059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6429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Упражнения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”</a:t>
            </a:r>
            <a:r>
              <a:rPr lang="ru-RU" sz="2800" b="1" dirty="0" smtClean="0">
                <a:solidFill>
                  <a:srgbClr val="C00000"/>
                </a:solidFill>
              </a:rPr>
              <a:t>Найди 2 одинаковых яйца</a:t>
            </a:r>
            <a:r>
              <a:rPr lang="en-US" sz="2800" b="1" dirty="0" smtClean="0">
                <a:solidFill>
                  <a:srgbClr val="C00000"/>
                </a:solidFill>
              </a:rPr>
              <a:t>”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</a:rPr>
              <a:t> “</a:t>
            </a:r>
            <a:r>
              <a:rPr lang="ru-RU" sz="2800" b="1" dirty="0" smtClean="0">
                <a:solidFill>
                  <a:srgbClr val="C00000"/>
                </a:solidFill>
              </a:rPr>
              <a:t>Собери целое из частей</a:t>
            </a:r>
            <a:r>
              <a:rPr lang="en-US" sz="2800" b="1" dirty="0" smtClean="0">
                <a:solidFill>
                  <a:srgbClr val="C00000"/>
                </a:solidFill>
              </a:rPr>
              <a:t>”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(индивидуальная работа)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P8111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71547"/>
            <a:ext cx="3676658" cy="2757494"/>
          </a:xfrm>
        </p:spPr>
      </p:pic>
      <p:pic>
        <p:nvPicPr>
          <p:cNvPr id="8" name="Рисунок 7" descr="P8111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3667151" cy="2750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01038" cy="857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Пасхальные игры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вводились постепенно, потом дети играли самостоятельно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Игра </a:t>
            </a:r>
            <a:r>
              <a:rPr lang="en-US" sz="2000" b="1" dirty="0" smtClean="0">
                <a:solidFill>
                  <a:srgbClr val="002060"/>
                </a:solidFill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</a:rPr>
              <a:t>Забрось яйцо в сочок</a:t>
            </a:r>
            <a:r>
              <a:rPr lang="en-US" sz="2000" b="1" dirty="0" smtClean="0">
                <a:solidFill>
                  <a:srgbClr val="002060"/>
                </a:solidFill>
              </a:rPr>
              <a:t>”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</a:rPr>
              <a:t>Раскручивание яиц</a:t>
            </a:r>
            <a:r>
              <a:rPr lang="en-US" sz="2000" b="1" dirty="0" smtClean="0">
                <a:solidFill>
                  <a:srgbClr val="002060"/>
                </a:solidFill>
              </a:rPr>
              <a:t>”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4301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7" y="991706"/>
            <a:ext cx="4429156" cy="2865921"/>
          </a:xfrm>
          <a:prstGeom prst="rect">
            <a:avLst/>
          </a:prstGeom>
        </p:spPr>
      </p:pic>
      <p:pic>
        <p:nvPicPr>
          <p:cNvPr id="6" name="Рисунок 5" descr="P4301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4404634" cy="310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5714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Пасхальные игры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Эстафета 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Перенеси яйцо в ложке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Кто больше найдёт яиц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Пасхальный ловец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В какой руке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4291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785926"/>
            <a:ext cx="478634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6429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Пасхальные игры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</a:rPr>
              <a:t>Прокати яйцо с горки</a:t>
            </a:r>
            <a:r>
              <a:rPr lang="en-US" sz="2000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</a:rPr>
              <a:t>Сбей яйца</a:t>
            </a:r>
            <a:r>
              <a:rPr lang="en-US" sz="2000" b="1" dirty="0" smtClean="0">
                <a:solidFill>
                  <a:srgbClr val="002060"/>
                </a:solidFill>
              </a:rPr>
              <a:t>”</a:t>
            </a:r>
            <a:r>
              <a:rPr lang="ru-RU" sz="2000" b="1" dirty="0" smtClean="0">
                <a:solidFill>
                  <a:srgbClr val="002060"/>
                </a:solidFill>
              </a:rPr>
              <a:t> (кегли)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</a:rPr>
              <a:t>Чьё яйцо дальше прокатится</a:t>
            </a:r>
            <a:r>
              <a:rPr lang="en-US" sz="2000" b="1" dirty="0" smtClean="0">
                <a:solidFill>
                  <a:srgbClr val="002060"/>
                </a:solidFill>
              </a:rPr>
              <a:t>”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4301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621" y="625059"/>
            <a:ext cx="4405345" cy="3304008"/>
          </a:xfrm>
          <a:prstGeom prst="rect">
            <a:avLst/>
          </a:prstGeom>
        </p:spPr>
      </p:pic>
      <p:pic>
        <p:nvPicPr>
          <p:cNvPr id="5" name="Рисунок 4" descr="P4301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86058"/>
            <a:ext cx="4429124" cy="33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5000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Изготовление поделок </a:t>
            </a:r>
            <a:r>
              <a:rPr lang="en-US" sz="3100" b="1" dirty="0" smtClean="0">
                <a:solidFill>
                  <a:srgbClr val="C00000"/>
                </a:solidFill>
              </a:rPr>
              <a:t>“</a:t>
            </a:r>
            <a:r>
              <a:rPr lang="ru-RU" sz="3100" b="1" dirty="0" smtClean="0">
                <a:solidFill>
                  <a:srgbClr val="C00000"/>
                </a:solidFill>
              </a:rPr>
              <a:t>Пасхальное яйцо</a:t>
            </a:r>
            <a:r>
              <a:rPr lang="en-US" sz="3100" b="1" dirty="0" smtClean="0">
                <a:solidFill>
                  <a:srgbClr val="C00000"/>
                </a:solidFill>
              </a:rPr>
              <a:t>”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Техника – Айрис фолдинг. Проводилось с каждым ребёнком в свободное время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4271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3619502" cy="2714627"/>
          </a:xfrm>
        </p:spPr>
      </p:pic>
      <p:pic>
        <p:nvPicPr>
          <p:cNvPr id="5" name="Рисунок 4" descr="P4271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57298"/>
            <a:ext cx="3500462" cy="2678901"/>
          </a:xfrm>
          <a:prstGeom prst="rect">
            <a:avLst/>
          </a:prstGeom>
        </p:spPr>
      </p:pic>
      <p:pic>
        <p:nvPicPr>
          <p:cNvPr id="6" name="Рисунок 5" descr="P4271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929066"/>
            <a:ext cx="414340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07157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Выставка детских поделок </a:t>
            </a:r>
            <a:r>
              <a:rPr lang="en-US" sz="3100" b="1" dirty="0" smtClean="0">
                <a:solidFill>
                  <a:srgbClr val="C00000"/>
                </a:solidFill>
              </a:rPr>
              <a:t>“</a:t>
            </a:r>
            <a:r>
              <a:rPr lang="ru-RU" sz="3100" b="1" dirty="0" smtClean="0">
                <a:solidFill>
                  <a:srgbClr val="C00000"/>
                </a:solidFill>
              </a:rPr>
              <a:t>Пасхальное яйцо</a:t>
            </a:r>
            <a:r>
              <a:rPr lang="en-US" sz="3100" b="1" dirty="0" smtClean="0">
                <a:solidFill>
                  <a:srgbClr val="C00000"/>
                </a:solidFill>
              </a:rPr>
              <a:t>”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в коридорах детского сада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4261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5" y="1071546"/>
            <a:ext cx="5715039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Коллекция пасхальных открыток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собрана детьми и родителями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5061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428736"/>
            <a:ext cx="5445696" cy="4084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429000"/>
            <a:ext cx="7065985" cy="12144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Спасибо за внимание.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14291"/>
            <a:ext cx="8137555" cy="292895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 дети восприняли на ура! Изначально их очень заинтересовали пасхальные иллюстрации. Ребята задавали много вопросов, интересовались деталями и т. д.  Дети часто использовали трафареты яиц для рисования и самостоятельно придумывали узоры для росписи. Подарками-рисунками были обеспечены все их родственники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бабушки и дедушки, братишки и сестрёнки, тёти и дяди. Родители говорили, что приходя домой, дети заставляли их играть в пасхальные игры, которым они научились в детском саду. Мамы и папы (по их словам) с огромным интересом включились в поиск открыток так, как раньше никогда ими не интересовались. Я как педагог тоже получила огромное удовлетворение от своей работы.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571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Проект познавательно-творческий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58162" cy="51689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Участники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  <a:r>
              <a:rPr lang="ru-RU" sz="2000" b="1" dirty="0" smtClean="0">
                <a:solidFill>
                  <a:srgbClr val="002060"/>
                </a:solidFill>
              </a:rPr>
              <a:t> дети 6–7 лет (подготовительная группа), педагоги, родители.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Проект краткосрочный (2 недели).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Актуальность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Народные праздники по своей сути педагогичны. Но с печалью и грустью приходится говорить, что народная культура праздника в наши дни значительно подорвана. Не секрет, что нам приходиться учиться праздновать наши традиционные праздники. Народные праздники знакомят детей с традициями и обычаями русского народа, помогают донести до ребёнка высокие нравственные идеалы. Мы взрослые должны научить детей пользоваться богатством культурных традиций.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643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Приобщение дошкольников к национальной культуре, посредством формирования интереса к традициям празднования христианского праздника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Пасха. Светлое Христово Воскресение.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lvl="8" indent="-34290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Задачи проекта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Познакомить с историей возникновения праздника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Познакомить с традициями и обычаями праздника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Способствовать развитию творческих способностей детей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Привлечь родителей к поисковой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Предполагаемый результат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Дети знакомы с историей, традициями и обычаями праздника.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Дети могут создавать поделки и рисунки на пасхальную тему.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Собрана коллекция пасхальных открыток.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Продукт</a:t>
            </a:r>
            <a:endParaRPr lang="en-US" sz="2800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Выставка детских поделок в технике айрис фолдинг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Коллекция пасхальных открыток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Творческие детские работы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Этапы работы по проекту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186766" cy="5054617"/>
          </a:xfrm>
        </p:spPr>
        <p:txBody>
          <a:bodyPr/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Подготовительный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поиск информации о празднике, подбор литературы, иллюстраций, картинок, создание презентации для детей, подбор пасхальной музыки и атрибутов для игр</a:t>
            </a:r>
          </a:p>
          <a:p>
            <a:r>
              <a:rPr lang="ru-RU" sz="2400" u="sng" dirty="0" smtClean="0">
                <a:solidFill>
                  <a:srgbClr val="002060"/>
                </a:solidFill>
              </a:rPr>
              <a:t>Основной</a:t>
            </a:r>
            <a:r>
              <a:rPr lang="en-US" sz="2400" u="sng" dirty="0" smtClean="0">
                <a:solidFill>
                  <a:srgbClr val="00206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проведение мероприятий в рамках проектной деятельности по выбранным темам</a:t>
            </a:r>
          </a:p>
          <a:p>
            <a:r>
              <a:rPr lang="ru-RU" sz="2400" u="sng" dirty="0" smtClean="0">
                <a:solidFill>
                  <a:srgbClr val="002060"/>
                </a:solidFill>
              </a:rPr>
              <a:t>Заключительный</a:t>
            </a:r>
            <a:r>
              <a:rPr lang="en-US" sz="2400" u="sng" dirty="0" smtClean="0">
                <a:solidFill>
                  <a:srgbClr val="00206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анализ результативности работы, оформление выставки детских работ и коллекции открыток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135732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План реализации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Картинки и иллюстрации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>Во время реализации проекта располагаются в свободном доступе для детей (рассматриваются, обсуждаются)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571612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Показ презентации </a:t>
            </a:r>
            <a:r>
              <a:rPr lang="en-US" sz="2800" b="1" dirty="0" smtClean="0">
                <a:solidFill>
                  <a:srgbClr val="C00000"/>
                </a:solidFill>
              </a:rPr>
              <a:t>“</a:t>
            </a:r>
            <a:r>
              <a:rPr lang="ru-RU" sz="2800" b="1" dirty="0" smtClean="0">
                <a:solidFill>
                  <a:srgbClr val="C00000"/>
                </a:solidFill>
              </a:rPr>
              <a:t>Пасха Христова</a:t>
            </a:r>
            <a:r>
              <a:rPr lang="en-US" sz="2800" b="1" dirty="0" smtClean="0">
                <a:solidFill>
                  <a:srgbClr val="C00000"/>
                </a:solidFill>
              </a:rPr>
              <a:t>”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(об истории праздника)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4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85860"/>
            <a:ext cx="385765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72476" cy="15001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Беседы и чтение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 мере реализации проекта проводились постепенно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Беседы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Пасха - праздник торжества жизни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 “</a:t>
            </a:r>
            <a:r>
              <a:rPr lang="ru-RU" sz="2400" b="1" dirty="0" smtClean="0">
                <a:solidFill>
                  <a:srgbClr val="002060"/>
                </a:solidFill>
              </a:rPr>
              <a:t>История пасхального яйца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 “</a:t>
            </a:r>
            <a:r>
              <a:rPr lang="ru-RU" sz="2400" b="1" dirty="0" smtClean="0">
                <a:solidFill>
                  <a:srgbClr val="002060"/>
                </a:solidFill>
              </a:rPr>
              <a:t>Обычаи и развлечения с пасхальным яйцом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Чтение рассказов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И.Белоусов 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Ландыши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, Е. Елич 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Встретила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, В. Ахтеров 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Воистину Воскрес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smtClean="0">
                <a:solidFill>
                  <a:srgbClr val="002060"/>
                </a:solidFill>
              </a:rPr>
              <a:t>и рассказы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Пасхальное яйцо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 “</a:t>
            </a:r>
            <a:r>
              <a:rPr lang="ru-RU" sz="2400" b="1" dirty="0" smtClean="0">
                <a:solidFill>
                  <a:srgbClr val="002060"/>
                </a:solidFill>
              </a:rPr>
              <a:t>Кто первый?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 “</a:t>
            </a:r>
            <a:r>
              <a:rPr lang="ru-RU" sz="2400" b="1" dirty="0" smtClean="0">
                <a:solidFill>
                  <a:srgbClr val="002060"/>
                </a:solidFill>
              </a:rPr>
              <a:t>пасхальная шляпа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</a:rPr>
              <a:t>Пасхальная история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Чтение стихов по теме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4287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Раскраски и трафареты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Использовались детьми в свободной деятельности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43576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P429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85992"/>
            <a:ext cx="4714876" cy="300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521</TotalTime>
  <Words>543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МДОУ “Детский сад №210” г. Ярославль                                       </vt:lpstr>
      <vt:lpstr>Проект познавательно-творческий</vt:lpstr>
      <vt:lpstr>Цель проекта</vt:lpstr>
      <vt:lpstr>Предполагаемый результат</vt:lpstr>
      <vt:lpstr>Этапы работы по проекту</vt:lpstr>
      <vt:lpstr>План реализации Картинки и иллюстрации Во время реализации проекта располагаются в свободном доступе для детей (рассматриваются, обсуждаются)</vt:lpstr>
      <vt:lpstr>Показ презентации “Пасха Христова” (об истории праздника)</vt:lpstr>
      <vt:lpstr>Беседы и чтение По мере реализации проекта проводились постепенно</vt:lpstr>
      <vt:lpstr>Раскраски и трафареты Использовались детьми в свободной деятельности  </vt:lpstr>
      <vt:lpstr>Рисование “Яичко расписное” (НОД) </vt:lpstr>
      <vt:lpstr>Аппликация “Веточка вербы” Проводилась в вечернее время, во время работы использовались элементы техники “бумагопластики” и бросовый материал</vt:lpstr>
      <vt:lpstr>Упражнения: ”Найди 2 одинаковых яйца”, “Собери целое из частей” (индивидуальная работа)</vt:lpstr>
      <vt:lpstr>Пасхальные игры вводились постепенно, потом дети играли самостоятельно</vt:lpstr>
      <vt:lpstr>Пасхальные игры</vt:lpstr>
      <vt:lpstr>Пасхальные игры</vt:lpstr>
      <vt:lpstr>Изготовление поделок “Пасхальное яйцо” Техника – Айрис фолдинг. Проводилось с каждым ребёнком в свободное время</vt:lpstr>
      <vt:lpstr>Выставка детских поделок “Пасхальное яйцо” в коридорах детского сада</vt:lpstr>
      <vt:lpstr>Коллекция пасхальных открыток собрана детьми и родителями</vt:lpstr>
      <vt:lpstr>Спасибо за внимание.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“Пасхальный перезвон”</dc:title>
  <dc:creator>User</dc:creator>
  <cp:lastModifiedBy>User</cp:lastModifiedBy>
  <cp:revision>71</cp:revision>
  <dcterms:created xsi:type="dcterms:W3CDTF">2016-08-09T17:55:16Z</dcterms:created>
  <dcterms:modified xsi:type="dcterms:W3CDTF">2017-04-15T16:11:13Z</dcterms:modified>
</cp:coreProperties>
</file>