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7"/>
  </p:handoutMasterIdLst>
  <p:sldIdLst>
    <p:sldId id="359" r:id="rId2"/>
    <p:sldId id="259" r:id="rId3"/>
    <p:sldId id="271" r:id="rId4"/>
    <p:sldId id="260" r:id="rId5"/>
    <p:sldId id="335" r:id="rId6"/>
    <p:sldId id="263" r:id="rId7"/>
    <p:sldId id="264" r:id="rId8"/>
    <p:sldId id="265" r:id="rId9"/>
    <p:sldId id="268" r:id="rId10"/>
    <p:sldId id="300" r:id="rId11"/>
    <p:sldId id="302" r:id="rId12"/>
    <p:sldId id="303" r:id="rId13"/>
    <p:sldId id="266" r:id="rId14"/>
    <p:sldId id="269" r:id="rId15"/>
    <p:sldId id="270" r:id="rId16"/>
    <p:sldId id="267" r:id="rId17"/>
    <p:sldId id="276" r:id="rId18"/>
    <p:sldId id="272" r:id="rId19"/>
    <p:sldId id="274" r:id="rId20"/>
    <p:sldId id="277" r:id="rId21"/>
    <p:sldId id="312" r:id="rId22"/>
    <p:sldId id="314" r:id="rId23"/>
    <p:sldId id="275" r:id="rId24"/>
    <p:sldId id="278" r:id="rId25"/>
    <p:sldId id="349" r:id="rId26"/>
    <p:sldId id="279" r:id="rId27"/>
    <p:sldId id="348" r:id="rId28"/>
    <p:sldId id="282" r:id="rId29"/>
    <p:sldId id="299" r:id="rId30"/>
    <p:sldId id="290" r:id="rId31"/>
    <p:sldId id="284" r:id="rId32"/>
    <p:sldId id="304" r:id="rId33"/>
    <p:sldId id="306" r:id="rId34"/>
    <p:sldId id="347" r:id="rId35"/>
    <p:sldId id="345" r:id="rId36"/>
    <p:sldId id="344" r:id="rId37"/>
    <p:sldId id="350" r:id="rId38"/>
    <p:sldId id="351" r:id="rId39"/>
    <p:sldId id="352" r:id="rId40"/>
    <p:sldId id="319" r:id="rId41"/>
    <p:sldId id="321" r:id="rId42"/>
    <p:sldId id="322" r:id="rId43"/>
    <p:sldId id="320" r:id="rId44"/>
    <p:sldId id="326" r:id="rId45"/>
    <p:sldId id="327" r:id="rId46"/>
    <p:sldId id="328" r:id="rId47"/>
    <p:sldId id="355" r:id="rId48"/>
    <p:sldId id="356" r:id="rId49"/>
    <p:sldId id="360" r:id="rId50"/>
    <p:sldId id="340" r:id="rId51"/>
    <p:sldId id="354" r:id="rId52"/>
    <p:sldId id="353" r:id="rId53"/>
    <p:sldId id="339" r:id="rId54"/>
    <p:sldId id="341" r:id="rId55"/>
    <p:sldId id="36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783" autoAdjust="0"/>
  </p:normalViewPr>
  <p:slideViewPr>
    <p:cSldViewPr>
      <p:cViewPr>
        <p:scale>
          <a:sx n="60" d="100"/>
          <a:sy n="60" d="100"/>
        </p:scale>
        <p:origin x="-157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1565C-7ED7-4D14-B0BB-3D3056C99679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BAE2A-8320-46BB-BA64-B0207A73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58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2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96B5-1129-4389-8D66-CEE6E10FBC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27CB4-6EC5-46EC-AC94-2060E9F59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767" y="1628800"/>
            <a:ext cx="823847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Алгоритмы и Исполнители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Цикл 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раз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82" y="4653136"/>
            <a:ext cx="907665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информатики Смирнова Г.Х.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«Гимназия №122 им. Ж.А. Зайцевой»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г. Казани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5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9930" y="404664"/>
            <a:ext cx="7424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Исполнитель алгоритма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2" y="3726331"/>
            <a:ext cx="3533379" cy="265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18575"/>
            <a:ext cx="1921396" cy="210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68960"/>
            <a:ext cx="2337588" cy="32498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59" y="3429000"/>
            <a:ext cx="1584176" cy="27705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9" y="1526411"/>
            <a:ext cx="2982984" cy="21875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47" y="1327994"/>
            <a:ext cx="2254906" cy="2334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03" y="1628800"/>
            <a:ext cx="2074775" cy="125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4911" y="332656"/>
            <a:ext cx="67941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Исполнитель алгоритма - человек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9705"/>
            <a:ext cx="2316181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1785208" cy="2524604"/>
          </a:xfrm>
          <a:prstGeom prst="rect">
            <a:avLst/>
          </a:prstGeom>
        </p:spPr>
      </p:pic>
      <p:sp>
        <p:nvSpPr>
          <p:cNvPr id="7" name="Блок-схема: процесс 6"/>
          <p:cNvSpPr/>
          <p:nvPr/>
        </p:nvSpPr>
        <p:spPr>
          <a:xfrm>
            <a:off x="683568" y="5157192"/>
            <a:ext cx="4896544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Человек – и создатель алгоритмов, и исполнитель алгоритмов!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76" y="2303694"/>
            <a:ext cx="2890577" cy="38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Исполнитель алгоритма - компьютер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1772816"/>
            <a:ext cx="3294164" cy="24150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5936" y="4581128"/>
            <a:ext cx="460851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Компьютер – это только исполнитель алгоритмов, введенных в его память в виде компьютерной программы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61734"/>
            <a:ext cx="2793145" cy="2048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16" y="2348454"/>
            <a:ext cx="2501327" cy="2056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48" y="2099993"/>
            <a:ext cx="254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/>
          </p:cNvSpPr>
          <p:nvPr/>
        </p:nvSpPr>
        <p:spPr bwMode="auto">
          <a:xfrm>
            <a:off x="468313" y="188913"/>
            <a:ext cx="8218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tx2"/>
                </a:solidFill>
                <a:latin typeface="Calibri" pitchFamily="34" charset="0"/>
              </a:rPr>
              <a:t>Исполнитель алгоритма</a:t>
            </a:r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468313" y="765175"/>
            <a:ext cx="84248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2200" dirty="0">
                <a:latin typeface="Arial" charset="0"/>
              </a:rPr>
              <a:t>Исполнитель - это некоторый объект (человек, животное, техническое устройство), способный выполнять определённый набор команд.</a:t>
            </a: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H="1" flipV="1">
            <a:off x="4894263" y="2393950"/>
            <a:ext cx="865187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800225" y="2825750"/>
            <a:ext cx="28797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Формальный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040313" y="2825750"/>
            <a:ext cx="28797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Неформальный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4032250" y="2393950"/>
            <a:ext cx="792163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63938" y="1844675"/>
            <a:ext cx="2808287" cy="549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b="1">
                <a:solidFill>
                  <a:srgbClr val="FFFFFF"/>
                </a:solidFill>
                <a:latin typeface="Arial" charset="0"/>
                <a:cs typeface="Arial" charset="0"/>
              </a:rPr>
              <a:t>Исполнитель</a:t>
            </a: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00225" y="3402013"/>
            <a:ext cx="2987675" cy="5302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Круг решаемых задач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 flipV="1">
            <a:off x="1476375" y="2997200"/>
            <a:ext cx="0" cy="26638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476375" y="2997200"/>
            <a:ext cx="35877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476375" y="3644900"/>
            <a:ext cx="35877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35150" y="4076700"/>
            <a:ext cx="2987675" cy="5302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Среда исполнителя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835150" y="5373688"/>
            <a:ext cx="2987675" cy="5302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Режимы работы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476375" y="4292600"/>
            <a:ext cx="35877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476375" y="5661025"/>
            <a:ext cx="35877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00" name="AutoShape 44"/>
          <p:cNvSpPr>
            <a:spLocks noChangeArrowheads="1"/>
          </p:cNvSpPr>
          <p:nvPr/>
        </p:nvSpPr>
        <p:spPr bwMode="auto">
          <a:xfrm>
            <a:off x="5292725" y="4724400"/>
            <a:ext cx="3600450" cy="4318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005A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altLang="ru-RU"/>
              <a:t>Непосредственное управление</a:t>
            </a:r>
          </a:p>
        </p:txBody>
      </p:sp>
      <p:sp>
        <p:nvSpPr>
          <p:cNvPr id="19501" name="AutoShape 45"/>
          <p:cNvSpPr>
            <a:spLocks noChangeArrowheads="1"/>
          </p:cNvSpPr>
          <p:nvPr/>
        </p:nvSpPr>
        <p:spPr bwMode="auto">
          <a:xfrm>
            <a:off x="5292725" y="5372100"/>
            <a:ext cx="3600450" cy="4318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005A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altLang="ru-RU"/>
              <a:t>Программное управление</a:t>
            </a:r>
          </a:p>
        </p:txBody>
      </p:sp>
      <p:sp>
        <p:nvSpPr>
          <p:cNvPr id="19502" name="AutoShape 46"/>
          <p:cNvSpPr>
            <a:spLocks noChangeArrowheads="1"/>
          </p:cNvSpPr>
          <p:nvPr/>
        </p:nvSpPr>
        <p:spPr bwMode="auto">
          <a:xfrm>
            <a:off x="5292725" y="3925888"/>
            <a:ext cx="3600450" cy="4318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005A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altLang="ru-RU"/>
              <a:t>Область, обстановка, условия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4859338" y="4071938"/>
            <a:ext cx="427037" cy="29368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4859338" y="5013325"/>
            <a:ext cx="433387" cy="5762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859338" y="5661025"/>
            <a:ext cx="36036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042988" y="6165850"/>
            <a:ext cx="518477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Исполнители алгоритмов</a:t>
            </a:r>
          </a:p>
        </p:txBody>
      </p:sp>
      <p:graphicFrame>
        <p:nvGraphicFramePr>
          <p:cNvPr id="19510" name="Object 5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35600" y="6165850"/>
          <a:ext cx="7207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Объект упаковщика для оболочки" showAsIcon="1" r:id="rId3" imgW="914400" imgH="771480" progId="Package">
                  <p:embed/>
                </p:oleObj>
              </mc:Choice>
              <mc:Fallback>
                <p:oleObj name="Объект упаковщика для оболочки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6165850"/>
                        <a:ext cx="72072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35150" y="4724400"/>
            <a:ext cx="2987675" cy="4333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СКИ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476375" y="4941888"/>
            <a:ext cx="35877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9500" grpId="0" animBg="1"/>
      <p:bldP spid="19501" grpId="0" animBg="1"/>
      <p:bldP spid="19502" grpId="0" animBg="1"/>
      <p:bldP spid="15" grpId="0" animBg="1"/>
      <p:bldP spid="17" grpId="0" animBg="1"/>
      <p:bldP spid="18" grpId="0" animBg="1"/>
      <p:bldP spid="1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/>
          </p:cNvSpPr>
          <p:nvPr/>
        </p:nvSpPr>
        <p:spPr bwMode="auto">
          <a:xfrm>
            <a:off x="468313" y="188913"/>
            <a:ext cx="82184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tx2"/>
                </a:solidFill>
                <a:latin typeface="Calibri" pitchFamily="34" charset="0"/>
              </a:rPr>
              <a:t>Возможность автоматизации деятельности человека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68313" y="1268413"/>
            <a:ext cx="84248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200">
                <a:latin typeface="Arial" charset="0"/>
              </a:rPr>
              <a:t>Решение задачи по готовому алгоритму требует от исполнителя только строгого следования заданным предписаниям.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68313" y="2492375"/>
            <a:ext cx="8424862" cy="8001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200" dirty="0">
                <a:latin typeface="Arial" charset="0"/>
              </a:rPr>
              <a:t>Формальное исполнение алгоритма обеспечивает возможность автоматизации деятельности человека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1836738" y="3581401"/>
            <a:ext cx="6551686" cy="927719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005A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altLang="ru-RU" sz="2400" b="1" dirty="0"/>
              <a:t>Человек освобождается от рутинной работы,</a:t>
            </a:r>
          </a:p>
          <a:p>
            <a:r>
              <a:rPr lang="ru-RU" altLang="ru-RU" sz="2400" b="1" dirty="0"/>
              <a:t>выполнение которой поручается автомату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rot="5400000" flipV="1">
            <a:off x="4433094" y="3436938"/>
            <a:ext cx="28892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1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http://dic.academic.ru/pictures/enc_colier/ph08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69850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79216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200" i="1">
                <a:latin typeface="Arial" charset="0"/>
              </a:rPr>
              <a:t>Роботизированная линия сборки, управляемая компьютером и запрограммированная на производство сварных швов на корпусе каждого автомобиля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20484" name="Заголовок 2"/>
          <p:cNvSpPr>
            <a:spLocks/>
          </p:cNvSpPr>
          <p:nvPr/>
        </p:nvSpPr>
        <p:spPr bwMode="auto">
          <a:xfrm>
            <a:off x="468313" y="188913"/>
            <a:ext cx="8218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altLang="ru-RU" sz="3200" b="1">
                <a:solidFill>
                  <a:schemeClr val="tx2"/>
                </a:solidFill>
                <a:latin typeface="Calibri" pitchFamily="34" charset="0"/>
              </a:rPr>
              <a:t>Автоматизация деятельности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8246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0" y="1268760"/>
            <a:ext cx="84042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2"/>
          <p:cNvSpPr>
            <a:spLocks/>
          </p:cNvSpPr>
          <p:nvPr/>
        </p:nvSpPr>
        <p:spPr bwMode="auto">
          <a:xfrm>
            <a:off x="468313" y="188913"/>
            <a:ext cx="8218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altLang="ru-RU" sz="4000" b="1" dirty="0">
                <a:solidFill>
                  <a:schemeClr val="tx2"/>
                </a:solidFill>
                <a:latin typeface="Calibri" pitchFamily="34" charset="0"/>
              </a:rPr>
              <a:t>Исполнитель </a:t>
            </a:r>
            <a:r>
              <a:rPr lang="ru-RU" altLang="ru-RU" sz="4000" b="1" dirty="0" smtClean="0">
                <a:solidFill>
                  <a:schemeClr val="tx2"/>
                </a:solidFill>
                <a:latin typeface="Calibri" pitchFamily="34" charset="0"/>
              </a:rPr>
              <a:t>Робот. </a:t>
            </a:r>
            <a:endParaRPr lang="ru-RU" altLang="ru-R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Круг решаемых задач Робота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52" y="1794823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b="1" dirty="0" smtClean="0"/>
              <a:t>Исполнитель Робот может передвигаться по полю, до границы поля и закрашивать клетки.</a:t>
            </a:r>
          </a:p>
          <a:p>
            <a:pPr eaLnBrk="1" hangingPunct="1">
              <a:buFontTx/>
              <a:buNone/>
            </a:pPr>
            <a:endParaRPr lang="ru-RU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57805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89" y="2996951"/>
            <a:ext cx="4946149" cy="3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347864" y="1988840"/>
            <a:ext cx="4968552" cy="36658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i="1" dirty="0"/>
              <a:t>вверх — </a:t>
            </a:r>
            <a:r>
              <a:rPr lang="en-US" b="1" i="1" dirty="0"/>
              <a:t>Escape, Up (</a:t>
            </a:r>
            <a:r>
              <a:rPr lang="ru-RU" b="1" i="1" dirty="0"/>
              <a:t>стрелка вверх)</a:t>
            </a:r>
            <a:endParaRPr lang="ru-RU" dirty="0"/>
          </a:p>
          <a:p>
            <a:r>
              <a:rPr lang="ru-RU" b="1" i="1" dirty="0"/>
              <a:t>вниз — </a:t>
            </a:r>
            <a:r>
              <a:rPr lang="en-US" b="1" i="1" dirty="0"/>
              <a:t>Escape, Down (</a:t>
            </a:r>
            <a:r>
              <a:rPr lang="ru-RU" b="1" i="1" dirty="0"/>
              <a:t>стрелка вниз)</a:t>
            </a:r>
            <a:endParaRPr lang="ru-RU" dirty="0"/>
          </a:p>
          <a:p>
            <a:r>
              <a:rPr lang="ru-RU" b="1" i="1" dirty="0"/>
              <a:t>влево — </a:t>
            </a:r>
            <a:r>
              <a:rPr lang="en-US" b="1" i="1" dirty="0"/>
              <a:t>Escape, Left (</a:t>
            </a:r>
            <a:r>
              <a:rPr lang="ru-RU" b="1" i="1" dirty="0"/>
              <a:t>стрелка влево)</a:t>
            </a:r>
            <a:endParaRPr lang="ru-RU" dirty="0"/>
          </a:p>
          <a:p>
            <a:r>
              <a:rPr lang="ru-RU" b="1" i="1" dirty="0"/>
              <a:t>вправо — </a:t>
            </a:r>
            <a:r>
              <a:rPr lang="en-US" b="1" i="1" dirty="0"/>
              <a:t>Escape, Right (</a:t>
            </a:r>
            <a:r>
              <a:rPr lang="ru-RU" b="1" i="1" dirty="0"/>
              <a:t>стрелка вправо)</a:t>
            </a:r>
            <a:endParaRPr lang="ru-RU" dirty="0"/>
          </a:p>
          <a:p>
            <a:r>
              <a:rPr lang="ru-RU" b="1" i="1" dirty="0"/>
              <a:t>закрасить — </a:t>
            </a:r>
            <a:r>
              <a:rPr lang="en-US" b="1" i="1" dirty="0"/>
              <a:t>Escape, Space (</a:t>
            </a:r>
            <a:r>
              <a:rPr lang="ru-RU" b="1" i="1" dirty="0"/>
              <a:t>пробел)</a:t>
            </a:r>
            <a:endParaRPr lang="ru-RU" dirty="0"/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006600"/>
              </a:solidFill>
            </a:endParaRPr>
          </a:p>
        </p:txBody>
      </p:sp>
      <p:sp>
        <p:nvSpPr>
          <p:cNvPr id="1843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2012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39EF6-0D27-4941-BDC6-7F615C939237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16390" name="Picture 4" descr="228069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2343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332656"/>
            <a:ext cx="799288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СКИ Робота:</a:t>
            </a:r>
          </a:p>
        </p:txBody>
      </p:sp>
    </p:spTree>
    <p:extLst>
      <p:ext uri="{BB962C8B-B14F-4D97-AF65-F5344CB8AC3E}">
        <p14:creationId xmlns:p14="http://schemas.microsoft.com/office/powerpoint/2010/main" val="4252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Среда(обстановка) Робота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52" y="1794823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b="1" dirty="0" smtClean="0"/>
              <a:t>Исполнитель Робот существует в некоторой обстановке — прямоугольном поле(10*16), разбитом на клетки, между которыми могут стоять стены. Робот может передвигаться по полю, закрашивать клетки.</a:t>
            </a:r>
          </a:p>
          <a:p>
            <a:pPr eaLnBrk="1" hangingPunct="1">
              <a:buFontTx/>
              <a:buNone/>
            </a:pPr>
            <a:endParaRPr lang="ru-RU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57805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52" y="4048379"/>
            <a:ext cx="3606824" cy="255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2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1" y="188640"/>
            <a:ext cx="3240360" cy="487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43" y="439632"/>
            <a:ext cx="42862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24" y="2583986"/>
            <a:ext cx="3189312" cy="240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52645" y="5143823"/>
            <a:ext cx="687117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Учись так, как будто постоянно ощущаешь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знаний не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хватает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Конфуций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0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352" y="2204864"/>
            <a:ext cx="777686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Файл со стандартной обстановкой входит в поставку Кумира (10x16.fil). Стандартной обстановкой является пустая обстановка максимально допустимого размера 10*16 с Роботом в левом верхнем углу.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32802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4" y="0"/>
            <a:ext cx="7837886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013176"/>
            <a:ext cx="806489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b="1" i="1" dirty="0"/>
              <a:t>Робот</a:t>
            </a:r>
            <a:r>
              <a:rPr lang="ru-RU" sz="2800" dirty="0"/>
              <a:t> -&gt; </a:t>
            </a:r>
            <a:r>
              <a:rPr lang="ru-RU" sz="2800" b="1" i="1" dirty="0"/>
              <a:t>Сменить стартовую </a:t>
            </a:r>
            <a:r>
              <a:rPr lang="ru-RU" sz="2800" b="1" i="1" dirty="0" smtClean="0"/>
              <a:t>обстановку</a:t>
            </a:r>
            <a:endParaRPr lang="en-US" sz="2800" b="1" i="1" dirty="0" smtClean="0"/>
          </a:p>
          <a:p>
            <a:r>
              <a:rPr lang="ru-RU" sz="2800" b="1" i="1" dirty="0" smtClean="0"/>
              <a:t>Выбрать файл 10*16.</a:t>
            </a:r>
            <a:r>
              <a:rPr lang="en-US" sz="2800" b="1" i="1" dirty="0" err="1" smtClean="0"/>
              <a:t>fil</a:t>
            </a:r>
            <a:endParaRPr lang="ru-RU" sz="2800" dirty="0"/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65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7" y="1124744"/>
            <a:ext cx="776605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оказать Окно Робота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0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Режимы работы  Робота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6" y="1803102"/>
            <a:ext cx="1697905" cy="16979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1" y="4221088"/>
            <a:ext cx="1510519" cy="1739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1803102"/>
            <a:ext cx="511256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Выполнять алгоритм</a:t>
            </a:r>
            <a:r>
              <a:rPr lang="en-US" sz="3200" b="1" dirty="0" smtClean="0"/>
              <a:t> </a:t>
            </a:r>
            <a:r>
              <a:rPr lang="ru-RU" sz="3200" b="1" dirty="0" smtClean="0"/>
              <a:t>непрерывно, </a:t>
            </a:r>
            <a:r>
              <a:rPr lang="en-US" sz="3200" b="1" dirty="0" smtClean="0"/>
              <a:t>F9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4437112"/>
            <a:ext cx="53285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Выполнять алгоритм</a:t>
            </a:r>
          </a:p>
          <a:p>
            <a:r>
              <a:rPr lang="ru-RU" sz="3600" b="1" dirty="0" smtClean="0"/>
              <a:t> по шагам,</a:t>
            </a:r>
            <a:r>
              <a:rPr lang="en-US" sz="3600" b="1" dirty="0" smtClean="0"/>
              <a:t> F8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763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Общий вид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Алгоритм на языке </a:t>
            </a:r>
            <a:r>
              <a:rPr lang="ru-RU" sz="2800" b="1" dirty="0" err="1" smtClean="0"/>
              <a:t>КуМир</a:t>
            </a:r>
            <a:r>
              <a:rPr lang="ru-RU" sz="2800" b="1" dirty="0" smtClean="0"/>
              <a:t> записывается так: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>
                <a:solidFill>
                  <a:srgbClr val="000099"/>
                </a:solidFill>
              </a:rPr>
              <a:t>использовать </a:t>
            </a:r>
            <a:r>
              <a:rPr lang="ru-RU" sz="2800" b="1" dirty="0">
                <a:solidFill>
                  <a:srgbClr val="C00000"/>
                </a:solidFill>
              </a:rPr>
              <a:t>Робот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алг</a:t>
            </a:r>
            <a:r>
              <a:rPr lang="ru-RU" sz="2800" b="1" dirty="0" smtClean="0">
                <a:solidFill>
                  <a:srgbClr val="000099"/>
                </a:solidFill>
              </a:rPr>
              <a:t>  имя алгоритма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· </a:t>
            </a:r>
            <a:r>
              <a:rPr lang="ru-RU" sz="2800" b="1" dirty="0" smtClean="0">
                <a:solidFill>
                  <a:srgbClr val="C00000"/>
                </a:solidFill>
              </a:rPr>
              <a:t>дано</a:t>
            </a:r>
            <a:r>
              <a:rPr lang="ru-RU" sz="2800" b="1" dirty="0" smtClean="0">
                <a:solidFill>
                  <a:srgbClr val="000099"/>
                </a:solidFill>
              </a:rPr>
              <a:t> что известно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· </a:t>
            </a:r>
            <a:r>
              <a:rPr lang="ru-RU" sz="2800" b="1" dirty="0" smtClean="0">
                <a:solidFill>
                  <a:srgbClr val="C00000"/>
                </a:solidFill>
              </a:rPr>
              <a:t>надо</a:t>
            </a:r>
            <a:r>
              <a:rPr lang="ru-RU" sz="2800" b="1" dirty="0" smtClean="0">
                <a:solidFill>
                  <a:srgbClr val="000099"/>
                </a:solidFill>
              </a:rPr>
              <a:t> что требуется сделать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нач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· последовательность команд Робота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кон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898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03" y="846138"/>
            <a:ext cx="6336703" cy="5853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Общий вид  алгоритма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57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  №1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844824"/>
            <a:ext cx="807524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Написать алгоритм рисования фигуры для Робота от клетки А до Б</a:t>
            </a:r>
            <a:r>
              <a:rPr lang="en-US" sz="3200" b="1" dirty="0" smtClean="0"/>
              <a:t>. </a:t>
            </a:r>
            <a:r>
              <a:rPr lang="ru-RU" sz="3200" b="1" dirty="0" smtClean="0"/>
              <a:t>Использовать начальное поле Робота 10*16</a:t>
            </a:r>
            <a:r>
              <a:rPr lang="en-US" sz="3200" b="1" dirty="0" smtClean="0"/>
              <a:t>.</a:t>
            </a:r>
            <a:r>
              <a:rPr lang="en-US" sz="3200" b="1" dirty="0" err="1" smtClean="0"/>
              <a:t>fil</a:t>
            </a:r>
            <a:endParaRPr lang="ru-RU" sz="3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24" y="3861048"/>
            <a:ext cx="2736304" cy="27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41" y="3089920"/>
            <a:ext cx="8905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9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9" y="1484785"/>
            <a:ext cx="8192539" cy="526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32" y="1484785"/>
            <a:ext cx="2578596" cy="24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рисования задача №1</a:t>
            </a:r>
          </a:p>
        </p:txBody>
      </p:sp>
    </p:spTree>
    <p:extLst>
      <p:ext uri="{BB962C8B-B14F-4D97-AF65-F5344CB8AC3E}">
        <p14:creationId xmlns:p14="http://schemas.microsoft.com/office/powerpoint/2010/main" val="1144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404664"/>
            <a:ext cx="8229600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 №2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86938"/>
            <a:ext cx="82192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Написать алгоритм для рисования Роботом узора от клетки </a:t>
            </a:r>
            <a:r>
              <a:rPr lang="en-US" sz="2800" b="1" dirty="0"/>
              <a:t> </a:t>
            </a:r>
            <a:r>
              <a:rPr lang="en-US" sz="2800" b="1" dirty="0" smtClean="0"/>
              <a:t>*</a:t>
            </a:r>
            <a:r>
              <a:rPr lang="ru-RU" sz="2800" b="1" dirty="0" smtClean="0"/>
              <a:t>до клетки </a:t>
            </a:r>
            <a:r>
              <a:rPr lang="en-US" sz="2800" b="1" dirty="0" smtClean="0"/>
              <a:t>c </a:t>
            </a:r>
            <a:r>
              <a:rPr lang="ru-RU" sz="2800" b="1" dirty="0" smtClean="0"/>
              <a:t>ромбом. Использовать начальное поле Робота 10</a:t>
            </a:r>
            <a:r>
              <a:rPr lang="en-US" sz="2800" b="1" dirty="0" smtClean="0"/>
              <a:t>*16.fil</a:t>
            </a:r>
            <a:endParaRPr lang="ru-RU" sz="28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12" y="2955651"/>
            <a:ext cx="5385513" cy="376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356991"/>
            <a:ext cx="47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*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660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915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Алгоритмы и исполнители.</a:t>
            </a:r>
          </a:p>
          <a:p>
            <a:pPr marL="0" indent="0"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Цикл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57054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4511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4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30000"/>
              </a:spcBef>
            </a:pPr>
            <a:r>
              <a:rPr lang="ru-RU" sz="3600" b="1" dirty="0">
                <a:solidFill>
                  <a:srgbClr val="0033CC"/>
                </a:solidFill>
              </a:rPr>
              <a:t>Как  мы учимся учиться?</a:t>
            </a:r>
            <a:br>
              <a:rPr lang="ru-RU" sz="3600" b="1" dirty="0">
                <a:solidFill>
                  <a:srgbClr val="0033CC"/>
                </a:solidFill>
              </a:rPr>
            </a:br>
            <a:endParaRPr lang="ru-RU" sz="3600" b="1" dirty="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17411" name="Picture 3" descr="Peterson17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52" y="1929532"/>
            <a:ext cx="33464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eterson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832"/>
            <a:ext cx="33496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97152"/>
            <a:ext cx="835292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</a:rPr>
              <a:t>Сначала мы должны сами определить, что мы не знаем, а затем сами должны найти новый способ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41903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/>
          </p:cNvSpPr>
          <p:nvPr/>
        </p:nvSpPr>
        <p:spPr bwMode="auto">
          <a:xfrm>
            <a:off x="539750" y="188912"/>
            <a:ext cx="8147050" cy="79181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alt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Повторение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5246" y="1196752"/>
            <a:ext cx="83518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i="1" dirty="0">
                <a:solidFill>
                  <a:srgbClr val="0033CC"/>
                </a:solidFill>
                <a:latin typeface="Arial" charset="0"/>
              </a:rPr>
              <a:t>Повторение</a:t>
            </a:r>
            <a:r>
              <a:rPr lang="ru-RU" altLang="ru-RU" sz="2800" dirty="0">
                <a:latin typeface="Arial" charset="0"/>
              </a:rPr>
              <a:t> - последовательность действий, выполняемых многократно. </a:t>
            </a:r>
          </a:p>
          <a:p>
            <a:pPr algn="just"/>
            <a:r>
              <a:rPr lang="ru-RU" altLang="ru-RU" sz="2800" b="1" i="1" dirty="0">
                <a:solidFill>
                  <a:srgbClr val="0033CC"/>
                </a:solidFill>
                <a:latin typeface="Arial" charset="0"/>
              </a:rPr>
              <a:t>Алгоритмы</a:t>
            </a:r>
            <a:r>
              <a:rPr lang="ru-RU" altLang="ru-RU" sz="2800" dirty="0">
                <a:latin typeface="Arial" charset="0"/>
              </a:rPr>
              <a:t>, содержащие конструкцию повторения, называют </a:t>
            </a:r>
            <a:r>
              <a:rPr lang="ru-RU" altLang="ru-RU" sz="2800" b="1" i="1" dirty="0">
                <a:solidFill>
                  <a:srgbClr val="0033CC"/>
                </a:solidFill>
                <a:latin typeface="Arial" charset="0"/>
              </a:rPr>
              <a:t>циклическими</a:t>
            </a:r>
            <a:r>
              <a:rPr lang="ru-RU" altLang="ru-RU" sz="2800" b="1" dirty="0">
                <a:solidFill>
                  <a:srgbClr val="0033CC"/>
                </a:solidFill>
                <a:latin typeface="Arial" charset="0"/>
              </a:rPr>
              <a:t> или циклами. </a:t>
            </a:r>
          </a:p>
          <a:p>
            <a:pPr algn="just"/>
            <a:r>
              <a:rPr lang="ru-RU" altLang="ru-RU" sz="2800" dirty="0">
                <a:latin typeface="Arial" charset="0"/>
              </a:rPr>
              <a:t>Последовательность действий, многократно повторяющаяся в процессе выполнения цикла, называется </a:t>
            </a:r>
            <a:r>
              <a:rPr lang="ru-RU" altLang="ru-RU" sz="2800" b="1" i="1" dirty="0">
                <a:solidFill>
                  <a:srgbClr val="0033CC"/>
                </a:solidFill>
                <a:latin typeface="Arial" charset="0"/>
              </a:rPr>
              <a:t>телом цикла</a:t>
            </a:r>
            <a:r>
              <a:rPr lang="ru-RU" altLang="ru-RU" sz="2800" dirty="0">
                <a:solidFill>
                  <a:srgbClr val="0033CC"/>
                </a:solidFill>
                <a:latin typeface="Arial" charset="0"/>
              </a:rPr>
              <a:t>.</a:t>
            </a:r>
          </a:p>
        </p:txBody>
      </p:sp>
      <p:pic>
        <p:nvPicPr>
          <p:cNvPr id="4100" name="Picture 15" descr="&amp;bcy;&amp;iecy;&amp;gcy;,&amp;bcy;&amp;iecy;&amp;gcy;&amp;ucy;&amp;shchcy;&amp;icy;&amp;iecy; &amp;dcy;&amp;ocy;&amp;rcy;&amp;ocy;&amp;zhcy;&amp;kcy;&amp;icy;,&amp;bcy;&amp;iecy;&amp;lcy;&amp;kcy;&amp;acy; &amp;vcy; &amp;kcy;&amp;ocy;&amp;lcy;&amp;iecy;&amp;scy;&amp;iecy;,&amp;bcy;&amp;icy;&amp;zcy;&amp;ncy;&amp;iecy;&amp;scy;,&amp;bcy;&amp;icy;&amp;zcy;&amp;ncy;&amp;iecy;&amp;scy;&amp;mcy;&amp;iecy;&amp;ncy;,&amp;kcy;&amp;ocy;&amp;lcy;&amp;iecy;&amp;scy;&amp;acy; &amp;dcy;&amp;lcy;&amp;yacy; &amp;tcy;&amp;rcy;&amp;iecy;&amp;ncy;&amp;icy;&amp;rcy;&amp;ocy;&amp;vcy;&amp;kcy;&amp;icy;,&amp;kcy;&amp;rcy;&amp;ucy;&amp;tcy;&amp;icy;&amp;tcy;&amp;softcy;&amp;scy;&amp;yacy; &amp;kcy;&amp;acy;&amp;kcy; &amp;bcy;&amp;iecy;&amp;lcy;&amp;kcy;&amp;acy; &amp;vcy; &amp;kcy;&amp;ocy;&amp;lcy;&amp;iecy;&amp;scy;&amp;iecy;,&amp;lcy;&amp;yucy;&amp;dcy;&amp;icy;,&amp;mcy;&amp;iecy;&amp;tcy;&amp;acy;&amp;fcy;&amp;ocy;&amp;rcy;&amp;ycy;,&amp;mcy;&amp;ucy;&amp;zhcy;&amp;ch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293097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36182"/>
            <a:ext cx="2286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7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Цикл</a:t>
            </a:r>
            <a:r>
              <a:rPr lang="ru-RU" b="1" dirty="0" smtClean="0"/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7649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4000" b="1" dirty="0" err="1" smtClean="0"/>
              <a:t>нц</a:t>
            </a:r>
            <a:r>
              <a:rPr lang="ru-RU" sz="4000" dirty="0" smtClean="0"/>
              <a:t> число повторений </a:t>
            </a:r>
            <a:r>
              <a:rPr lang="ru-RU" sz="4000" b="1" dirty="0" smtClean="0"/>
              <a:t>раз</a:t>
            </a:r>
          </a:p>
          <a:p>
            <a:pPr eaLnBrk="1" hangingPunct="1">
              <a:buFontTx/>
              <a:buNone/>
            </a:pPr>
            <a:r>
              <a:rPr lang="ru-RU" sz="4000" dirty="0" smtClean="0"/>
              <a:t>· тело цикла (последовательность команд)</a:t>
            </a:r>
          </a:p>
          <a:p>
            <a:pPr eaLnBrk="1" hangingPunct="1">
              <a:buFontTx/>
              <a:buNone/>
            </a:pPr>
            <a:r>
              <a:rPr lang="ru-RU" sz="4000" b="1" dirty="0" err="1" smtClean="0"/>
              <a:t>кц</a:t>
            </a:r>
            <a:endParaRPr lang="ru-RU" sz="4000" b="1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5536" y="4583759"/>
            <a:ext cx="828092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Цикл 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3600" b="1" dirty="0"/>
              <a:t>применяется когда заранее известно сколько повторений необходимо сделать.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233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992888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Чтобы </a:t>
            </a:r>
            <a:r>
              <a:rPr lang="ru-RU" sz="3200" b="1" dirty="0"/>
              <a:t>вставить цикл в свою программу можно в меню </a:t>
            </a:r>
            <a:r>
              <a:rPr lang="ru-RU" sz="3200" b="1" dirty="0">
                <a:solidFill>
                  <a:srgbClr val="0033CC"/>
                </a:solidFill>
              </a:rPr>
              <a:t>Вставка</a:t>
            </a:r>
            <a:r>
              <a:rPr lang="ru-RU" sz="3200" b="1" dirty="0"/>
              <a:t> выбрать пункт </a:t>
            </a:r>
            <a:r>
              <a:rPr lang="ru-RU" sz="3200" b="1" dirty="0" err="1">
                <a:solidFill>
                  <a:srgbClr val="0033CC"/>
                </a:solidFill>
              </a:rPr>
              <a:t>нц</a:t>
            </a:r>
            <a:r>
              <a:rPr lang="ru-RU" sz="3200" b="1" dirty="0">
                <a:solidFill>
                  <a:srgbClr val="0033CC"/>
                </a:solidFill>
              </a:rPr>
              <a:t>-раз-</a:t>
            </a:r>
            <a:r>
              <a:rPr lang="ru-RU" sz="3200" b="1" dirty="0" err="1">
                <a:solidFill>
                  <a:srgbClr val="0033CC"/>
                </a:solidFill>
              </a:rPr>
              <a:t>кц</a:t>
            </a:r>
            <a:r>
              <a:rPr lang="ru-RU" sz="3200" b="1" dirty="0"/>
              <a:t> или </a:t>
            </a:r>
            <a:r>
              <a:rPr lang="ru-RU" sz="3200" b="1" dirty="0" smtClean="0"/>
              <a:t> комбинацию </a:t>
            </a:r>
            <a:r>
              <a:rPr lang="ru-RU" sz="3200" b="1" dirty="0"/>
              <a:t>клавиш </a:t>
            </a:r>
            <a:r>
              <a:rPr lang="ru-RU" sz="3200" b="1" dirty="0" err="1">
                <a:solidFill>
                  <a:srgbClr val="0033CC"/>
                </a:solidFill>
              </a:rPr>
              <a:t>Esc</a:t>
            </a:r>
            <a:r>
              <a:rPr lang="ru-RU" sz="3200" b="1" dirty="0">
                <a:solidFill>
                  <a:srgbClr val="0033CC"/>
                </a:solidFill>
              </a:rPr>
              <a:t>, Р </a:t>
            </a:r>
            <a:r>
              <a:rPr lang="ru-RU" sz="3200" b="1" dirty="0"/>
              <a:t>(русская буква Р) или</a:t>
            </a:r>
            <a:r>
              <a:rPr lang="ru-RU" sz="3200" b="1" dirty="0">
                <a:solidFill>
                  <a:srgbClr val="0033CC"/>
                </a:solidFill>
              </a:rPr>
              <a:t> </a:t>
            </a:r>
            <a:r>
              <a:rPr lang="ru-RU" sz="3200" b="1" dirty="0" err="1">
                <a:solidFill>
                  <a:srgbClr val="0033CC"/>
                </a:solidFill>
              </a:rPr>
              <a:t>Esc</a:t>
            </a:r>
            <a:r>
              <a:rPr lang="ru-RU" sz="3200" b="1" dirty="0">
                <a:solidFill>
                  <a:srgbClr val="0033CC"/>
                </a:solidFill>
              </a:rPr>
              <a:t>, H</a:t>
            </a:r>
            <a:r>
              <a:rPr lang="ru-RU" sz="3200" b="1" dirty="0"/>
              <a:t> (латинская буква H). Причем клавиши надо </a:t>
            </a:r>
            <a:r>
              <a:rPr lang="ru-RU" sz="3200" b="1" dirty="0">
                <a:solidFill>
                  <a:srgbClr val="0033CC"/>
                </a:solidFill>
              </a:rPr>
              <a:t>нажимать последовательно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/>
              <a:t>— сначала </a:t>
            </a:r>
            <a:r>
              <a:rPr lang="ru-RU" sz="3200" b="1" dirty="0" err="1"/>
              <a:t>Esc</a:t>
            </a:r>
            <a:r>
              <a:rPr lang="ru-RU" sz="3200" b="1" dirty="0"/>
              <a:t>, отпустить ее и только потом Р или H.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471988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4730145"/>
            <a:ext cx="1872208" cy="156966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 smtClean="0"/>
              <a:t>Р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3929" y="5003976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затем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985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Алгоритм «Узор»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714375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составлении алгоритма закрашивания однотипных фигур необходимо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использовать</a:t>
            </a:r>
          </a:p>
          <a:p>
            <a:pPr marL="714375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лгоритм: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ru-RU" sz="35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количество фигур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Команды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 выполнении которых Робот должен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закрасить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«фигуру»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Команды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 выполнении которых Робот должен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перейти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началу следующей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«фигуры»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кц</a:t>
            </a:r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3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9135"/>
            <a:ext cx="6336704" cy="543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рисования задачи №2</a:t>
            </a:r>
          </a:p>
        </p:txBody>
      </p:sp>
    </p:spTree>
    <p:extLst>
      <p:ext uri="{BB962C8B-B14F-4D97-AF65-F5344CB8AC3E}">
        <p14:creationId xmlns:p14="http://schemas.microsoft.com/office/powerpoint/2010/main" val="29393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74" y="2138756"/>
            <a:ext cx="6736476" cy="470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25514"/>
            <a:ext cx="78488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 №3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124744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Составим программу, исполняя которую Робот нарисует на клетчатом поле меандр из 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витков. Начальное положение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416567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*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46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3" y="1688076"/>
            <a:ext cx="3157389" cy="440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32302"/>
            <a:ext cx="4248472" cy="451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83529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решения задача №3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4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18" y="1772816"/>
            <a:ext cx="6945140" cy="481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818709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Составьте программу рисования узора. Начальное положение робота отмечено *.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204864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*</a:t>
            </a:r>
            <a:endParaRPr lang="ru-RU" sz="4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9188" y="112619"/>
            <a:ext cx="8229600" cy="706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 №4 </a:t>
            </a:r>
          </a:p>
        </p:txBody>
      </p:sp>
    </p:spTree>
    <p:extLst>
      <p:ext uri="{BB962C8B-B14F-4D97-AF65-F5344CB8AC3E}">
        <p14:creationId xmlns:p14="http://schemas.microsoft.com/office/powerpoint/2010/main" val="25780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9" y="1412776"/>
            <a:ext cx="495666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29" y="1628798"/>
            <a:ext cx="4464496" cy="492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решения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 №4</a:t>
            </a:r>
          </a:p>
        </p:txBody>
      </p:sp>
    </p:spTree>
    <p:extLst>
      <p:ext uri="{BB962C8B-B14F-4D97-AF65-F5344CB8AC3E}">
        <p14:creationId xmlns:p14="http://schemas.microsoft.com/office/powerpoint/2010/main" val="28217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6" y="1628800"/>
            <a:ext cx="894834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21155"/>
            <a:ext cx="80648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Загрузка Практикума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26" y="908720"/>
            <a:ext cx="879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Инструменты - Практикум</a:t>
            </a:r>
            <a:endParaRPr lang="ru-RU" sz="24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763688" y="1851537"/>
            <a:ext cx="223224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232234" y="3861048"/>
            <a:ext cx="223224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1"/>
            <a:ext cx="8136904" cy="597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/>
              <a:t>Какое основное  понятие информатики мы начали изучать  на прошлых уроках</a:t>
            </a:r>
            <a:r>
              <a:rPr lang="ru-RU" sz="2800" b="1" dirty="0" smtClean="0"/>
              <a:t>?</a:t>
            </a:r>
            <a:endParaRPr lang="ru-RU" sz="2800" b="1" dirty="0"/>
          </a:p>
          <a:p>
            <a:pPr lvl="0"/>
            <a:r>
              <a:rPr lang="ru-RU" sz="2800" b="1" dirty="0"/>
              <a:t>Что такое </a:t>
            </a:r>
            <a:r>
              <a:rPr lang="ru-RU" sz="2800" b="1" dirty="0" smtClean="0"/>
              <a:t>алгоритм</a:t>
            </a:r>
            <a:r>
              <a:rPr lang="en-US" sz="2800" b="1" dirty="0" smtClean="0"/>
              <a:t>?</a:t>
            </a:r>
            <a:r>
              <a:rPr lang="ru-RU" sz="2800" b="1" dirty="0" smtClean="0"/>
              <a:t>Общая схема работы алгоритма?</a:t>
            </a:r>
            <a:endParaRPr lang="en-US" sz="2800" b="1" dirty="0" smtClean="0"/>
          </a:p>
          <a:p>
            <a:pPr lvl="0"/>
            <a:r>
              <a:rPr lang="ru-RU" sz="2800" b="1" dirty="0" smtClean="0"/>
              <a:t>Какие </a:t>
            </a:r>
            <a:r>
              <a:rPr lang="ru-RU" sz="2800" b="1" dirty="0"/>
              <a:t>алгоритмы в используете в повседневной </a:t>
            </a:r>
            <a:r>
              <a:rPr lang="ru-RU" sz="2800" b="1" dirty="0" smtClean="0"/>
              <a:t>жизни</a:t>
            </a:r>
            <a:r>
              <a:rPr lang="en-US" sz="2800" b="1" dirty="0" smtClean="0"/>
              <a:t>?</a:t>
            </a:r>
          </a:p>
          <a:p>
            <a:pPr lvl="0"/>
            <a:r>
              <a:rPr lang="ru-RU" sz="2800" b="1" dirty="0" smtClean="0"/>
              <a:t>Какие </a:t>
            </a:r>
            <a:r>
              <a:rPr lang="ru-RU" sz="2800" b="1" dirty="0"/>
              <a:t>алгоритмы вы изучали на уроках </a:t>
            </a:r>
            <a:r>
              <a:rPr lang="ru-RU" sz="2800" b="1" dirty="0" smtClean="0"/>
              <a:t>информатики?</a:t>
            </a:r>
            <a:endParaRPr lang="en-US" sz="2800" b="1" dirty="0" smtClean="0"/>
          </a:p>
          <a:p>
            <a:pPr lvl="0"/>
            <a:r>
              <a:rPr lang="ru-RU" sz="2800" b="1" dirty="0" smtClean="0"/>
              <a:t>Какие </a:t>
            </a:r>
            <a:r>
              <a:rPr lang="ru-RU" sz="2800" b="1" dirty="0"/>
              <a:t>алгоритмы вы изучали на других предметах</a:t>
            </a:r>
            <a:r>
              <a:rPr lang="ru-RU" sz="2800" b="1" dirty="0" smtClean="0"/>
              <a:t>?</a:t>
            </a:r>
          </a:p>
          <a:p>
            <a:pPr lvl="0"/>
            <a:r>
              <a:rPr lang="ru-RU" sz="2800" b="1" dirty="0" smtClean="0"/>
              <a:t> Что </a:t>
            </a:r>
            <a:r>
              <a:rPr lang="ru-RU" sz="2800" b="1" dirty="0"/>
              <a:t>общего у всех алгоритмов? </a:t>
            </a:r>
            <a:endParaRPr lang="ru-RU" sz="2800" b="1" dirty="0" smtClean="0"/>
          </a:p>
          <a:p>
            <a:pPr lvl="0"/>
            <a:r>
              <a:rPr lang="ru-RU" sz="2800" b="1" dirty="0" smtClean="0"/>
              <a:t>Что означает  </a:t>
            </a:r>
            <a:r>
              <a:rPr lang="ru-RU" sz="2800" b="1" dirty="0"/>
              <a:t>свойство дискретность, понятность, определённость, результативность, </a:t>
            </a:r>
            <a:r>
              <a:rPr lang="ru-RU" sz="2800" b="1" dirty="0" smtClean="0"/>
              <a:t>массовость?</a:t>
            </a:r>
            <a:r>
              <a:rPr lang="ru-RU" sz="2800" dirty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8640"/>
            <a:ext cx="67687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Вопросы для повторения: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233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6021"/>
            <a:ext cx="6484870" cy="523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435" y="188640"/>
            <a:ext cx="742097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Инструменты  - практикум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322210"/>
            <a:ext cx="1228285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1473" y="981712"/>
            <a:ext cx="80648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Загрузить курс – Выбираем задачу –задание 2….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358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992888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 2С. </a:t>
            </a:r>
          </a:p>
          <a:p>
            <a:r>
              <a:rPr lang="ru-RU" sz="2800" b="1" dirty="0" smtClean="0"/>
              <a:t>Закрасьте </a:t>
            </a:r>
            <a:r>
              <a:rPr lang="ru-RU" sz="2800" b="1" dirty="0"/>
              <a:t>все клетки, помеченные звездочками.</a:t>
            </a:r>
            <a:br>
              <a:rPr lang="ru-RU" sz="2800" b="1" dirty="0"/>
            </a:br>
            <a:r>
              <a:rPr lang="ru-RU" sz="2800" b="1" dirty="0"/>
              <a:t>Используйте циклы </a:t>
            </a:r>
            <a:r>
              <a:rPr lang="ru-RU" sz="2800" b="1" dirty="0" err="1"/>
              <a:t>нц</a:t>
            </a:r>
            <a:r>
              <a:rPr lang="ru-RU" sz="2800" b="1" dirty="0"/>
              <a:t> ... раз там, где это возможно.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3622"/>
            <a:ext cx="6048672" cy="428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2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7612"/>
            <a:ext cx="3752653" cy="554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7612"/>
            <a:ext cx="4826715" cy="58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62798"/>
            <a:ext cx="65527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 решения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6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8695"/>
            <a:ext cx="8424936" cy="527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62798"/>
            <a:ext cx="65527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 работы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5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136904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 2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800" b="1" dirty="0" smtClean="0"/>
              <a:t>Закрасьте </a:t>
            </a:r>
            <a:r>
              <a:rPr lang="ru-RU" sz="2800" b="1" dirty="0"/>
              <a:t>все клетки, помеченные звездочками.</a:t>
            </a:r>
            <a:br>
              <a:rPr lang="ru-RU" sz="2800" b="1" dirty="0"/>
            </a:br>
            <a:r>
              <a:rPr lang="ru-RU" sz="2800" b="1" dirty="0"/>
              <a:t>Используйте циклы </a:t>
            </a:r>
            <a:r>
              <a:rPr lang="ru-RU" sz="2800" b="1" dirty="0" err="1"/>
              <a:t>нц</a:t>
            </a:r>
            <a:r>
              <a:rPr lang="ru-RU" sz="2800" b="1" dirty="0"/>
              <a:t> ... раз там, где это возможно.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302612" cy="401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9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37922"/>
            <a:ext cx="5904656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524579"/>
            <a:ext cx="475252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 решения.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  №2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575" y="524579"/>
            <a:ext cx="475252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 решения.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  №2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6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8" y="1268760"/>
            <a:ext cx="78171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62798"/>
            <a:ext cx="75608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  решения. Задача №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2D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2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0891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Оцените свою работу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792088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Я работал на уроке с желанием. Был уверен в себе. Мне было интересно.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40968"/>
            <a:ext cx="792088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Я работал на уроке с желанием но не очень уверенно, волновался.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797152"/>
            <a:ext cx="792088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Я работал на уроке без желания. Боялся отвечать и выполнять работу.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364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4038600" cy="33452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§2.3 стр.90-91,задача №25</a:t>
            </a:r>
            <a:r>
              <a:rPr lang="en-US" b="1" dirty="0" smtClean="0"/>
              <a:t> (</a:t>
            </a:r>
            <a:r>
              <a:rPr lang="ru-RU" b="1" dirty="0" smtClean="0"/>
              <a:t>учебник Л.Л. </a:t>
            </a:r>
            <a:r>
              <a:rPr lang="ru-RU" b="1" dirty="0" err="1" smtClean="0"/>
              <a:t>Босова</a:t>
            </a:r>
            <a:r>
              <a:rPr lang="ru-RU" b="1" dirty="0" smtClean="0"/>
              <a:t> «Информатика – 8 класс. ФГОС»).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Задачи </a:t>
            </a:r>
            <a:r>
              <a:rPr lang="ru-RU" b="1" dirty="0"/>
              <a:t>из электронного практикума среды «Кумир. </a:t>
            </a:r>
            <a:r>
              <a:rPr lang="ru-RU" b="1" dirty="0" smtClean="0"/>
              <a:t>Исполнитель Робот</a:t>
            </a:r>
            <a:r>
              <a:rPr lang="ru-RU" b="1" dirty="0"/>
              <a:t>» задачи №2Е, 2</a:t>
            </a:r>
            <a:r>
              <a:rPr lang="en-US" b="1" dirty="0"/>
              <a:t>F</a:t>
            </a:r>
            <a:r>
              <a:rPr lang="ru-RU" b="1" dirty="0"/>
              <a:t>.</a:t>
            </a:r>
          </a:p>
          <a:p>
            <a:r>
              <a:rPr lang="ru-RU" b="1" i="1" dirty="0"/>
              <a:t> </a:t>
            </a:r>
            <a:endParaRPr lang="ru-RU" b="1" dirty="0"/>
          </a:p>
          <a:p>
            <a:endParaRPr lang="en-US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5292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377009" cy="3208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42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849" y="1916832"/>
            <a:ext cx="8754320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домашнего задания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рактикум Кумир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следующего урока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7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4249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b="1" i="1" dirty="0">
                <a:latin typeface="Arial" charset="0"/>
              </a:rPr>
              <a:t>Алгоритм</a:t>
            </a:r>
            <a:r>
              <a:rPr lang="ru-RU" altLang="ru-RU" dirty="0">
                <a:latin typeface="Arial" charset="0"/>
              </a:rPr>
              <a:t> - предназначенное для конкретного исполнителя описание последовательности действий, приводящих от исходных данных к требуемому результату, которое обладает свойствами дискретности, понятности, определённости, результативности и массовости.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84249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b="1" dirty="0"/>
              <a:t>Какое основное  понятие информатики мы начали изучать  на прошлых уроках?</a:t>
            </a:r>
          </a:p>
          <a:p>
            <a:pPr lvl="0"/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27" y="2492896"/>
            <a:ext cx="57435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7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980728"/>
            <a:ext cx="770485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Составьте программу рисования узора. Начальное положение робота отмечено .</a:t>
            </a:r>
            <a:endParaRPr lang="ru-RU" sz="2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9188" y="112619"/>
            <a:ext cx="8229600" cy="706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 2Е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2" y="2371724"/>
            <a:ext cx="8206606" cy="365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0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744416" cy="47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49188" y="112619"/>
            <a:ext cx="8229600" cy="706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решения . Задача 2Е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910008" cy="47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5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0" y="1988840"/>
            <a:ext cx="767556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62798"/>
            <a:ext cx="83529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  решения. Задача №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2E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1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4" y="3367540"/>
            <a:ext cx="8060794" cy="280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49188" y="112619"/>
            <a:ext cx="8229600" cy="706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Задача 2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8" y="1484784"/>
            <a:ext cx="8332130" cy="1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8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63077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408673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49188" y="112619"/>
            <a:ext cx="8229600" cy="706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решения . Задача 2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0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0448" y="15007"/>
            <a:ext cx="795102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Используемые источники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365" y="1225689"/>
            <a:ext cx="7771350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600" b="1" dirty="0" err="1"/>
              <a:t>Босова</a:t>
            </a:r>
            <a:r>
              <a:rPr lang="ru-RU" sz="3600" b="1" dirty="0"/>
              <a:t> Л.Л. Учебник «Информатика. ФГОС» 8 класс. Издательство: Бином. ЛБЗ, 2015г.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err="1" smtClean="0"/>
              <a:t>Босова</a:t>
            </a:r>
            <a:r>
              <a:rPr lang="ru-RU" sz="3600" b="1" dirty="0" smtClean="0"/>
              <a:t> Л.Л. Электронное </a:t>
            </a:r>
            <a:r>
              <a:rPr lang="ru-RU" sz="3600" b="1" dirty="0"/>
              <a:t>приложение к учебнику «Информатика»  для 8 класса, П2.3.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/>
              <a:t>Электронный практикум среды Кумир для исполнителя Робот</a:t>
            </a:r>
            <a:r>
              <a:rPr lang="ru-RU" sz="3600" b="1" dirty="0" smtClean="0"/>
              <a:t>.</a:t>
            </a:r>
            <a:r>
              <a:rPr lang="ru-RU" sz="3600" b="1" dirty="0"/>
              <a:t> 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39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/>
          </p:cNvSpPr>
          <p:nvPr/>
        </p:nvSpPr>
        <p:spPr bwMode="auto">
          <a:xfrm>
            <a:off x="468313" y="188913"/>
            <a:ext cx="82184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ru-RU" sz="4000" b="1">
                <a:solidFill>
                  <a:schemeClr val="tx2"/>
                </a:solidFill>
                <a:latin typeface="Calibri" pitchFamily="34" charset="0"/>
              </a:rPr>
              <a:t>Примеры алгоритмов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214438" y="692150"/>
            <a:ext cx="6643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200" b="1" dirty="0">
                <a:latin typeface="Arial" charset="0"/>
              </a:rPr>
              <a:t>Пополнение счёта телефона через терминал </a:t>
            </a:r>
          </a:p>
        </p:txBody>
      </p:sp>
      <p:pic>
        <p:nvPicPr>
          <p:cNvPr id="4100" name="Picture 12" descr="http://www.7756908.ru/sites/default/files/images/term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71625"/>
            <a:ext cx="3019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938" y="1785938"/>
            <a:ext cx="5500687" cy="4094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algn="l">
              <a:spcBef>
                <a:spcPts val="1200"/>
              </a:spcBef>
              <a:buFontTx/>
              <a:buAutoNum type="arabicParenR"/>
              <a:defRPr/>
            </a:pPr>
            <a:r>
              <a:rPr lang="ru-RU" sz="2000" dirty="0"/>
              <a:t>Подойти к терминалу по оплате платежей</a:t>
            </a:r>
          </a:p>
          <a:p>
            <a:pPr marL="342900" indent="-342900" algn="l">
              <a:spcBef>
                <a:spcPts val="1200"/>
              </a:spcBef>
              <a:buFontTx/>
              <a:buAutoNum type="arabicParenR"/>
              <a:defRPr/>
            </a:pPr>
            <a:r>
              <a:rPr lang="ru-RU" sz="2000" dirty="0"/>
              <a:t>Выбрать оператора связи</a:t>
            </a:r>
          </a:p>
          <a:p>
            <a:pPr marL="342900" indent="-342900" algn="l">
              <a:spcBef>
                <a:spcPts val="1200"/>
              </a:spcBef>
              <a:buFontTx/>
              <a:buAutoNum type="arabicParenR"/>
              <a:defRPr/>
            </a:pPr>
            <a:r>
              <a:rPr lang="ru-RU" sz="2000" dirty="0"/>
              <a:t>Ввести номер телефона</a:t>
            </a:r>
          </a:p>
          <a:p>
            <a:pPr marL="342900" indent="-342900" algn="l">
              <a:spcBef>
                <a:spcPts val="1200"/>
              </a:spcBef>
              <a:buFontTx/>
              <a:buAutoNum type="arabicParenR"/>
              <a:defRPr/>
            </a:pPr>
            <a:r>
              <a:rPr lang="ru-RU" sz="2000" dirty="0"/>
              <a:t>Проверить правильность введённого номера</a:t>
            </a:r>
          </a:p>
          <a:p>
            <a:pPr marL="342900" indent="-342900" algn="l">
              <a:spcBef>
                <a:spcPts val="1200"/>
              </a:spcBef>
              <a:buFontTx/>
              <a:buAutoNum type="arabicParenR"/>
              <a:defRPr/>
            </a:pPr>
            <a:r>
              <a:rPr lang="ru-RU" sz="2000" dirty="0"/>
              <a:t>Вставить денежную купюру в </a:t>
            </a:r>
            <a:r>
              <a:rPr lang="ru-RU" sz="2000" dirty="0" err="1"/>
              <a:t>купюроприёмник</a:t>
            </a:r>
            <a:endParaRPr lang="ru-RU" sz="2000" dirty="0"/>
          </a:p>
          <a:p>
            <a:pPr marL="342900" indent="-342900" algn="l">
              <a:spcBef>
                <a:spcPts val="1200"/>
              </a:spcBef>
              <a:buFontTx/>
              <a:buAutoNum type="arabicParenR"/>
              <a:defRPr/>
            </a:pPr>
            <a:r>
              <a:rPr lang="ru-RU" sz="2000" dirty="0"/>
              <a:t>Дождаться сообщения о зачислении денег на счёт</a:t>
            </a:r>
          </a:p>
          <a:p>
            <a:pPr marL="342900" indent="-342900" algn="l">
              <a:spcBef>
                <a:spcPts val="1200"/>
              </a:spcBef>
              <a:buFontTx/>
              <a:buAutoNum type="arabicParenR"/>
              <a:defRPr/>
            </a:pPr>
            <a:r>
              <a:rPr lang="ru-RU" sz="2000" dirty="0"/>
              <a:t>Получить чек</a:t>
            </a:r>
          </a:p>
        </p:txBody>
      </p:sp>
    </p:spTree>
    <p:extLst>
      <p:ext uri="{BB962C8B-B14F-4D97-AF65-F5344CB8AC3E}">
        <p14:creationId xmlns:p14="http://schemas.microsoft.com/office/powerpoint/2010/main" val="17428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"/>
          <p:cNvSpPr>
            <a:spLocks/>
          </p:cNvSpPr>
          <p:nvPr/>
        </p:nvSpPr>
        <p:spPr bwMode="auto">
          <a:xfrm>
            <a:off x="468313" y="188913"/>
            <a:ext cx="8218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ru-RU" sz="4000" b="1">
                <a:solidFill>
                  <a:schemeClr val="tx2"/>
                </a:solidFill>
                <a:latin typeface="Calibri" pitchFamily="34" charset="0"/>
              </a:rPr>
              <a:t>Примеры алгоритмов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843213" y="836613"/>
            <a:ext cx="30257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200" b="1">
                <a:latin typeface="Arial" charset="0"/>
              </a:rPr>
              <a:t>Рисование лошади</a:t>
            </a:r>
          </a:p>
        </p:txBody>
      </p:sp>
      <p:pic>
        <p:nvPicPr>
          <p:cNvPr id="13363" name="Picture 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20478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5" name="Picture 5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7338"/>
            <a:ext cx="2619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6" name="Picture 5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860800"/>
            <a:ext cx="2562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7" name="Picture 5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2590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4" name="Picture 5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26193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5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/>
          </p:cNvSpPr>
          <p:nvPr/>
        </p:nvSpPr>
        <p:spPr bwMode="auto">
          <a:xfrm>
            <a:off x="468313" y="188913"/>
            <a:ext cx="8218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ru-RU" sz="4000" b="1">
                <a:solidFill>
                  <a:schemeClr val="tx2"/>
                </a:solidFill>
                <a:latin typeface="Calibri" pitchFamily="34" charset="0"/>
              </a:rPr>
              <a:t>Примеры алгоритмов</a:t>
            </a: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539750" y="5805488"/>
            <a:ext cx="2374900" cy="4318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005A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altLang="ru-RU" sz="2000"/>
              <a:t>Исходные данные</a:t>
            </a:r>
          </a:p>
        </p:txBody>
      </p:sp>
      <p:sp>
        <p:nvSpPr>
          <p:cNvPr id="13342" name="AutoShape 30"/>
          <p:cNvSpPr>
            <a:spLocks noChangeArrowheads="1"/>
          </p:cNvSpPr>
          <p:nvPr/>
        </p:nvSpPr>
        <p:spPr bwMode="auto">
          <a:xfrm>
            <a:off x="4067175" y="5876925"/>
            <a:ext cx="1368425" cy="4318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005A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altLang="ru-RU" sz="2000"/>
              <a:t>Алгоритм</a:t>
            </a:r>
          </a:p>
        </p:txBody>
      </p:sp>
      <p:sp>
        <p:nvSpPr>
          <p:cNvPr id="13343" name="AutoShape 31"/>
          <p:cNvSpPr>
            <a:spLocks noChangeArrowheads="1"/>
          </p:cNvSpPr>
          <p:nvPr/>
        </p:nvSpPr>
        <p:spPr bwMode="auto">
          <a:xfrm>
            <a:off x="6516688" y="5876925"/>
            <a:ext cx="2374900" cy="4318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005A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altLang="ru-RU" sz="2000"/>
              <a:t>Результат</a:t>
            </a:r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2987675" y="5949950"/>
            <a:ext cx="935038" cy="215900"/>
          </a:xfrm>
          <a:prstGeom prst="rightArrow">
            <a:avLst>
              <a:gd name="adj1" fmla="val 50000"/>
              <a:gd name="adj2" fmla="val 145265"/>
            </a:avLst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>
            <a:off x="5508625" y="5949950"/>
            <a:ext cx="935038" cy="215900"/>
          </a:xfrm>
          <a:prstGeom prst="rightArrow">
            <a:avLst>
              <a:gd name="adj1" fmla="val 50000"/>
              <a:gd name="adj2" fmla="val 145265"/>
            </a:avLst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908175" y="5157788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Общая схема работы алгоритма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03350" y="2708275"/>
            <a:ext cx="7056438" cy="21605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just">
              <a:spcAft>
                <a:spcPct val="30000"/>
              </a:spcAft>
              <a:buFontTx/>
              <a:buAutoNum type="arabicPeriod"/>
              <a:defRPr/>
            </a:pPr>
            <a:r>
              <a:rPr lang="ru-RU" sz="2800" b="1">
                <a:solidFill>
                  <a:srgbClr val="FFFFFF"/>
                </a:solidFill>
                <a:latin typeface="Arial" charset="0"/>
                <a:cs typeface="Arial" charset="0"/>
              </a:rPr>
              <a:t>Задать два числа</a:t>
            </a:r>
          </a:p>
          <a:p>
            <a:pPr marL="342900" indent="-342900" algn="just">
              <a:spcBef>
                <a:spcPct val="10000"/>
              </a:spcBef>
              <a:spcAft>
                <a:spcPct val="10000"/>
              </a:spcAft>
              <a:buFontTx/>
              <a:buAutoNum type="arabicPeriod"/>
              <a:defRPr/>
            </a:pPr>
            <a:r>
              <a:rPr lang="ru-RU" sz="2800" b="1">
                <a:solidFill>
                  <a:srgbClr val="FFFFFF"/>
                </a:solidFill>
                <a:latin typeface="Arial" charset="0"/>
                <a:cs typeface="Arial" charset="0"/>
              </a:rPr>
              <a:t>Сложить заданные числа</a:t>
            </a:r>
          </a:p>
          <a:p>
            <a:pPr marL="342900" indent="-342900" algn="just">
              <a:spcBef>
                <a:spcPct val="10000"/>
              </a:spcBef>
              <a:spcAft>
                <a:spcPct val="10000"/>
              </a:spcAft>
              <a:buFontTx/>
              <a:buAutoNum type="arabicPeriod"/>
              <a:defRPr/>
            </a:pPr>
            <a:r>
              <a:rPr lang="ru-RU" sz="2800" b="1">
                <a:solidFill>
                  <a:srgbClr val="FFFFFF"/>
                </a:solidFill>
                <a:latin typeface="Arial" charset="0"/>
                <a:cs typeface="Arial" charset="0"/>
              </a:rPr>
              <a:t>Разделить сумму на 2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476375" y="908050"/>
            <a:ext cx="6767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200" b="1">
                <a:latin typeface="Arial" charset="0"/>
              </a:rPr>
              <a:t>Вычислительный алгоритм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03350" y="1557338"/>
            <a:ext cx="7056438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just">
              <a:spcAft>
                <a:spcPct val="30000"/>
              </a:spcAft>
              <a:defRPr/>
            </a:pPr>
            <a:r>
              <a:rPr lang="ru-RU" sz="2800" b="1" u="sng">
                <a:solidFill>
                  <a:srgbClr val="FFFFFF"/>
                </a:solidFill>
                <a:latin typeface="Arial" charset="0"/>
                <a:cs typeface="Arial" charset="0"/>
              </a:rPr>
              <a:t>Среднее арифметическое двух чисел</a:t>
            </a:r>
          </a:p>
        </p:txBody>
      </p:sp>
    </p:spTree>
    <p:extLst>
      <p:ext uri="{BB962C8B-B14F-4D97-AF65-F5344CB8AC3E}">
        <p14:creationId xmlns:p14="http://schemas.microsoft.com/office/powerpoint/2010/main" val="22322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1" grpId="0" animBg="1"/>
      <p:bldP spid="13342" grpId="0" animBg="1"/>
      <p:bldP spid="13343" grpId="0" animBg="1"/>
      <p:bldP spid="13344" grpId="0" animBg="1"/>
      <p:bldP spid="13345" grpId="0" animBg="1"/>
      <p:bldP spid="13346" grpId="0"/>
      <p:bldP spid="5" grpId="0" animBg="1"/>
      <p:bldP spid="46102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2"/>
            <a:ext cx="8136904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b="1" dirty="0" smtClean="0"/>
              <a:t>Для кого пишутся алгоритмы</a:t>
            </a:r>
            <a:r>
              <a:rPr lang="en-US" sz="3200" b="1" dirty="0" smtClean="0"/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dirty="0" smtClean="0"/>
              <a:t>Дайте определение исполнителя.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dirty="0" smtClean="0"/>
              <a:t>Какие виды исполнителей вы знаете</a:t>
            </a:r>
            <a:r>
              <a:rPr lang="en-US" sz="3200" b="1" dirty="0" smtClean="0"/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dirty="0" smtClean="0"/>
              <a:t>Назовите общие характеристики исполнителей.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dirty="0" smtClean="0"/>
              <a:t>В чём важность возможности формального исполнения алгоритмов</a:t>
            </a:r>
            <a:r>
              <a:rPr lang="en-US" sz="3200" b="1" dirty="0" smtClean="0"/>
              <a:t>?</a:t>
            </a:r>
            <a:endParaRPr lang="ru-RU" sz="3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8640"/>
            <a:ext cx="67687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476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1034</Words>
  <Application>Microsoft Office PowerPoint</Application>
  <PresentationFormat>Экран (4:3)</PresentationFormat>
  <Paragraphs>178</Paragraphs>
  <Slides>55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Объект упаковщика для оболочки</vt:lpstr>
      <vt:lpstr>Презентация PowerPoint</vt:lpstr>
      <vt:lpstr>Презентация PowerPoint</vt:lpstr>
      <vt:lpstr>Как  мы учимся учиться?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Круг решаемых задач Робота</vt:lpstr>
      <vt:lpstr>Презентация PowerPoint</vt:lpstr>
      <vt:lpstr>Среда(обстановка) Робота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Общий вид  алгоритма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</vt:lpstr>
      <vt:lpstr>Презентация PowerPoint</vt:lpstr>
      <vt:lpstr>Цикл n раз</vt:lpstr>
      <vt:lpstr>Презентация PowerPoint</vt:lpstr>
      <vt:lpstr>Алгоритм «Узор»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</dc:creator>
  <cp:lastModifiedBy>Ива</cp:lastModifiedBy>
  <cp:revision>124</cp:revision>
  <cp:lastPrinted>2015-10-25T10:09:32Z</cp:lastPrinted>
  <dcterms:created xsi:type="dcterms:W3CDTF">2015-10-22T08:27:04Z</dcterms:created>
  <dcterms:modified xsi:type="dcterms:W3CDTF">2017-03-24T12:59:43Z</dcterms:modified>
</cp:coreProperties>
</file>