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86" r:id="rId6"/>
    <p:sldId id="272" r:id="rId7"/>
    <p:sldId id="285" r:id="rId8"/>
    <p:sldId id="279" r:id="rId9"/>
    <p:sldId id="287" r:id="rId10"/>
    <p:sldId id="290" r:id="rId11"/>
    <p:sldId id="283" r:id="rId12"/>
    <p:sldId id="282" r:id="rId13"/>
    <p:sldId id="291" r:id="rId14"/>
    <p:sldId id="281" r:id="rId15"/>
    <p:sldId id="292" r:id="rId16"/>
    <p:sldId id="284" r:id="rId17"/>
    <p:sldId id="294" r:id="rId18"/>
    <p:sldId id="288" r:id="rId19"/>
    <p:sldId id="278" r:id="rId20"/>
    <p:sldId id="280" r:id="rId21"/>
    <p:sldId id="298" r:id="rId22"/>
    <p:sldId id="303" r:id="rId23"/>
    <p:sldId id="302" r:id="rId24"/>
    <p:sldId id="301" r:id="rId25"/>
    <p:sldId id="30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0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74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09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31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24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26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86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80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411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2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65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72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56F7-DAC6-4A1F-B3D6-1F9B55095B8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FE8F-7747-486D-94CD-4E775D3B2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2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42852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71678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 </a:t>
            </a:r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Картинки по запросу улыбка смайлик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5643602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857232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1)Без труда ... и рыбку из пруда.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2)... дело - ... смело.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3)Труд ..., а лень ...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4)От труда ..., а от лени ...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2860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1 группа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85723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1)Без труда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вытащишь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рыбку из пруда.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Сделал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дело -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гуляй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смело.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3)Труд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кормит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лень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портит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4)От труда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здоровеют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от лени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болеют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2860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1 группа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143512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Пословицы о труде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2 группа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14480" y="714356"/>
            <a:ext cx="8286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Старик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неводом рыбу,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Старуха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свою пряжу.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он в море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невод,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невод с одною тиной.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 другой раз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невод,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невод с травой морскою.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третий раз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невод,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невод с одною рыбкой: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непростою рыбкой - золотою.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2 группа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14480" y="714356"/>
            <a:ext cx="7143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Старик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ловил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неводом рыбу,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Старуха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пряла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свою пряжу.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он в море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закинул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невод,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Пришёл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невод с одною тиной.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 другой раз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закинул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невод,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Пришёл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невод с травой морскою.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третий раз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закинул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невод,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Пришёл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невод с одною рыбкой: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непростою рыбкой - золотою.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928926" y="5929330"/>
            <a:ext cx="6215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рыбаке и рыбке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А.С.Пушкин.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428860" y="642918"/>
            <a:ext cx="62865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9 веке в Византии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монахи Кирилл и его брат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Мефодий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славян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своей письменности.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Тогда Кирилл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славянскую азбуку - глаголицу (от слова "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глаголить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- говорить).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Кирилл и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Мефодий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старославянский язык христианские книги. Позднее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кириллицей.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8572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3 группа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428860" y="642918"/>
            <a:ext cx="62865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9 веке в Византии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жили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монахи Кирилл и его брат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Мефодий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славян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не было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своей письменности.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Кирилл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создал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славянскую азбуку - глаголицу (от слова "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глаголить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- говорить).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Кирилл и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Мефодий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перевели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старославянский язык христианские книги. Позднее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назвали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кириллицей.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8572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3 группа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 есть старинное речение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значит то же, что слово: стало быть, глагол есть всё то, что говорит,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сказывает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предмете; потому то,  глагол и бывает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сказуемым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857496"/>
            <a:ext cx="2265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Ф. И. Буслаев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04" y="3571876"/>
            <a:ext cx="6572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</a:rPr>
              <a:t>«Глагол является основой языка. Найти верный глагол для фразы – значит дать движение фразе». </a:t>
            </a:r>
          </a:p>
          <a:p>
            <a:pPr algn="just"/>
            <a:r>
              <a:rPr lang="ru-RU" sz="2800" b="1" i="1" dirty="0" smtClean="0">
                <a:solidFill>
                  <a:srgbClr val="0070C0"/>
                </a:solidFill>
              </a:rPr>
              <a:t>                                              А.Н. Толстой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917912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/>
              <a:t>Гимнастика для глаз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Упражнение № 1. </a:t>
            </a:r>
            <a:r>
              <a:rPr lang="ru-RU" sz="2000" b="1" i="1" dirty="0" smtClean="0"/>
              <a:t>Обведите глазами сначала по часовой стрелке, потом против часовой стрелки.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Упражнение № 2. </a:t>
            </a:r>
            <a:r>
              <a:rPr lang="ru-RU" sz="2000" b="1" i="1" dirty="0" smtClean="0"/>
              <a:t>Опустите глаза вниз, поднимите вверх, затем переводим их вправо-влево-3 раза.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Упражнение № 3. </a:t>
            </a:r>
            <a:r>
              <a:rPr lang="ru-RU" sz="2000" b="1" i="1" dirty="0" smtClean="0"/>
              <a:t>Закройте глаза, 10 раз зажмурьтесь, не размыкая век. Потом 10 раз интенсивно поморгайте.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Упражнение № 4</a:t>
            </a:r>
            <a:r>
              <a:rPr lang="ru-RU" sz="2000" b="1" i="1" dirty="0" smtClean="0"/>
              <a:t>. Повернулись к окну. Вытянули руку и смотрим на наш указательный  палец. Потом переводим взгляд на дальний предмет.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Упражнение № 5</a:t>
            </a:r>
            <a:r>
              <a:rPr lang="ru-RU" sz="2000" b="1" i="1" dirty="0" smtClean="0"/>
              <a:t>. Закройте глаза и подушечками указательных пальцев не сильно нажмите на глазные яблоки 6 раз.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Упражнение № 6. </a:t>
            </a:r>
            <a:r>
              <a:rPr lang="ru-RU" sz="2000" b="1" i="1" dirty="0" smtClean="0"/>
              <a:t>Легкими движениями, подушечками пальцев поглаживаем наши веки от внутренних углов глаз к внешним. Потом  наооборот-5 раз.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14290"/>
            <a:ext cx="4730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Нарушение зрения у детей: как предотвратить. Гимнастика для глаз. Обсуждение на LiveInternet - Российский Сервис Онлайн-Дневни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70" cy="150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отека гимнастики для глаз - Планета Детст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0"/>
            <a:ext cx="2000232" cy="1614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290"/>
            <a:ext cx="5286412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214290"/>
            <a:ext cx="3939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движения</a:t>
            </a: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оживляют предметы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9286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92880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Велосипедист…</a:t>
            </a:r>
          </a:p>
          <a:p>
            <a:endParaRPr lang="ru-RU" sz="4000" b="1" i="1" dirty="0" smtClean="0">
              <a:solidFill>
                <a:srgbClr val="00B050"/>
              </a:solidFill>
            </a:endParaRPr>
          </a:p>
          <a:p>
            <a:r>
              <a:rPr lang="ru-RU" sz="4000" b="1" i="1" dirty="0" smtClean="0">
                <a:solidFill>
                  <a:srgbClr val="00B050"/>
                </a:solidFill>
              </a:rPr>
              <a:t>Метель…</a:t>
            </a:r>
          </a:p>
          <a:p>
            <a:endParaRPr lang="ru-RU" sz="4000" b="1" i="1" dirty="0" smtClean="0">
              <a:solidFill>
                <a:srgbClr val="00B050"/>
              </a:solidFill>
            </a:endParaRPr>
          </a:p>
          <a:p>
            <a:r>
              <a:rPr lang="ru-RU" sz="4000" b="1" i="1" dirty="0" smtClean="0">
                <a:solidFill>
                  <a:srgbClr val="00B050"/>
                </a:solidFill>
              </a:rPr>
              <a:t>Дорога…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7" name="Picture 2" descr="Стоит ли много кататься на велосипеде? :: Спичм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59" y="1643050"/>
            <a:ext cx="3329141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Февральское оптимистическое - Дом стих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428868"/>
            <a:ext cx="2500330" cy="2500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Фотография Бегут дороги по земле... из раздела пейзаж 5263467 - фото.сайт - Photosight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57" y="4357695"/>
            <a:ext cx="3329143" cy="2500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00430" y="214290"/>
            <a:ext cx="678657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дув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нчик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357166"/>
            <a:ext cx="52864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звучания</a:t>
            </a:r>
          </a:p>
          <a:p>
            <a:pPr algn="ctr"/>
            <a:endPara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/>
              <a:t>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50" y="1714488"/>
            <a:ext cx="4464496" cy="3672408"/>
          </a:xfrm>
          <a:prstGeom prst="roundRect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Ветер листьями шуршит,</a:t>
            </a: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Мышь у норки </a:t>
            </a:r>
            <a:r>
              <a:rPr lang="ru-RU" sz="2400" b="1" dirty="0" err="1" smtClean="0">
                <a:solidFill>
                  <a:srgbClr val="00B050"/>
                </a:solidFill>
              </a:rPr>
              <a:t>шебуршит</a:t>
            </a:r>
            <a:r>
              <a:rPr lang="ru-RU" sz="2400" b="1" dirty="0" smtClean="0">
                <a:solidFill>
                  <a:srgbClr val="00B050"/>
                </a:solidFill>
              </a:rPr>
              <a:t>,</a:t>
            </a: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Лес осенний не молчит,</a:t>
            </a: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Он урчит, бурчит, ворчит.</a:t>
            </a: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Picture 4" descr="Елькина Анджела Валентиновна &quot; Стихи для самых маленьки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3093326" cy="3140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мотрим онлайн Tutorial fr AION - Bien dbuter - Статусы, картинки, приколы, видео и многое другое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785794"/>
            <a:ext cx="2714612" cy="2928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rest Desktop Wallpapers FREE on Latoro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714752"/>
            <a:ext cx="2571736" cy="3063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9680" y="188640"/>
            <a:ext cx="865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цвета</a:t>
            </a:r>
          </a:p>
          <a:p>
            <a:pPr algn="ctr"/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1000108"/>
            <a:ext cx="4500594" cy="4429156"/>
          </a:xfrm>
          <a:prstGeom prst="roundRect">
            <a:avLst/>
          </a:prstGeom>
          <a:solidFill>
            <a:srgbClr val="FC10E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лето подоспело,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 к югу улетели,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Земляничка…,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клена…,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Прозрачный лес один…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ель сквозь иней… 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Новая за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85992"/>
            <a:ext cx="2267744" cy="1856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к нарисовать землянику или малину Сайт о рисова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166"/>
            <a:ext cx="2195736" cy="170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Фото: Серия &quot;А за деревом...&quot;-3. Фотограф Eugene Medintcev. 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72" y="4572008"/>
            <a:ext cx="217242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Объявление: Искусственная елка (сосна) зеленая с инеем в Росс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6388"/>
            <a:ext cx="2267744" cy="1571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стих о чувств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14422"/>
            <a:ext cx="476250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28992" y="285728"/>
            <a:ext cx="3383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чувства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глаголы со значением чувств стих"/>
          <p:cNvPicPr>
            <a:picLocks noChangeAspect="1" noChangeArrowheads="1"/>
          </p:cNvPicPr>
          <p:nvPr/>
        </p:nvPicPr>
        <p:blipFill>
          <a:blip r:embed="rId3"/>
          <a:srcRect l="4688" r="5312" b="12940"/>
          <a:stretch>
            <a:fillRect/>
          </a:stretch>
        </p:blipFill>
        <p:spPr bwMode="auto">
          <a:xfrm>
            <a:off x="2000232" y="1000108"/>
            <a:ext cx="685804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C00000"/>
                </a:solidFill>
              </a:rPr>
              <a:t>Вывод: 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лаголы украшают и </a:t>
            </a:r>
          </a:p>
          <a:p>
            <a:pPr lvl="0"/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уточняют нашу речь</a:t>
            </a:r>
            <a:endParaRPr lang="ru-RU" sz="6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428992" y="2071678"/>
            <a:ext cx="45720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на уроке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-узнал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-выучил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-научился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-услышал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-заинтересовался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-потрудился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-познакомился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 понял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Рефлексия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142984"/>
            <a:ext cx="73580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Я вам желаю:</a:t>
            </a:r>
          </a:p>
          <a:p>
            <a:r>
              <a:rPr lang="ru-RU" sz="4000" i="1" dirty="0" smtClean="0">
                <a:solidFill>
                  <a:srgbClr val="FC10E0"/>
                </a:solidFill>
              </a:rPr>
              <a:t>«</a:t>
            </a:r>
            <a:r>
              <a:rPr lang="ru-RU" sz="4000" b="1" i="1" dirty="0" smtClean="0">
                <a:solidFill>
                  <a:srgbClr val="FC10E0"/>
                </a:solidFill>
              </a:rPr>
              <a:t>Жить, думать, чувствовать,  </a:t>
            </a:r>
          </a:p>
          <a:p>
            <a:r>
              <a:rPr lang="ru-RU" sz="4000" b="1" i="1" dirty="0" smtClean="0">
                <a:solidFill>
                  <a:srgbClr val="FC10E0"/>
                </a:solidFill>
              </a:rPr>
              <a:t>  любить, совершать</a:t>
            </a:r>
          </a:p>
          <a:p>
            <a:pPr algn="ctr"/>
            <a:r>
              <a:rPr lang="ru-RU" sz="4000" b="1" i="1" dirty="0" smtClean="0">
                <a:solidFill>
                  <a:srgbClr val="FC10E0"/>
                </a:solidFill>
              </a:rPr>
              <a:t> открытия</a:t>
            </a:r>
            <a:r>
              <a:rPr lang="ru-RU" sz="4000" i="1" dirty="0" smtClean="0">
                <a:solidFill>
                  <a:srgbClr val="FC10E0"/>
                </a:solidFill>
              </a:rPr>
              <a:t>»</a:t>
            </a:r>
            <a:r>
              <a:rPr lang="ru-RU" sz="4000" i="1" dirty="0" smtClean="0">
                <a:solidFill>
                  <a:srgbClr val="002060"/>
                </a:solidFill>
              </a:rPr>
              <a:t>, как сказал Борис Пастернак.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4786322"/>
            <a:ext cx="5270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Спасибо за урок!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14480" y="1071546"/>
            <a:ext cx="721523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-часть речи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-обозначает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-отвечает на вопросы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-член предложения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-грамматические признаки</a:t>
            </a:r>
            <a:endParaRPr kumimoji="0" lang="ru-RU" sz="5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AutoShape 2" descr="Картинки по запросу глагол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Картинки по запросу глагол картинка"/>
          <p:cNvPicPr>
            <a:picLocks noChangeAspect="1" noChangeArrowheads="1"/>
          </p:cNvPicPr>
          <p:nvPr/>
        </p:nvPicPr>
        <p:blipFill>
          <a:blip r:embed="rId3"/>
          <a:srcRect b="4255"/>
          <a:stretch>
            <a:fillRect/>
          </a:stretch>
        </p:blipFill>
        <p:spPr bwMode="auto">
          <a:xfrm>
            <a:off x="2428860" y="0"/>
            <a:ext cx="671514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858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солнце, землю, на, тёплыми, лучами</a:t>
            </a:r>
            <a:endParaRPr lang="ru-RU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3714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86058"/>
            <a:ext cx="812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светит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тёплыми лучами на землю.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1285860"/>
            <a:ext cx="31290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6215082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000108"/>
            <a:ext cx="735438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 глаголов 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языке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86116" y="4857760"/>
            <a:ext cx="58578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"Жить в согласии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мире по глаголу".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571480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акую роль в русском языке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 речи играет глагол?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92D050"/>
              </a:solidFill>
            </a:endParaRPr>
          </a:p>
        </p:txBody>
      </p:sp>
      <p:pic>
        <p:nvPicPr>
          <p:cNvPr id="7" name="Picture 2" descr="Глагол, ИСПРАВ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214554"/>
            <a:ext cx="4441831" cy="43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714480" y="2643182"/>
            <a:ext cx="7429520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Глагол - настоящий богач среди частей речи.                     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    Это живая часть речи.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57166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Глагол – необыкновенная часть речи.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Необыкновенна она уже своим названием.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Слово глагол заимствовано из старославянского языка, где оно имело значение «слово, речь».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Картинки по запросу глаголы со значением чувств сти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67865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614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Владелец</cp:lastModifiedBy>
  <cp:revision>60</cp:revision>
  <dcterms:created xsi:type="dcterms:W3CDTF">2014-10-18T12:34:50Z</dcterms:created>
  <dcterms:modified xsi:type="dcterms:W3CDTF">2017-03-31T08:18:59Z</dcterms:modified>
</cp:coreProperties>
</file>