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3.jpg" ContentType="image/png"/>
  <Override PartName="/ppt/media/image3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E68F"/>
    <a:srgbClr val="FF9933"/>
    <a:srgbClr val="FBFDA5"/>
    <a:srgbClr val="61BD41"/>
    <a:srgbClr val="E692BE"/>
    <a:srgbClr val="88E09D"/>
    <a:srgbClr val="E86B56"/>
    <a:srgbClr val="DEE856"/>
    <a:srgbClr val="BA246F"/>
    <a:srgbClr val="E48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4F01-F470-4904-94D3-55AAFA0111D9}" type="datetimeFigureOut">
              <a:rPr lang="ru-RU" smtClean="0"/>
              <a:t>18.07.2016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8FCF-6894-47DF-BDBF-FB4B38904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89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4F01-F470-4904-94D3-55AAFA0111D9}" type="datetimeFigureOut">
              <a:rPr lang="ru-RU" smtClean="0"/>
              <a:t>18.07.2016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8FCF-6894-47DF-BDBF-FB4B38904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72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4F01-F470-4904-94D3-55AAFA0111D9}" type="datetimeFigureOut">
              <a:rPr lang="ru-RU" smtClean="0"/>
              <a:t>18.07.2016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8FCF-6894-47DF-BDBF-FB4B38904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705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4F01-F470-4904-94D3-55AAFA0111D9}" type="datetimeFigureOut">
              <a:rPr lang="ru-RU" smtClean="0"/>
              <a:t>18.07.2016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8FCF-6894-47DF-BDBF-FB4B38904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77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4F01-F470-4904-94D3-55AAFA0111D9}" type="datetimeFigureOut">
              <a:rPr lang="ru-RU" smtClean="0"/>
              <a:t>18.07.2016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8FCF-6894-47DF-BDBF-FB4B38904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17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4F01-F470-4904-94D3-55AAFA0111D9}" type="datetimeFigureOut">
              <a:rPr lang="ru-RU" smtClean="0"/>
              <a:t>18.07.2016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8FCF-6894-47DF-BDBF-FB4B38904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13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4F01-F470-4904-94D3-55AAFA0111D9}" type="datetimeFigureOut">
              <a:rPr lang="ru-RU" smtClean="0"/>
              <a:t>18.07.2016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8FCF-6894-47DF-BDBF-FB4B38904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64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4F01-F470-4904-94D3-55AAFA0111D9}" type="datetimeFigureOut">
              <a:rPr lang="ru-RU" smtClean="0"/>
              <a:t>18.07.2016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8FCF-6894-47DF-BDBF-FB4B38904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20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4F01-F470-4904-94D3-55AAFA0111D9}" type="datetimeFigureOut">
              <a:rPr lang="ru-RU" smtClean="0"/>
              <a:t>18.07.2016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8FCF-6894-47DF-BDBF-FB4B38904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61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4F01-F470-4904-94D3-55AAFA0111D9}" type="datetimeFigureOut">
              <a:rPr lang="ru-RU" smtClean="0"/>
              <a:t>18.07.2016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8FCF-6894-47DF-BDBF-FB4B38904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8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4F01-F470-4904-94D3-55AAFA0111D9}" type="datetimeFigureOut">
              <a:rPr lang="ru-RU" smtClean="0"/>
              <a:t>18.07.2016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8FCF-6894-47DF-BDBF-FB4B38904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95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84F01-F470-4904-94D3-55AAFA0111D9}" type="datetimeFigureOut">
              <a:rPr lang="ru-RU" smtClean="0"/>
              <a:t>18.07.2016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18FCF-6894-47DF-BDBF-FB4B38904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73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5.wd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jp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microsoft.com/office/2007/relationships/hdphoto" Target="../media/hdphoto3.wdp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1.jpg"/><Relationship Id="rId7" Type="http://schemas.openxmlformats.org/officeDocument/2006/relationships/image" Target="../media/image2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10" Type="http://schemas.openxmlformats.org/officeDocument/2006/relationships/image" Target="../media/image5.jpg"/><Relationship Id="rId4" Type="http://schemas.microsoft.com/office/2007/relationships/hdphoto" Target="../media/hdphoto4.wdp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5.wd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00B0F0"/>
            </a:gs>
            <a:gs pos="27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8" y="528854"/>
            <a:ext cx="11526591" cy="621967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3488" y="6448269"/>
            <a:ext cx="11526591" cy="300261"/>
          </a:xfrm>
        </p:spPr>
        <p:txBody>
          <a:bodyPr>
            <a:no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Разработала: воспитатель </a:t>
            </a:r>
            <a:r>
              <a:rPr lang="ru-RU" altLang="ru-RU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Бархатова</a:t>
            </a: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Оксана 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Ивановна    МДОУ </a:t>
            </a: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«Д/с №20»  г.Ухта, 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2015г</a:t>
            </a:r>
            <a:r>
              <a:rPr lang="ru-RU" altLang="ru-RU" sz="2000" b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6482" y="4353059"/>
            <a:ext cx="107979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Microsoft JhengHei UI Light" panose="020B0304030504040204" pitchFamily="34" charset="-120"/>
              </a:rPr>
              <a:t>Пальчиковая игра-</a:t>
            </a:r>
            <a:r>
              <a:rPr lang="ru-RU" sz="6000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Microsoft JhengHei UI Light" panose="020B0304030504040204" pitchFamily="34" charset="-120"/>
              </a:rPr>
              <a:t>водилочка</a:t>
            </a:r>
            <a:endParaRPr lang="ru-RU" sz="6000" b="1" i="1" dirty="0" smtClean="0">
              <a:solidFill>
                <a:srgbClr val="FF0000"/>
              </a:solidFill>
              <a:latin typeface="Palatino Linotype" panose="02040502050505030304" pitchFamily="18" charset="0"/>
              <a:ea typeface="Microsoft JhengHei UI Light" panose="020B0304030504040204" pitchFamily="34" charset="-120"/>
            </a:endParaRPr>
          </a:p>
          <a:p>
            <a:r>
              <a:rPr lang="ru-RU" sz="6000" b="1" i="1" dirty="0" smtClean="0">
                <a:latin typeface="Palatino Linotype" panose="02040502050505030304" pitchFamily="18" charset="0"/>
                <a:ea typeface="Microsoft JhengHei UI Light" panose="020B0304030504040204" pitchFamily="34" charset="-120"/>
              </a:rPr>
              <a:t>                 </a:t>
            </a:r>
            <a:r>
              <a:rPr lang="ru-RU" sz="6000" b="1" i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Microsoft JhengHei UI Light" panose="020B0304030504040204" pitchFamily="34" charset="-120"/>
              </a:rPr>
              <a:t>« Цифры»</a:t>
            </a:r>
            <a:endParaRPr lang="ru-RU" sz="6000" b="1" i="1" dirty="0">
              <a:solidFill>
                <a:srgbClr val="FF0000"/>
              </a:solidFill>
              <a:latin typeface="Palatino Linotype" panose="02040502050505030304" pitchFamily="18" charset="0"/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22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4">
                <a:lumMod val="40000"/>
                <a:lumOff val="60000"/>
              </a:schemeClr>
            </a:gs>
            <a:gs pos="87000">
              <a:srgbClr val="FF9933"/>
            </a:gs>
            <a:gs pos="10000">
              <a:schemeClr val="bg1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08" y="865116"/>
            <a:ext cx="5605568" cy="5614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2" t="51515" r="48295" b="14141"/>
          <a:stretch/>
        </p:blipFill>
        <p:spPr>
          <a:xfrm>
            <a:off x="10355006" y="3793318"/>
            <a:ext cx="1971674" cy="3186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0898" y="752186"/>
            <a:ext cx="3514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На цветке ромашки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898" y="1628110"/>
            <a:ext cx="42402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Собрались букашки:</a:t>
            </a:r>
          </a:p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Пчелка, муравей, оса,</a:t>
            </a:r>
          </a:p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Жук, комарик, стрекоза,</a:t>
            </a:r>
          </a:p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Попрыгун-кузнечик</a:t>
            </a:r>
          </a:p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И </a:t>
            </a:r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паук-</a:t>
            </a:r>
            <a:r>
              <a:rPr lang="ru-RU" sz="2800" b="1" dirty="0" err="1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запечник</a:t>
            </a:r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582" y="4003119"/>
            <a:ext cx="4960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Наземь таракашек сбросим,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9582" y="4964209"/>
            <a:ext cx="44037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Превратим их в цифру… </a:t>
            </a:r>
            <a:endParaRPr lang="ru-RU" sz="2800" b="1" dirty="0" smtClean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(</a:t>
            </a:r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восемь)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16"/>
          <a:stretch/>
        </p:blipFill>
        <p:spPr>
          <a:xfrm>
            <a:off x="6667690" y="4178603"/>
            <a:ext cx="2473826" cy="24155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2" b="72372"/>
          <a:stretch/>
        </p:blipFill>
        <p:spPr>
          <a:xfrm>
            <a:off x="10589983" y="2431909"/>
            <a:ext cx="1453764" cy="17762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58000" b="74667"/>
          <a:stretch/>
        </p:blipFill>
        <p:spPr>
          <a:xfrm>
            <a:off x="9090840" y="5103929"/>
            <a:ext cx="1600200" cy="16287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5" t="61778" r="28187"/>
          <a:stretch/>
        </p:blipFill>
        <p:spPr>
          <a:xfrm rot="5400000">
            <a:off x="9622179" y="748802"/>
            <a:ext cx="1343028" cy="17502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1334" r="48813" b="444"/>
          <a:stretch/>
        </p:blipFill>
        <p:spPr>
          <a:xfrm>
            <a:off x="6343031" y="393523"/>
            <a:ext cx="1339161" cy="17122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61334" r="73375" b="-1"/>
          <a:stretch/>
        </p:blipFill>
        <p:spPr>
          <a:xfrm>
            <a:off x="7814593" y="115781"/>
            <a:ext cx="1627505" cy="17327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0" t="31334" r="28938" b="42889"/>
          <a:stretch/>
        </p:blipFill>
        <p:spPr>
          <a:xfrm>
            <a:off x="8685617" y="2285072"/>
            <a:ext cx="1503575" cy="15573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2" t="62889" r="1563" b="3778"/>
          <a:stretch/>
        </p:blipFill>
        <p:spPr>
          <a:xfrm>
            <a:off x="10460893" y="-100584"/>
            <a:ext cx="1711944" cy="17859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62" t="66597" r="45895" b="20903"/>
          <a:stretch/>
        </p:blipFill>
        <p:spPr>
          <a:xfrm rot="5400000">
            <a:off x="4244101" y="-78889"/>
            <a:ext cx="1732780" cy="21853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3" t="67639" r="21676" b="22153"/>
          <a:stretch/>
        </p:blipFill>
        <p:spPr>
          <a:xfrm rot="5400000">
            <a:off x="4800819" y="2670478"/>
            <a:ext cx="1793852" cy="19159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41" t="68472" r="9884" b="23403"/>
          <a:stretch/>
        </p:blipFill>
        <p:spPr>
          <a:xfrm rot="5400000">
            <a:off x="4072952" y="4551532"/>
            <a:ext cx="1979275" cy="21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29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28000">
        <p15:prstTrans prst="pageCurlDouble"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3">
                <a:lumMod val="20000"/>
                <a:lumOff val="80000"/>
              </a:schemeClr>
            </a:gs>
            <a:gs pos="16000">
              <a:schemeClr val="accent5">
                <a:lumMod val="40000"/>
                <a:lumOff val="60000"/>
              </a:schemeClr>
            </a:gs>
            <a:gs pos="50000">
              <a:srgbClr val="92D050"/>
            </a:gs>
            <a:gs pos="74000">
              <a:schemeClr val="accent2">
                <a:lumMod val="60000"/>
                <a:lumOff val="40000"/>
              </a:schemeClr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962" y="357187"/>
            <a:ext cx="5900737" cy="3971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50758" r="30398" b="13878"/>
          <a:stretch/>
        </p:blipFill>
        <p:spPr>
          <a:xfrm>
            <a:off x="7860495" y="3586163"/>
            <a:ext cx="2299444" cy="3100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888" y="357187"/>
            <a:ext cx="4806124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У колдуньи </a:t>
            </a:r>
            <a:r>
              <a:rPr lang="ru-RU" sz="2800" b="1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Ежки</a:t>
            </a:r>
            <a:endParaRPr lang="ru-RU" sz="2800" b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Дочки-</a:t>
            </a:r>
            <a:r>
              <a:rPr lang="ru-RU" sz="2800" b="1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хромоножки</a:t>
            </a:r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:</a:t>
            </a:r>
          </a:p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Злючка, Лгунья, Ябеда, </a:t>
            </a:r>
          </a:p>
          <a:p>
            <a:r>
              <a:rPr lang="ru-RU" sz="2800" b="1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Завида</a:t>
            </a:r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, </a:t>
            </a:r>
            <a:r>
              <a:rPr lang="ru-RU" sz="2800" b="1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Корябеда</a:t>
            </a:r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,</a:t>
            </a:r>
          </a:p>
          <a:p>
            <a:r>
              <a:rPr lang="ru-RU" sz="2800" b="1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Страхолюда</a:t>
            </a:r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, Разгильдяйка,</a:t>
            </a:r>
          </a:p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Обзывала и Лентяйка.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1888" y="3311842"/>
            <a:ext cx="33441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Их увидев, женихи</a:t>
            </a:r>
          </a:p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Убежали в лопухи.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888" y="4829175"/>
            <a:ext cx="37096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Хромоножки</a:t>
            </a:r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в гневе</a:t>
            </a:r>
          </a:p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Стали цифрой… </a:t>
            </a:r>
            <a:endParaRPr lang="ru-RU" sz="2800" b="1" dirty="0" smtClean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r>
              <a:rPr lang="ru-RU" sz="28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(</a:t>
            </a:r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девять)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82" t="18472" r="59456" b="71944"/>
          <a:stretch/>
        </p:blipFill>
        <p:spPr>
          <a:xfrm rot="5400000">
            <a:off x="3628096" y="2854369"/>
            <a:ext cx="1595762" cy="18690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96" t="20764" r="45141" b="73195"/>
          <a:stretch/>
        </p:blipFill>
        <p:spPr>
          <a:xfrm rot="5400000">
            <a:off x="3876480" y="4607272"/>
            <a:ext cx="2486025" cy="18287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381" y="3672337"/>
            <a:ext cx="2670357" cy="30142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0"/>
          <a:stretch/>
        </p:blipFill>
        <p:spPr>
          <a:xfrm>
            <a:off x="6014427" y="3586163"/>
            <a:ext cx="2306752" cy="31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38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8000">
        <p15:prstTrans prst="pageCurlDouble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5">
                <a:lumMod val="40000"/>
                <a:lumOff val="60000"/>
              </a:schemeClr>
            </a:gs>
            <a:gs pos="36000">
              <a:schemeClr val="accent4">
                <a:lumMod val="40000"/>
                <a:lumOff val="60000"/>
              </a:schemeClr>
            </a:gs>
            <a:gs pos="66000">
              <a:srgbClr val="00B0F0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3F6FB"/>
              </a:clrFrom>
              <a:clrTo>
                <a:srgbClr val="F3F6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r="13344"/>
          <a:stretch/>
        </p:blipFill>
        <p:spPr>
          <a:xfrm>
            <a:off x="5806827" y="368183"/>
            <a:ext cx="5729287" cy="5715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724991" y="1022122"/>
            <a:ext cx="3494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На планете </a:t>
            </a:r>
            <a:r>
              <a:rPr lang="ru-RU" sz="2800" b="1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Огого</a:t>
            </a:r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–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4991" y="2597033"/>
            <a:ext cx="3142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Никого и Ничего,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5069" y="4002667"/>
            <a:ext cx="43733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И поэтому изволь</a:t>
            </a:r>
          </a:p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Превратить их в цифру</a:t>
            </a:r>
            <a:r>
              <a:rPr lang="ru-RU" sz="28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…</a:t>
            </a:r>
          </a:p>
          <a:p>
            <a:r>
              <a:rPr lang="ru-RU" sz="28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</a:t>
            </a:r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(ноль)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9" t="17082" r="21472" b="74792"/>
          <a:stretch/>
        </p:blipFill>
        <p:spPr>
          <a:xfrm>
            <a:off x="4069604" y="569357"/>
            <a:ext cx="1028700" cy="14287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7" t="31042" r="19352" b="58542"/>
          <a:stretch/>
        </p:blipFill>
        <p:spPr>
          <a:xfrm>
            <a:off x="1859806" y="4695164"/>
            <a:ext cx="1895450" cy="19859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0" t="53031" b="15150"/>
          <a:stretch/>
        </p:blipFill>
        <p:spPr>
          <a:xfrm>
            <a:off x="10233571" y="4211520"/>
            <a:ext cx="1958429" cy="24860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33" t="26875" r="25563" b="69584"/>
          <a:stretch/>
        </p:blipFill>
        <p:spPr>
          <a:xfrm>
            <a:off x="2123879" y="2690604"/>
            <a:ext cx="2329443" cy="11482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0" t="26144" r="17534" b="69791"/>
          <a:stretch/>
        </p:blipFill>
        <p:spPr>
          <a:xfrm>
            <a:off x="4903062" y="2593241"/>
            <a:ext cx="1807529" cy="134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47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8000">
        <p15:prstTrans prst="pageCurlDouble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6">
                <a:lumMod val="60000"/>
                <a:lumOff val="40000"/>
              </a:schemeClr>
            </a:gs>
            <a:gs pos="57000">
              <a:schemeClr val="accent4">
                <a:lumMod val="40000"/>
                <a:lumOff val="60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8909" y="2110632"/>
            <a:ext cx="7727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1. Олеся Емельянова: Игры-</a:t>
            </a:r>
            <a:r>
              <a:rPr lang="ru-RU" sz="2400" dirty="0" err="1" smtClean="0"/>
              <a:t>водилочки</a:t>
            </a:r>
            <a:r>
              <a:rPr lang="ru-RU" sz="2400" dirty="0" smtClean="0"/>
              <a:t> «Цифры и буквы».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467396" y="1602800"/>
            <a:ext cx="5419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</a:rPr>
              <a:t>Список использованных источников: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8909" y="2479964"/>
            <a:ext cx="8124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2. </a:t>
            </a:r>
            <a:r>
              <a:rPr lang="en-US" sz="2400" dirty="0" smtClean="0"/>
              <a:t>http</a:t>
            </a:r>
            <a:r>
              <a:rPr lang="en-US" sz="2400" dirty="0"/>
              <a:t>://signorina.ru/187-razvitie-melkoj-motoriki-u-detej.html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8909" y="2849296"/>
            <a:ext cx="2832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3. </a:t>
            </a:r>
            <a:r>
              <a:rPr lang="en-US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images.yandex.ru</a:t>
            </a:r>
            <a:endParaRPr lang="en-US" altLang="ru-RU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4. </a:t>
            </a: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Perluna-detyam.com</a:t>
            </a:r>
            <a:endParaRPr lang="ru-RU" altLang="ru-RU" sz="2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42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E692BE"/>
            </a:gs>
            <a:gs pos="15000">
              <a:schemeClr val="accent1">
                <a:lumMod val="60000"/>
                <a:lumOff val="40000"/>
              </a:schemeClr>
            </a:gs>
            <a:gs pos="82000">
              <a:srgbClr val="FF0000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1476" y="257175"/>
            <a:ext cx="1132998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r>
              <a:rPr lang="ru-RU" sz="2400" b="1" i="1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Эта презентация </a:t>
            </a:r>
            <a:r>
              <a:rPr lang="ru-RU" sz="2400" b="1" i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увлекательных пальчиковых игр в простой занимательной форме познакомит </a:t>
            </a:r>
            <a:r>
              <a:rPr lang="ru-RU" sz="2400" b="1" i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детей </a:t>
            </a:r>
            <a:r>
              <a:rPr lang="ru-RU" sz="2400" b="1" i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с порядковым счетом и цифрами от 0 до 9. Играя, дети быстро научатся не только соотносить каждую цифру с количеством объектов, но и писать ее – </a:t>
            </a:r>
            <a:r>
              <a:rPr lang="ru-RU" sz="2400" b="1" i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ru-RU" sz="2400" b="1" i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толстые яркие линии, повторяющие контуры цифр, которые нужно обводить пальчиком. Отсюда и </a:t>
            </a:r>
            <a:r>
              <a:rPr lang="ru-RU" sz="2400" b="1" i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название </a:t>
            </a:r>
            <a:r>
              <a:rPr lang="ru-RU" sz="2400" b="1" i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– «</a:t>
            </a:r>
            <a:r>
              <a:rPr lang="ru-RU" sz="2400" b="1" i="1" dirty="0" err="1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водилочка</a:t>
            </a:r>
            <a:r>
              <a:rPr lang="ru-RU" sz="2400" b="1" i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».</a:t>
            </a:r>
          </a:p>
          <a:p>
            <a:r>
              <a:rPr lang="ru-RU" sz="2400" b="1" i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Помимо приобретения новых знаний, игра-</a:t>
            </a:r>
            <a:r>
              <a:rPr lang="ru-RU" sz="2400" b="1" i="1" dirty="0" err="1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водилочка</a:t>
            </a:r>
            <a:r>
              <a:rPr lang="ru-RU" sz="2400" b="1" i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способствует развитию мелкой моторики и координации движений, а также речевых навыков и умственных способностей. Детям предстоит отправиться в увлекательное </a:t>
            </a:r>
            <a:r>
              <a:rPr lang="ru-RU" sz="2400" b="1" i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путешествие. </a:t>
            </a:r>
            <a:r>
              <a:rPr lang="ru-RU" sz="2400" b="1" i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Веселые, легко запоминающиеся стихи помогут им в </a:t>
            </a:r>
            <a:r>
              <a:rPr lang="ru-RU" sz="2400" b="1" i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этом.</a:t>
            </a:r>
            <a:endParaRPr lang="ru-RU" sz="2400" b="1" i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476" y="5520154"/>
            <a:ext cx="11329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/>
              <a:t>Направление: </a:t>
            </a:r>
            <a:r>
              <a:rPr lang="ru-RU" altLang="ru-RU" dirty="0" smtClean="0"/>
              <a:t>средний и старший </a:t>
            </a:r>
            <a:r>
              <a:rPr lang="ru-RU" altLang="ru-RU" dirty="0"/>
              <a:t>дошкольный возраст.</a:t>
            </a:r>
          </a:p>
          <a:p>
            <a:r>
              <a:rPr lang="ru-RU" altLang="ru-RU" dirty="0"/>
              <a:t>Применение: образовательная совместная  деятельность с </a:t>
            </a:r>
            <a:r>
              <a:rPr lang="ru-RU" altLang="ru-RU" dirty="0" smtClean="0"/>
              <a:t>детьми, </a:t>
            </a:r>
            <a:r>
              <a:rPr lang="ru-RU" altLang="ru-RU" dirty="0"/>
              <a:t>режимные моменты, игровая деятельность,</a:t>
            </a:r>
          </a:p>
          <a:p>
            <a:r>
              <a:rPr lang="ru-RU" altLang="ru-RU" dirty="0" smtClean="0"/>
              <a:t>консультация </a:t>
            </a:r>
            <a:r>
              <a:rPr lang="ru-RU" altLang="ru-RU" dirty="0"/>
              <a:t>для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107416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4">
                <a:lumMod val="40000"/>
                <a:lumOff val="60000"/>
              </a:schemeClr>
            </a:gs>
            <a:gs pos="47000">
              <a:srgbClr val="FFFF00"/>
            </a:gs>
            <a:gs pos="76000">
              <a:srgbClr val="92D050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"/>
          <a:stretch/>
        </p:blipFill>
        <p:spPr>
          <a:xfrm>
            <a:off x="6897334" y="1084913"/>
            <a:ext cx="4610636" cy="46403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1" y="295576"/>
            <a:ext cx="42146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Вышел из лесу медведь</a:t>
            </a:r>
            <a:b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</a:br>
            <a:r>
              <a:rPr lang="ru-RU" sz="28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И давай рычать-реветь,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8663" y="1711343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Косолапо топать</a:t>
            </a:r>
            <a:endParaRPr lang="ru-RU" sz="2800" b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074" y="2829945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И глазами хлопать.</a:t>
            </a:r>
            <a:endParaRPr lang="ru-RU" sz="2800" b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663" y="3981190"/>
            <a:ext cx="43252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Хватит, мишка, топотать.</a:t>
            </a:r>
          </a:p>
          <a:p>
            <a:r>
              <a:rPr lang="ru-RU" sz="28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Будем мы тебя считать:</a:t>
            </a:r>
            <a:endParaRPr lang="ru-RU" sz="2800" b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074" y="5447089"/>
            <a:ext cx="3749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Раз! – и превратится</a:t>
            </a:r>
          </a:p>
          <a:p>
            <a:r>
              <a:rPr lang="ru-RU" sz="28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Мишка в… (единицу)</a:t>
            </a:r>
            <a:endParaRPr lang="ru-RU" sz="2800" b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46" t="47923" r="19512" b="40248"/>
          <a:stretch/>
        </p:blipFill>
        <p:spPr>
          <a:xfrm>
            <a:off x="4657702" y="262561"/>
            <a:ext cx="1669990" cy="1306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6" t="70531" r="17967" b="18278"/>
          <a:stretch/>
        </p:blipFill>
        <p:spPr>
          <a:xfrm>
            <a:off x="3799850" y="1270559"/>
            <a:ext cx="2054087" cy="10890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8" t="60483" r="18529" b="29855"/>
          <a:stretch/>
        </p:blipFill>
        <p:spPr>
          <a:xfrm>
            <a:off x="5743570" y="331017"/>
            <a:ext cx="1691537" cy="1094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2959" r="77849" b="53791"/>
          <a:stretch/>
        </p:blipFill>
        <p:spPr>
          <a:xfrm>
            <a:off x="9641463" y="2615306"/>
            <a:ext cx="2468451" cy="35416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1" t="83426" r="19598" b="5287"/>
          <a:stretch/>
        </p:blipFill>
        <p:spPr>
          <a:xfrm>
            <a:off x="4427977" y="2460737"/>
            <a:ext cx="1532988" cy="11144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9636" r="68888" b="78974"/>
          <a:stretch/>
        </p:blipFill>
        <p:spPr>
          <a:xfrm>
            <a:off x="5803273" y="2403712"/>
            <a:ext cx="1454667" cy="11357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t="23077" r="68341" b="68280"/>
          <a:stretch/>
        </p:blipFill>
        <p:spPr>
          <a:xfrm>
            <a:off x="5176245" y="3605438"/>
            <a:ext cx="1918298" cy="11555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t="34923" r="72434" b="55833"/>
          <a:stretch/>
        </p:blipFill>
        <p:spPr>
          <a:xfrm>
            <a:off x="4705606" y="4742645"/>
            <a:ext cx="1143000" cy="20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90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00B0F0"/>
            </a:gs>
            <a:gs pos="82000">
              <a:srgbClr val="00B050"/>
            </a:gs>
            <a:gs pos="16000">
              <a:srgbClr val="88E09D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7" t="7284" r="57490" b="53336"/>
          <a:stretch/>
        </p:blipFill>
        <p:spPr>
          <a:xfrm>
            <a:off x="8172744" y="3729038"/>
            <a:ext cx="2585743" cy="31267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5" y="505103"/>
            <a:ext cx="6657975" cy="5086350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sp>
        <p:nvSpPr>
          <p:cNvPr id="2" name="TextBox 1"/>
          <p:cNvSpPr txBox="1"/>
          <p:nvPr/>
        </p:nvSpPr>
        <p:spPr>
          <a:xfrm>
            <a:off x="222813" y="857323"/>
            <a:ext cx="48269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Мышки </a:t>
            </a:r>
            <a:r>
              <a:rPr lang="ru-RU" sz="2800" b="1" dirty="0" err="1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Прошка</a:t>
            </a:r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и </a:t>
            </a:r>
            <a:r>
              <a:rPr lang="ru-RU" sz="2800" b="1" dirty="0" err="1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Ерошка</a:t>
            </a:r>
            <a:endParaRPr lang="ru-RU" sz="2800" b="1" dirty="0" smtClean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В норке прячутся от кошки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4816" y="2653101"/>
            <a:ext cx="36760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А дадут им колбасы,</a:t>
            </a: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Сразу высунут носы.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4371" y="4364222"/>
            <a:ext cx="41649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В колбасе одна трава,</a:t>
            </a: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Стали мышки цифрой…</a:t>
            </a:r>
          </a:p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                (два)</a:t>
            </a:r>
            <a:endParaRPr lang="ru-RU" sz="2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9" t="56901" r="69570" b="28451"/>
          <a:stretch/>
        </p:blipFill>
        <p:spPr>
          <a:xfrm>
            <a:off x="4731110" y="505102"/>
            <a:ext cx="1802016" cy="1658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t="72850" r="69024" b="17559"/>
          <a:stretch/>
        </p:blipFill>
        <p:spPr>
          <a:xfrm>
            <a:off x="3843096" y="2545139"/>
            <a:ext cx="1960103" cy="14375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9" t="82980" r="70837" b="7225"/>
          <a:stretch/>
        </p:blipFill>
        <p:spPr>
          <a:xfrm>
            <a:off x="4025197" y="4157663"/>
            <a:ext cx="1785937" cy="21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7000">
        <p15:prstTrans prst="pageCurlDouble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E86B56"/>
            </a:gs>
            <a:gs pos="53000">
              <a:schemeClr val="accent4">
                <a:lumMod val="60000"/>
                <a:lumOff val="40000"/>
              </a:schemeClr>
            </a:gs>
            <a:gs pos="86000">
              <a:schemeClr val="accent1">
                <a:lumMod val="60000"/>
                <a:lumOff val="40000"/>
              </a:schemeClr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554" y="605331"/>
            <a:ext cx="47676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Фунтик, Пятачок и Хрюшка</a:t>
            </a: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Настоящие </a:t>
            </a:r>
            <a:r>
              <a:rPr lang="ru-RU" sz="2800" b="1" dirty="0" err="1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свинюшки</a:t>
            </a:r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–</a:t>
            </a:r>
            <a:endParaRPr lang="ru-RU" sz="2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554" y="2007044"/>
            <a:ext cx="40366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Изваляются в грязи,</a:t>
            </a: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Хоть на мойку их вези.</a:t>
            </a:r>
            <a:endParaRPr lang="ru-RU" sz="2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148" y="3840789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С мылом спинки им потри,</a:t>
            </a:r>
            <a:endParaRPr lang="ru-RU" sz="2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548" y="5043460"/>
            <a:ext cx="40479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Преврати их в цифру…</a:t>
            </a: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(три)</a:t>
            </a:r>
            <a:endParaRPr lang="ru-RU" sz="2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EA"/>
              </a:clrFrom>
              <a:clrTo>
                <a:srgbClr val="FEFF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2582" r="6640" b="4601"/>
          <a:stretch/>
        </p:blipFill>
        <p:spPr>
          <a:xfrm>
            <a:off x="6149858" y="682906"/>
            <a:ext cx="6259132" cy="4389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0" t="6829" r="41229" b="55840"/>
          <a:stretch/>
        </p:blipFill>
        <p:spPr>
          <a:xfrm>
            <a:off x="8299594" y="3500577"/>
            <a:ext cx="2472742" cy="282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24841" r="72301" b="70675"/>
          <a:stretch/>
        </p:blipFill>
        <p:spPr>
          <a:xfrm rot="5400000">
            <a:off x="3816418" y="2080801"/>
            <a:ext cx="1338884" cy="7288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4" t="19265" r="71244" b="76416"/>
          <a:stretch/>
        </p:blipFill>
        <p:spPr>
          <a:xfrm rot="5400000">
            <a:off x="4552170" y="2103177"/>
            <a:ext cx="1309628" cy="7133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66" t="24259" r="62461" b="71346"/>
          <a:stretch/>
        </p:blipFill>
        <p:spPr>
          <a:xfrm rot="5400000">
            <a:off x="5284315" y="2109568"/>
            <a:ext cx="1309627" cy="7005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69" t="21705" r="39733" b="73412"/>
          <a:stretch/>
        </p:blipFill>
        <p:spPr>
          <a:xfrm rot="5400000">
            <a:off x="4216661" y="5107746"/>
            <a:ext cx="2125987" cy="13189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5" t="19722" r="49427" b="70903"/>
          <a:stretch/>
        </p:blipFill>
        <p:spPr>
          <a:xfrm rot="5400000">
            <a:off x="4848175" y="3402545"/>
            <a:ext cx="1303799" cy="12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60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DEE856"/>
            </a:gs>
            <a:gs pos="88000">
              <a:srgbClr val="E692BE"/>
            </a:gs>
            <a:gs pos="19000">
              <a:srgbClr val="E480D1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0" t="9596" r="22585" b="52525"/>
          <a:stretch/>
        </p:blipFill>
        <p:spPr>
          <a:xfrm>
            <a:off x="8438730" y="2143124"/>
            <a:ext cx="2164812" cy="33798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508" y="522452"/>
            <a:ext cx="4977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Филин, сойка, дрозд и галка</a:t>
            </a: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Сели на сухую палку</a:t>
            </a:r>
            <a:endParaRPr lang="ru-RU" sz="2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508" y="1837722"/>
            <a:ext cx="4823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Вправо, влево посмотрели,</a:t>
            </a:r>
            <a:endParaRPr lang="ru-RU" sz="2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958" y="2902098"/>
            <a:ext cx="4115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Поднялись и полетели.</a:t>
            </a:r>
            <a:endParaRPr lang="ru-RU" sz="2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128" y="5045911"/>
            <a:ext cx="5230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Приземлились на Памире,</a:t>
            </a: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Стали циферкой… (четыре)</a:t>
            </a:r>
            <a:endParaRPr lang="ru-RU" sz="2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730" r="18912" b="418"/>
          <a:stretch/>
        </p:blipFill>
        <p:spPr>
          <a:xfrm>
            <a:off x="8980524" y="80706"/>
            <a:ext cx="3206840" cy="30432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09" y="0"/>
            <a:ext cx="2846387" cy="38006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6326" r="6842" b="7909"/>
          <a:stretch/>
        </p:blipFill>
        <p:spPr>
          <a:xfrm>
            <a:off x="5637700" y="3469869"/>
            <a:ext cx="3406448" cy="309899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3544" r="10285" b="3193"/>
          <a:stretch/>
        </p:blipFill>
        <p:spPr>
          <a:xfrm>
            <a:off x="10265379" y="3414712"/>
            <a:ext cx="2000280" cy="34432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77" t="17838" r="3727" b="68403"/>
          <a:stretch/>
        </p:blipFill>
        <p:spPr>
          <a:xfrm rot="5400000">
            <a:off x="4841159" y="1889126"/>
            <a:ext cx="1657352" cy="166997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1" t="66389" r="80890" b="19861"/>
          <a:stretch/>
        </p:blipFill>
        <p:spPr>
          <a:xfrm rot="5400000">
            <a:off x="347183" y="3308601"/>
            <a:ext cx="1053776" cy="161165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41" t="66598" r="70057" b="21736"/>
          <a:stretch/>
        </p:blipFill>
        <p:spPr>
          <a:xfrm rot="5400000">
            <a:off x="1723670" y="3477790"/>
            <a:ext cx="1053776" cy="127328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9" t="67638" r="60602" b="22153"/>
          <a:stretch/>
        </p:blipFill>
        <p:spPr>
          <a:xfrm rot="5400000">
            <a:off x="3177520" y="3378058"/>
            <a:ext cx="1039489" cy="145845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77" t="68681" r="45415" b="23402"/>
          <a:stretch/>
        </p:blipFill>
        <p:spPr>
          <a:xfrm rot="5400000">
            <a:off x="4295199" y="4493241"/>
            <a:ext cx="2314575" cy="178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32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DEE856"/>
            </a:gs>
            <a:gs pos="20000">
              <a:schemeClr val="accent6">
                <a:lumMod val="60000"/>
                <a:lumOff val="40000"/>
              </a:schemeClr>
            </a:gs>
            <a:gs pos="48000">
              <a:srgbClr val="7EE68F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61" y="309870"/>
            <a:ext cx="4220609" cy="27976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r="21301" b="19091"/>
          <a:stretch/>
        </p:blipFill>
        <p:spPr>
          <a:xfrm>
            <a:off x="6322062" y="3689771"/>
            <a:ext cx="2539367" cy="3094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1626" y="562981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В сказочной живут </a:t>
            </a:r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избушке</a:t>
            </a:r>
            <a:endParaRPr lang="ru-RU" sz="2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2570" y="2098106"/>
            <a:ext cx="47436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Мышка, зайка, еж, лягушка</a:t>
            </a:r>
          </a:p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С ними серенький </a:t>
            </a:r>
            <a:r>
              <a:rPr lang="ru-RU" sz="2800" b="1" dirty="0" err="1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коток</a:t>
            </a:r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–</a:t>
            </a:r>
          </a:p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Сливки с молока глоток.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694" y="3721388"/>
            <a:ext cx="43941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Если станешь их считать</a:t>
            </a:r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,</a:t>
            </a: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Превратятся </a:t>
            </a:r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в цифру… </a:t>
            </a:r>
            <a:endParaRPr lang="ru-RU" sz="2800" b="1" dirty="0" smtClean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(</a:t>
            </a:r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пять</a:t>
            </a:r>
            <a:r>
              <a:rPr lang="ru-RU" dirty="0"/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42" t="66964" r="27233" b="21393"/>
          <a:stretch/>
        </p:blipFill>
        <p:spPr>
          <a:xfrm rot="5400000">
            <a:off x="2100410" y="478383"/>
            <a:ext cx="1328739" cy="2229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80" t="67903" r="4606" b="22332"/>
          <a:stretch/>
        </p:blipFill>
        <p:spPr>
          <a:xfrm rot="5400000">
            <a:off x="4665850" y="3172388"/>
            <a:ext cx="1985959" cy="2143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20579" r="76151" b="73599"/>
          <a:stretch/>
        </p:blipFill>
        <p:spPr>
          <a:xfrm rot="5400000">
            <a:off x="1301140" y="4838555"/>
            <a:ext cx="2671761" cy="18224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66" y="770811"/>
            <a:ext cx="2000250" cy="18097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574" y="4666216"/>
            <a:ext cx="2333625" cy="19237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158" y="1413327"/>
            <a:ext cx="1032196" cy="12318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3" t="8422" r="4482" b="54475"/>
          <a:stretch/>
        </p:blipFill>
        <p:spPr>
          <a:xfrm>
            <a:off x="8909167" y="2645210"/>
            <a:ext cx="2233197" cy="33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8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chemeClr val="accent5">
                <a:lumMod val="60000"/>
                <a:lumOff val="40000"/>
              </a:schemeClr>
            </a:gs>
            <a:gs pos="16000">
              <a:schemeClr val="accent2">
                <a:lumMod val="40000"/>
                <a:lumOff val="60000"/>
              </a:schemeClr>
            </a:gs>
            <a:gs pos="90000">
              <a:srgbClr val="E692BE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996136"/>
            <a:ext cx="34692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От художника Луки</a:t>
            </a:r>
          </a:p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Укатились колобки: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029" y="2889410"/>
            <a:ext cx="5690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Красный, желтый, синий, белый,</a:t>
            </a:r>
          </a:p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Ярко-рыжий и горелый.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3655" y="4043358"/>
            <a:ext cx="47083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Вряд ли кто их станет есть.</a:t>
            </a:r>
          </a:p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Преврати их в </a:t>
            </a:r>
            <a:endParaRPr lang="ru-RU" sz="2800" b="1" dirty="0" smtClean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цифру</a:t>
            </a:r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… </a:t>
            </a:r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(</a:t>
            </a:r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шесть)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07" y="317479"/>
            <a:ext cx="4491809" cy="4954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73" y="5235194"/>
            <a:ext cx="1400867" cy="1430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88" y="5272087"/>
            <a:ext cx="1443038" cy="13938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66" y="3858831"/>
            <a:ext cx="1449752" cy="1376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723" y="5310003"/>
            <a:ext cx="1408287" cy="13179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070" y="2174684"/>
            <a:ext cx="1493378" cy="14001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66" y="317479"/>
            <a:ext cx="1371159" cy="13573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17014" r="54871" b="71528"/>
          <a:stretch/>
        </p:blipFill>
        <p:spPr>
          <a:xfrm rot="5400000">
            <a:off x="3569308" y="506286"/>
            <a:ext cx="1777580" cy="25013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52" t="18681" r="37106" b="74236"/>
          <a:stretch/>
        </p:blipFill>
        <p:spPr>
          <a:xfrm rot="5400000">
            <a:off x="3695087" y="4647406"/>
            <a:ext cx="1872486" cy="15618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" t="52020" r="84942" b="13132"/>
          <a:stretch/>
        </p:blipFill>
        <p:spPr>
          <a:xfrm>
            <a:off x="7651911" y="1100913"/>
            <a:ext cx="1771893" cy="2957977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11807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60000"/>
                <a:lumOff val="40000"/>
              </a:schemeClr>
            </a:gs>
            <a:gs pos="12000">
              <a:srgbClr val="FBFDA5"/>
            </a:gs>
            <a:gs pos="77000">
              <a:srgbClr val="7EE68F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DFC0"/>
              </a:clrFrom>
              <a:clrTo>
                <a:srgbClr val="EEDF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2" b="10625"/>
          <a:stretch/>
        </p:blipFill>
        <p:spPr>
          <a:xfrm>
            <a:off x="5952868" y="285201"/>
            <a:ext cx="6334124" cy="57327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t="52525" r="66051" b="13131"/>
          <a:stretch/>
        </p:blipFill>
        <p:spPr>
          <a:xfrm>
            <a:off x="7737015" y="2939554"/>
            <a:ext cx="1985963" cy="32183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632" y="340605"/>
            <a:ext cx="41745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Едут с ярмарки купцы –</a:t>
            </a:r>
          </a:p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Удалые молодцы: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632" y="1383421"/>
            <a:ext cx="5873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Фрол, Степан, Панкрат, Тимошка,</a:t>
            </a:r>
          </a:p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Ванька, Сенька и Антошка.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0632" y="2416334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Мы пожмем им руки всем,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349" y="4960549"/>
            <a:ext cx="28953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Превратив их в </a:t>
            </a:r>
            <a:endParaRPr lang="ru-RU" sz="2800" b="1" dirty="0" smtClean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цифру</a:t>
            </a:r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… </a:t>
            </a:r>
            <a:r>
              <a:rPr lang="ru-RU" sz="2800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(</a:t>
            </a:r>
            <a:r>
              <a:rPr lang="ru-RU" sz="2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семь)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86" t="18056" r="5872" b="69861"/>
          <a:stretch/>
        </p:blipFill>
        <p:spPr>
          <a:xfrm rot="5400000">
            <a:off x="266107" y="3133667"/>
            <a:ext cx="1471612" cy="18145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4" t="67431" r="83158" b="20069"/>
          <a:stretch/>
        </p:blipFill>
        <p:spPr>
          <a:xfrm rot="5400000">
            <a:off x="2050408" y="3146317"/>
            <a:ext cx="1414462" cy="17320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3" t="71181" r="68053" b="23195"/>
          <a:stretch/>
        </p:blipFill>
        <p:spPr>
          <a:xfrm rot="5400000">
            <a:off x="2848520" y="4563021"/>
            <a:ext cx="2332534" cy="19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7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496</Words>
  <Application>Microsoft Office PowerPoint</Application>
  <PresentationFormat>Широкоэкранный</PresentationFormat>
  <Paragraphs>87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Microsoft JhengHei Light</vt:lpstr>
      <vt:lpstr>Microsoft JhengHei UI Light</vt:lpstr>
      <vt:lpstr>Arial</vt:lpstr>
      <vt:lpstr>Calibri</vt:lpstr>
      <vt:lpstr>Calibri Light</vt:lpstr>
      <vt:lpstr>Palatino Linotype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dnss</dc:creator>
  <cp:lastModifiedBy>dnss</cp:lastModifiedBy>
  <cp:revision>90</cp:revision>
  <dcterms:created xsi:type="dcterms:W3CDTF">2015-10-17T07:39:02Z</dcterms:created>
  <dcterms:modified xsi:type="dcterms:W3CDTF">2016-07-18T13:19:59Z</dcterms:modified>
</cp:coreProperties>
</file>