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AVI" ContentType="video/avi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0"/>
  </p:notesMasterIdLst>
  <p:sldIdLst>
    <p:sldId id="294" r:id="rId2"/>
    <p:sldId id="307" r:id="rId3"/>
    <p:sldId id="256" r:id="rId4"/>
    <p:sldId id="304" r:id="rId5"/>
    <p:sldId id="258" r:id="rId6"/>
    <p:sldId id="303" r:id="rId7"/>
    <p:sldId id="257" r:id="rId8"/>
    <p:sldId id="264" r:id="rId9"/>
    <p:sldId id="259" r:id="rId10"/>
    <p:sldId id="260" r:id="rId11"/>
    <p:sldId id="261" r:id="rId12"/>
    <p:sldId id="262" r:id="rId13"/>
    <p:sldId id="265" r:id="rId14"/>
    <p:sldId id="266" r:id="rId15"/>
    <p:sldId id="267" r:id="rId16"/>
    <p:sldId id="268" r:id="rId17"/>
    <p:sldId id="272" r:id="rId18"/>
    <p:sldId id="296" r:id="rId19"/>
    <p:sldId id="269" r:id="rId20"/>
    <p:sldId id="306" r:id="rId21"/>
    <p:sldId id="270" r:id="rId22"/>
    <p:sldId id="271" r:id="rId23"/>
    <p:sldId id="273" r:id="rId24"/>
    <p:sldId id="274" r:id="rId25"/>
    <p:sldId id="293" r:id="rId26"/>
    <p:sldId id="295" r:id="rId27"/>
    <p:sldId id="275" r:id="rId28"/>
    <p:sldId id="302" r:id="rId29"/>
    <p:sldId id="301" r:id="rId30"/>
    <p:sldId id="299" r:id="rId31"/>
    <p:sldId id="276" r:id="rId32"/>
    <p:sldId id="305" r:id="rId33"/>
    <p:sldId id="277" r:id="rId34"/>
    <p:sldId id="278" r:id="rId35"/>
    <p:sldId id="292" r:id="rId36"/>
    <p:sldId id="279" r:id="rId37"/>
    <p:sldId id="280" r:id="rId38"/>
    <p:sldId id="281" r:id="rId39"/>
    <p:sldId id="287" r:id="rId40"/>
    <p:sldId id="290" r:id="rId41"/>
    <p:sldId id="282" r:id="rId42"/>
    <p:sldId id="284" r:id="rId43"/>
    <p:sldId id="283" r:id="rId44"/>
    <p:sldId id="286" r:id="rId45"/>
    <p:sldId id="285" r:id="rId46"/>
    <p:sldId id="288" r:id="rId47"/>
    <p:sldId id="291" r:id="rId48"/>
    <p:sldId id="30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C7CA1-B3C6-4A64-AF2B-4C3834266E4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B83A5-647C-42FC-9464-676CB220F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D3E0-76BD-41F7-8516-36EFA4C196F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CA0-BCD7-433C-ABEE-E77DB48F7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29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D3E0-76BD-41F7-8516-36EFA4C196F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CA0-BCD7-433C-ABEE-E77DB48F7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423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D3E0-76BD-41F7-8516-36EFA4C196F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CA0-BCD7-433C-ABEE-E77DB48F7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39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74C2C0-9258-4F02-90CB-843AD7D458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D3E0-76BD-41F7-8516-36EFA4C196F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CA0-BCD7-433C-ABEE-E77DB48F7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51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D3E0-76BD-41F7-8516-36EFA4C196F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CA0-BCD7-433C-ABEE-E77DB48F7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83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D3E0-76BD-41F7-8516-36EFA4C196F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CA0-BCD7-433C-ABEE-E77DB48F7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90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D3E0-76BD-41F7-8516-36EFA4C196F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CA0-BCD7-433C-ABEE-E77DB48F7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10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D3E0-76BD-41F7-8516-36EFA4C196F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CA0-BCD7-433C-ABEE-E77DB48F7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36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D3E0-76BD-41F7-8516-36EFA4C196F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CA0-BCD7-433C-ABEE-E77DB48F7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20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D3E0-76BD-41F7-8516-36EFA4C196F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CA0-BCD7-433C-ABEE-E77DB48F7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09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D3E0-76BD-41F7-8516-36EFA4C196F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CA0-BCD7-433C-ABEE-E77DB48F7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787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BD3E0-76BD-41F7-8516-36EFA4C196F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DBCA0-BCD7-433C-ABEE-E77DB48F7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81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media" Target="../media/media1.AVI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МКОУ «</a:t>
            </a:r>
            <a:r>
              <a:rPr lang="ru-RU" sz="5400" dirty="0" err="1" smtClean="0">
                <a:solidFill>
                  <a:srgbClr val="7030A0"/>
                </a:solidFill>
              </a:rPr>
              <a:t>Захаровская</a:t>
            </a:r>
            <a:r>
              <a:rPr lang="ru-RU" sz="5400" dirty="0" smtClean="0">
                <a:solidFill>
                  <a:srgbClr val="7030A0"/>
                </a:solidFill>
              </a:rPr>
              <a:t> СШ»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7863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6000" b="1" dirty="0" smtClean="0">
                <a:solidFill>
                  <a:srgbClr val="FF0000"/>
                </a:solidFill>
              </a:rPr>
              <a:t>Викторина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по  математике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        </a:t>
            </a:r>
            <a:r>
              <a:rPr lang="ru-RU" sz="6000" b="1" dirty="0" smtClean="0">
                <a:solidFill>
                  <a:srgbClr val="7030A0"/>
                </a:solidFill>
              </a:rPr>
              <a:t>6 класс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4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900" b="1" dirty="0" smtClean="0">
                <a:solidFill>
                  <a:srgbClr val="7030A0"/>
                </a:solidFill>
              </a:rPr>
              <a:t>Автор: Могутова Татьяна Михайловна</a:t>
            </a:r>
            <a:endParaRPr lang="ru-RU" sz="3900" b="1" dirty="0">
              <a:solidFill>
                <a:srgbClr val="7030A0"/>
              </a:solidFill>
            </a:endParaRPr>
          </a:p>
        </p:txBody>
      </p:sp>
      <p:pic>
        <p:nvPicPr>
          <p:cNvPr id="4" name="Picture 5" descr="C:\Documents and Settings\Tat'yana\Рабочий стол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857364"/>
            <a:ext cx="285752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Ответьте на вопрос: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  </a:t>
            </a:r>
            <a:r>
              <a:rPr lang="ru-RU" sz="4800" b="1" dirty="0" smtClean="0"/>
              <a:t>Это название происходит от двух латинских слов </a:t>
            </a:r>
            <a:r>
              <a:rPr lang="ru-RU" sz="4800" b="1" dirty="0" smtClean="0">
                <a:solidFill>
                  <a:srgbClr val="FF0000"/>
                </a:solidFill>
              </a:rPr>
              <a:t>«дважды» и «секу». </a:t>
            </a:r>
            <a:r>
              <a:rPr lang="ru-RU" sz="4800" b="1" dirty="0" smtClean="0"/>
              <a:t>Буквально переводится </a:t>
            </a:r>
            <a:r>
              <a:rPr lang="ru-RU" sz="4800" b="1" dirty="0" smtClean="0">
                <a:solidFill>
                  <a:srgbClr val="FF0000"/>
                </a:solidFill>
              </a:rPr>
              <a:t>«рассекающая на две части». </a:t>
            </a:r>
            <a:r>
              <a:rPr lang="ru-RU" sz="4800" b="1" dirty="0" smtClean="0"/>
              <a:t>О  чем идет речь?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Сложите правильно: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dirty="0" smtClean="0"/>
              <a:t>1000</a:t>
            </a:r>
          </a:p>
          <a:p>
            <a:pPr algn="ctr">
              <a:buNone/>
            </a:pPr>
            <a:r>
              <a:rPr lang="ru-RU" sz="6600" dirty="0"/>
              <a:t> </a:t>
            </a:r>
            <a:r>
              <a:rPr lang="ru-RU" sz="6600" dirty="0" smtClean="0"/>
              <a:t>    </a:t>
            </a:r>
            <a:r>
              <a:rPr lang="ru-RU" sz="7200" dirty="0" smtClean="0"/>
              <a:t>30</a:t>
            </a:r>
            <a:endParaRPr lang="ru-RU" sz="6600" dirty="0" smtClean="0"/>
          </a:p>
          <a:p>
            <a:pPr algn="ctr">
              <a:buNone/>
            </a:pPr>
            <a:r>
              <a:rPr lang="ru-RU" sz="7200" dirty="0" smtClean="0"/>
              <a:t>1000</a:t>
            </a:r>
            <a:endParaRPr lang="ru-RU" sz="8000" dirty="0" smtClean="0"/>
          </a:p>
          <a:p>
            <a:pPr algn="ctr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40</a:t>
            </a:r>
          </a:p>
          <a:p>
            <a:pPr algn="ctr">
              <a:buNone/>
            </a:pPr>
            <a:endParaRPr lang="ru-RU" sz="72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32000" dirty="0" smtClean="0"/>
              <a:t>1000</a:t>
            </a:r>
          </a:p>
          <a:p>
            <a:pPr>
              <a:buNone/>
            </a:pPr>
            <a:r>
              <a:rPr lang="ru-RU" sz="28800" dirty="0"/>
              <a:t> </a:t>
            </a:r>
            <a:r>
              <a:rPr lang="ru-RU" sz="28800" dirty="0" smtClean="0"/>
              <a:t>    </a:t>
            </a:r>
            <a:r>
              <a:rPr lang="ru-RU" sz="32000" dirty="0" smtClean="0"/>
              <a:t>20</a:t>
            </a:r>
            <a:endParaRPr lang="ru-RU" sz="28800" dirty="0" smtClean="0"/>
          </a:p>
          <a:p>
            <a:pPr>
              <a:buNone/>
            </a:pPr>
            <a:r>
              <a:rPr lang="ru-RU" sz="32000" dirty="0" smtClean="0"/>
              <a:t>1000</a:t>
            </a:r>
          </a:p>
          <a:p>
            <a:pPr>
              <a:buNone/>
            </a:pPr>
            <a:r>
              <a:rPr lang="ru-RU" sz="28800" dirty="0"/>
              <a:t> </a:t>
            </a:r>
            <a:r>
              <a:rPr lang="ru-RU" sz="28800" dirty="0" smtClean="0"/>
              <a:t>    </a:t>
            </a:r>
            <a:r>
              <a:rPr lang="ru-RU" sz="32000" dirty="0" smtClean="0"/>
              <a:t>10</a:t>
            </a:r>
            <a:endParaRPr lang="ru-RU" sz="20300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      </a:t>
            </a:r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Подумайте: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972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    </a:t>
            </a:r>
            <a:r>
              <a:rPr lang="ru-RU" sz="4000" b="1" dirty="0" smtClean="0">
                <a:solidFill>
                  <a:srgbClr val="FF0000"/>
                </a:solidFill>
              </a:rPr>
              <a:t>Двое </a:t>
            </a:r>
            <a:r>
              <a:rPr lang="ru-RU" sz="4000" b="1" dirty="0" smtClean="0"/>
              <a:t>подошли к реке. </a:t>
            </a:r>
          </a:p>
          <a:p>
            <a:pPr algn="ctr">
              <a:buNone/>
            </a:pPr>
            <a:r>
              <a:rPr lang="ru-RU" sz="4000" b="1" dirty="0" smtClean="0"/>
              <a:t>У берега стояла лодка, которая может вместить лишь </a:t>
            </a:r>
            <a:r>
              <a:rPr lang="ru-RU" sz="4000" b="1" dirty="0" smtClean="0">
                <a:solidFill>
                  <a:srgbClr val="FF0000"/>
                </a:solidFill>
              </a:rPr>
              <a:t>одного </a:t>
            </a:r>
            <a:r>
              <a:rPr lang="ru-RU" sz="4000" b="1" dirty="0" smtClean="0"/>
              <a:t>человека. </a:t>
            </a:r>
          </a:p>
          <a:p>
            <a:pPr algn="ctr">
              <a:buNone/>
            </a:pPr>
            <a:r>
              <a:rPr lang="ru-RU" sz="4000" b="1" dirty="0" smtClean="0"/>
              <a:t>Но успешно переправились оба.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Как это могло случиться?</a:t>
            </a:r>
          </a:p>
          <a:p>
            <a:pPr algn="ctr">
              <a:buNone/>
            </a:pPr>
            <a:r>
              <a:rPr lang="ru-RU" sz="4000" b="1" dirty="0" smtClean="0"/>
              <a:t>На разных берегах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5357826"/>
            <a:ext cx="478634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Решите уравнение: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en-US" sz="16600" dirty="0" smtClean="0"/>
              <a:t>X </a:t>
            </a:r>
            <a:r>
              <a:rPr lang="ru-RU" sz="16600" dirty="0" smtClean="0"/>
              <a:t>: 10 = 9,3</a:t>
            </a:r>
          </a:p>
          <a:p>
            <a:pPr>
              <a:buNone/>
            </a:pPr>
            <a:r>
              <a:rPr lang="ru-RU" sz="2000" dirty="0" smtClean="0"/>
              <a:t>              </a:t>
            </a:r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en-US" sz="7100" dirty="0" smtClean="0"/>
              <a:t>X = 93</a:t>
            </a:r>
            <a:endParaRPr lang="ru-RU" sz="8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5500702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Анаграмма.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11500" dirty="0" smtClean="0"/>
              <a:t>  «ДВАКРАТ»</a:t>
            </a:r>
            <a:endParaRPr lang="en-US" sz="11500" dirty="0" smtClean="0"/>
          </a:p>
          <a:p>
            <a:pPr algn="ctr">
              <a:buNone/>
            </a:pPr>
            <a:r>
              <a:rPr lang="ru-RU" sz="9600" dirty="0" smtClean="0"/>
              <a:t>квадрат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4929198"/>
            <a:ext cx="45005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Подумайте!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/>
              <a:t>Если в </a:t>
            </a:r>
            <a:r>
              <a:rPr lang="ru-RU" sz="6000" b="1" dirty="0" smtClean="0">
                <a:solidFill>
                  <a:srgbClr val="FF0000"/>
                </a:solidFill>
              </a:rPr>
              <a:t>12 часов ночи </a:t>
            </a:r>
            <a:r>
              <a:rPr lang="ru-RU" sz="6000" b="1" dirty="0" smtClean="0"/>
              <a:t>идет дождь, то можно ли </a:t>
            </a:r>
            <a:r>
              <a:rPr lang="ru-RU" sz="6000" b="1" dirty="0" smtClean="0">
                <a:solidFill>
                  <a:srgbClr val="FF0000"/>
                </a:solidFill>
              </a:rPr>
              <a:t>через 72 часа </a:t>
            </a:r>
            <a:r>
              <a:rPr lang="ru-RU" sz="6000" b="1" dirty="0" smtClean="0"/>
              <a:t>ожидать </a:t>
            </a:r>
            <a:r>
              <a:rPr lang="ru-RU" sz="6000" b="1" dirty="0" smtClean="0">
                <a:solidFill>
                  <a:srgbClr val="FF0000"/>
                </a:solidFill>
              </a:rPr>
              <a:t>солнце?</a:t>
            </a:r>
          </a:p>
          <a:p>
            <a:pPr algn="ctr">
              <a:buNone/>
            </a:pPr>
            <a:r>
              <a:rPr lang="ru-RU" sz="6000" b="1" dirty="0" smtClean="0"/>
              <a:t>нет</a:t>
            </a: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5500702"/>
            <a:ext cx="11430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7030A0"/>
                </a:solidFill>
              </a:rPr>
              <a:t>Отгадай ребус.</a:t>
            </a:r>
            <a:endParaRPr lang="ru-RU" sz="8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8800" dirty="0" smtClean="0"/>
              <a:t>Во 7</a:t>
            </a:r>
          </a:p>
          <a:p>
            <a:pPr>
              <a:buNone/>
            </a:pPr>
            <a:r>
              <a:rPr lang="ru-RU" sz="8800" dirty="0" smtClean="0"/>
              <a:t>Р1а</a:t>
            </a:r>
          </a:p>
          <a:p>
            <a:pPr>
              <a:buNone/>
            </a:pPr>
            <a:r>
              <a:rPr lang="ru-RU" sz="8800" dirty="0" smtClean="0"/>
              <a:t>К : 2</a:t>
            </a:r>
          </a:p>
          <a:p>
            <a:pPr>
              <a:buNone/>
            </a:pPr>
            <a:endParaRPr lang="ru-RU" sz="8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8800" dirty="0" smtClean="0"/>
              <a:t>Па3от</a:t>
            </a:r>
          </a:p>
          <a:p>
            <a:pPr>
              <a:buNone/>
            </a:pPr>
            <a:r>
              <a:rPr lang="ru-RU" sz="8800" dirty="0" smtClean="0"/>
              <a:t>40а</a:t>
            </a:r>
          </a:p>
          <a:p>
            <a:pPr>
              <a:buNone/>
            </a:pPr>
            <a:r>
              <a:rPr lang="ru-RU" sz="8800" dirty="0" smtClean="0"/>
              <a:t>С3ж</a:t>
            </a:r>
          </a:p>
          <a:p>
            <a:pPr>
              <a:buNone/>
            </a:pP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Сколько квадратов?</a:t>
            </a:r>
            <a:endParaRPr lang="ru-RU" sz="66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43042" y="1857364"/>
          <a:ext cx="5357852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463"/>
                <a:gridCol w="1339463"/>
                <a:gridCol w="1339463"/>
                <a:gridCol w="1339463"/>
              </a:tblGrid>
              <a:tr h="117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Хорошо подумай!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785926"/>
            <a:ext cx="8429684" cy="47149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/>
              <a:t>Чтобы </a:t>
            </a:r>
            <a:r>
              <a:rPr lang="ru-RU" sz="4400" b="1" dirty="0" smtClean="0">
                <a:solidFill>
                  <a:srgbClr val="FF0000"/>
                </a:solidFill>
              </a:rPr>
              <a:t>распилить</a:t>
            </a:r>
            <a:r>
              <a:rPr lang="ru-RU" sz="4400" b="1" dirty="0" smtClean="0"/>
              <a:t> бревно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на 3 части, </a:t>
            </a:r>
            <a:r>
              <a:rPr lang="ru-RU" sz="4400" b="1" dirty="0" smtClean="0"/>
              <a:t>требуется </a:t>
            </a:r>
            <a:r>
              <a:rPr lang="ru-RU" sz="4400" b="1" dirty="0" smtClean="0">
                <a:solidFill>
                  <a:srgbClr val="FF0000"/>
                </a:solidFill>
              </a:rPr>
              <a:t>12 минут</a:t>
            </a:r>
            <a:r>
              <a:rPr lang="ru-RU" sz="4400" b="1" dirty="0" smtClean="0"/>
              <a:t>. Сколько минут потребуется, чтобы распилить бревно</a:t>
            </a:r>
          </a:p>
          <a:p>
            <a:pPr algn="ctr">
              <a:buNone/>
            </a:pP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на 4 части?</a:t>
            </a:r>
          </a:p>
          <a:p>
            <a:pPr algn="ctr">
              <a:buNone/>
            </a:pPr>
            <a:r>
              <a:rPr lang="ru-RU" sz="4400" b="1" dirty="0" smtClean="0"/>
              <a:t>18 минут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5500702"/>
            <a:ext cx="25003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Вычислите: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71612"/>
            <a:ext cx="8143932" cy="49292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en-US" dirty="0" smtClean="0"/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</a:t>
            </a:r>
          </a:p>
          <a:p>
            <a:pPr>
              <a:buNone/>
            </a:pPr>
            <a:r>
              <a:rPr lang="en-US" sz="28700" dirty="0" smtClean="0"/>
              <a:t>      </a:t>
            </a:r>
            <a:r>
              <a:rPr lang="en-US" sz="13700" dirty="0" smtClean="0"/>
              <a:t>2</a:t>
            </a:r>
            <a:endParaRPr lang="ru-RU" sz="3333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428868"/>
            <a:ext cx="942975" cy="1895475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2352674"/>
            <a:ext cx="64844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(10 + 4)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4714884"/>
            <a:ext cx="11430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4400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None/>
            </a:pPr>
            <a:endParaRPr lang="ru-RU" sz="4400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None/>
            </a:pPr>
            <a:endParaRPr lang="ru-RU" sz="4400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None/>
            </a:pPr>
            <a:endParaRPr lang="ru-RU" sz="4400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None/>
            </a:pPr>
            <a:endParaRPr lang="ru-RU" sz="4400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ru-RU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Здесь вопросы и задачки,</a:t>
            </a:r>
          </a:p>
          <a:p>
            <a:pPr algn="ctr">
              <a:buNone/>
            </a:pPr>
            <a:r>
              <a:rPr lang="ru-RU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Ребусы, загадки - все для вас!</a:t>
            </a:r>
          </a:p>
          <a:p>
            <a:pPr algn="ctr">
              <a:buNone/>
            </a:pPr>
            <a:r>
              <a:rPr lang="ru-RU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Пожелаю вам удачи,</a:t>
            </a:r>
          </a:p>
          <a:p>
            <a:pPr algn="ctr">
              <a:buNone/>
            </a:pPr>
            <a:r>
              <a:rPr lang="ru-RU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работу, в добрый час!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42" name="Picture 2" descr="C:\Documents and Settings\Tat'yana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572164" cy="314327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Ну-ка отгадай!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b="1" dirty="0" smtClean="0"/>
              <a:t>Какая </a:t>
            </a:r>
            <a:r>
              <a:rPr lang="ru-RU" sz="5400" b="1" dirty="0" smtClean="0">
                <a:solidFill>
                  <a:srgbClr val="FF0000"/>
                </a:solidFill>
              </a:rPr>
              <a:t>цифра </a:t>
            </a:r>
            <a:r>
              <a:rPr lang="ru-RU" sz="5400" b="1" dirty="0" smtClean="0"/>
              <a:t>всегда катается на 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электричке</a:t>
            </a:r>
            <a:r>
              <a:rPr lang="ru-RU" sz="6000" b="1" dirty="0" smtClean="0">
                <a:solidFill>
                  <a:srgbClr val="FF0000"/>
                </a:solidFill>
              </a:rPr>
              <a:t>?</a:t>
            </a:r>
          </a:p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6600" b="1" dirty="0" smtClean="0"/>
              <a:t>три</a:t>
            </a:r>
            <a:endParaRPr lang="ru-RU" sz="80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5429264"/>
            <a:ext cx="15716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Ответьте на вопрос: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Шестьдесят</a:t>
            </a:r>
            <a:r>
              <a:rPr lang="ru-RU" sz="5400" dirty="0" smtClean="0"/>
              <a:t> листов книги имеют толщину </a:t>
            </a:r>
            <a:r>
              <a:rPr lang="ru-RU" sz="5400" dirty="0" smtClean="0">
                <a:solidFill>
                  <a:srgbClr val="FF0000"/>
                </a:solidFill>
              </a:rPr>
              <a:t>1 см. </a:t>
            </a:r>
            <a:r>
              <a:rPr lang="ru-RU" sz="5400" dirty="0" smtClean="0"/>
              <a:t>Какова толщина </a:t>
            </a:r>
            <a:r>
              <a:rPr lang="ru-RU" sz="5400" dirty="0" smtClean="0">
                <a:solidFill>
                  <a:srgbClr val="FF0000"/>
                </a:solidFill>
              </a:rPr>
              <a:t>всех листов </a:t>
            </a:r>
            <a:r>
              <a:rPr lang="ru-RU" sz="5400" dirty="0" smtClean="0"/>
              <a:t>книги, если в ней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240 страниц?</a:t>
            </a:r>
          </a:p>
          <a:p>
            <a:pPr algn="ctr"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6600" dirty="0" smtClean="0"/>
              <a:t>2см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5429264"/>
            <a:ext cx="164307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Определите знак.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8291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4800" b="1" dirty="0" smtClean="0"/>
              <a:t>Какой знак нужно поставить между числами </a:t>
            </a:r>
            <a:r>
              <a:rPr lang="ru-RU" sz="4800" b="1" dirty="0" smtClean="0">
                <a:solidFill>
                  <a:srgbClr val="FF0000"/>
                </a:solidFill>
              </a:rPr>
              <a:t>5 и </a:t>
            </a:r>
            <a:r>
              <a:rPr lang="en-US" sz="4800" b="1" dirty="0" smtClean="0">
                <a:solidFill>
                  <a:srgbClr val="FF0000"/>
                </a:solidFill>
              </a:rPr>
              <a:t>6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/>
              <a:t>, чтобы получилось число, которое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больше </a:t>
            </a:r>
            <a:r>
              <a:rPr lang="ru-RU" sz="5400" b="1" dirty="0" smtClean="0">
                <a:solidFill>
                  <a:srgbClr val="002060"/>
                </a:solidFill>
              </a:rPr>
              <a:t>5</a:t>
            </a:r>
            <a:r>
              <a:rPr lang="ru-RU" sz="4800" b="1" dirty="0" smtClean="0">
                <a:solidFill>
                  <a:srgbClr val="FF0000"/>
                </a:solidFill>
              </a:rPr>
              <a:t> и меньше </a:t>
            </a:r>
            <a:r>
              <a:rPr lang="ru-RU" sz="5400" b="1" dirty="0" smtClean="0">
                <a:solidFill>
                  <a:srgbClr val="002060"/>
                </a:solidFill>
              </a:rPr>
              <a:t>6</a:t>
            </a:r>
            <a:r>
              <a:rPr lang="ru-RU" sz="4800" b="1" dirty="0" smtClean="0">
                <a:solidFill>
                  <a:srgbClr val="FF0000"/>
                </a:solidFill>
              </a:rPr>
              <a:t> ?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5400" b="1" dirty="0" smtClean="0"/>
              <a:t>5,6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5143512"/>
            <a:ext cx="1000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Думайте, подумайте!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8577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Врач  прописал больному </a:t>
            </a:r>
            <a:r>
              <a:rPr lang="ru-RU" sz="4800" b="1" dirty="0" smtClean="0">
                <a:solidFill>
                  <a:srgbClr val="FF0000"/>
                </a:solidFill>
              </a:rPr>
              <a:t>3 таблетки,</a:t>
            </a:r>
            <a:r>
              <a:rPr lang="ru-RU" sz="4800" b="1" dirty="0" smtClean="0"/>
              <a:t> чтобы он принимал их по одной </a:t>
            </a:r>
            <a:r>
              <a:rPr lang="ru-RU" sz="4800" b="1" dirty="0" smtClean="0">
                <a:solidFill>
                  <a:srgbClr val="FF0000"/>
                </a:solidFill>
              </a:rPr>
              <a:t>через полчаса. </a:t>
            </a:r>
            <a:r>
              <a:rPr lang="ru-RU" sz="4800" b="1" dirty="0" smtClean="0"/>
              <a:t>Через сколько часов больной выпьет все таблетки?</a:t>
            </a:r>
            <a:endParaRPr lang="en-US" sz="4800" b="1" dirty="0" smtClean="0"/>
          </a:p>
          <a:p>
            <a:pPr algn="ctr">
              <a:buNone/>
            </a:pPr>
            <a:r>
              <a:rPr lang="en-US" sz="4800" b="1" dirty="0" smtClean="0"/>
              <a:t>1 </a:t>
            </a:r>
            <a:r>
              <a:rPr lang="ru-RU" sz="4800" b="1" dirty="0" smtClean="0"/>
              <a:t>час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500702"/>
            <a:ext cx="164307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Решите уравнение: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1500" dirty="0" smtClean="0"/>
              <a:t>0,2 : </a:t>
            </a:r>
            <a:r>
              <a:rPr lang="en-US" sz="11500" dirty="0" smtClean="0"/>
              <a:t>x </a:t>
            </a:r>
            <a:r>
              <a:rPr lang="ru-RU" sz="11500" dirty="0" smtClean="0"/>
              <a:t>= 0,04</a:t>
            </a:r>
          </a:p>
          <a:p>
            <a:pPr>
              <a:buNone/>
            </a:pPr>
            <a:r>
              <a:rPr lang="ru-RU" sz="11500" dirty="0" smtClean="0"/>
              <a:t>         </a:t>
            </a:r>
            <a:r>
              <a:rPr lang="en-US" sz="11500" dirty="0" smtClean="0"/>
              <a:t>x=5</a:t>
            </a:r>
            <a:endParaRPr lang="ru-RU" sz="11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4572008"/>
            <a:ext cx="2500330" cy="1128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Вставьте число:</a:t>
            </a:r>
            <a:endParaRPr lang="ru-RU" sz="66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58591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5400" baseline="0" dirty="0" smtClean="0"/>
                        <a:t>       </a:t>
                      </a:r>
                      <a:r>
                        <a:rPr lang="ru-RU" sz="54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sz="5400" baseline="0" dirty="0" smtClean="0"/>
                        <a:t>       </a:t>
                      </a:r>
                      <a:r>
                        <a:rPr lang="ru-RU" sz="5400" dirty="0" smtClean="0"/>
                        <a:t>9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</a:p>
                    <a:p>
                      <a:r>
                        <a:rPr lang="ru-RU" sz="5400" baseline="0" smtClean="0"/>
                        <a:t>     </a:t>
                      </a:r>
                      <a:r>
                        <a:rPr lang="ru-RU" sz="5400" smtClean="0"/>
                        <a:t> </a:t>
                      </a:r>
                      <a:r>
                        <a:rPr lang="ru-RU" sz="5400" dirty="0" smtClean="0"/>
                        <a:t>2</a:t>
                      </a:r>
                      <a:endParaRPr lang="ru-RU" sz="5400" dirty="0"/>
                    </a:p>
                  </a:txBody>
                  <a:tcPr/>
                </a:tc>
              </a:tr>
              <a:tr h="1585919">
                <a:tc>
                  <a:txBody>
                    <a:bodyPr/>
                    <a:lstStyle/>
                    <a:p>
                      <a:r>
                        <a:rPr lang="ru-RU" sz="6000" baseline="0" dirty="0" smtClean="0"/>
                        <a:t>      </a:t>
                      </a:r>
                      <a:r>
                        <a:rPr lang="ru-RU" sz="6600" dirty="0" smtClean="0"/>
                        <a:t>3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     5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     7</a:t>
                      </a:r>
                      <a:endParaRPr lang="ru-RU" sz="6000" dirty="0"/>
                    </a:p>
                  </a:txBody>
                  <a:tcPr/>
                </a:tc>
              </a:tr>
              <a:tr h="158591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6600" dirty="0" smtClean="0"/>
                        <a:t>      8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</a:t>
                      </a:r>
                    </a:p>
                    <a:p>
                      <a:r>
                        <a:rPr lang="ru-RU" sz="6000" baseline="0" dirty="0" smtClean="0"/>
                        <a:t>      </a:t>
                      </a:r>
                      <a:r>
                        <a:rPr lang="ru-RU" sz="6000" dirty="0" smtClean="0"/>
                        <a:t>1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    </a:t>
                      </a:r>
                      <a:r>
                        <a:rPr lang="ru-RU" sz="6600" baseline="0" dirty="0" smtClean="0"/>
                        <a:t> </a:t>
                      </a:r>
                      <a:r>
                        <a:rPr lang="ru-RU" sz="6600" dirty="0" smtClean="0"/>
                        <a:t>6</a:t>
                      </a:r>
                      <a:endParaRPr lang="ru-RU" sz="6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71934" y="50720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335756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0001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Сколько яблок?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У мальчика было: 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 целых яблока, 4 половинки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 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 четвертинок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</a:t>
            </a:r>
          </a:p>
          <a:p>
            <a:pPr lvl="1" algn="ctr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Сколько всего яблок было у мальчика?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lvl="1" algn="ctr"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55721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Когда верно равенство?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3800" dirty="0" smtClean="0"/>
              <a:t>22 + 18 = 16</a:t>
            </a:r>
            <a:endParaRPr lang="ru-RU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Сколько треугольников?</a:t>
            </a:r>
            <a:endParaRPr lang="ru-RU" sz="6000" dirty="0">
              <a:solidFill>
                <a:srgbClr val="7030A0"/>
              </a:solidFill>
            </a:endParaRPr>
          </a:p>
        </p:txBody>
      </p:sp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>
          <a:xfrm>
            <a:off x="500034" y="2000240"/>
            <a:ext cx="8229600" cy="4429156"/>
            <a:chOff x="1000100" y="2643182"/>
            <a:chExt cx="6786610" cy="114459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2643182"/>
              <a:ext cx="5286412" cy="158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3786190"/>
              <a:ext cx="5286412" cy="158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1214414" y="3214686"/>
              <a:ext cx="1143008" cy="158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6501620" y="3213892"/>
              <a:ext cx="1143008" cy="158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85918" y="2643182"/>
              <a:ext cx="1785950" cy="114300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571868" y="2643182"/>
              <a:ext cx="1714512" cy="114300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286380" y="2643182"/>
              <a:ext cx="1785950" cy="114300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785918" y="2643182"/>
              <a:ext cx="1714512" cy="114300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500430" y="2643182"/>
              <a:ext cx="1857388" cy="114300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357818" y="2643182"/>
              <a:ext cx="1714512" cy="114300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0800000" flipV="1">
              <a:off x="1000100" y="2643182"/>
              <a:ext cx="785818" cy="57150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1000100" y="3214686"/>
              <a:ext cx="785818" cy="57150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072330" y="2643182"/>
              <a:ext cx="714380" cy="57150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7072330" y="3214686"/>
              <a:ext cx="714380" cy="57150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Сосчитай!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/>
              <a:t>Из корзины яиц взяли сначала </a:t>
            </a:r>
            <a:r>
              <a:rPr lang="ru-RU" sz="4000" b="1" dirty="0" smtClean="0">
                <a:solidFill>
                  <a:srgbClr val="FF0000"/>
                </a:solidFill>
              </a:rPr>
              <a:t>половину всего количества  яиц, </a:t>
            </a:r>
            <a:r>
              <a:rPr lang="ru-RU" sz="4000" b="1" dirty="0" smtClean="0"/>
              <a:t>потом еще </a:t>
            </a:r>
            <a:r>
              <a:rPr lang="ru-RU" sz="4000" b="1" dirty="0" smtClean="0">
                <a:solidFill>
                  <a:srgbClr val="FF0000"/>
                </a:solidFill>
              </a:rPr>
              <a:t>половину остатка</a:t>
            </a:r>
            <a:r>
              <a:rPr lang="ru-RU" sz="4000" b="1" dirty="0" smtClean="0"/>
              <a:t>, и, наконец,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половину следующего остатка</a:t>
            </a:r>
            <a:r>
              <a:rPr lang="ru-RU" sz="4000" b="1" dirty="0" smtClean="0"/>
              <a:t>. </a:t>
            </a:r>
          </a:p>
          <a:p>
            <a:pPr algn="ctr">
              <a:buNone/>
            </a:pPr>
            <a:r>
              <a:rPr lang="ru-RU" sz="4000" b="1" dirty="0" smtClean="0"/>
              <a:t>В итоге в корзине осталось 10 яиц.</a:t>
            </a:r>
          </a:p>
          <a:p>
            <a:pPr algn="ctr">
              <a:buNone/>
            </a:pPr>
            <a:r>
              <a:rPr lang="ru-RU" sz="4000" b="1" dirty="0" smtClean="0"/>
              <a:t>Сколько яиц первоначально было в корзине?       80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5786454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Ответьте на вопрос: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dirty="0" smtClean="0"/>
              <a:t>Какое число делится  на </a:t>
            </a:r>
            <a:r>
              <a:rPr lang="ru-RU" sz="6600" dirty="0" smtClean="0">
                <a:solidFill>
                  <a:srgbClr val="FF0000"/>
                </a:solidFill>
              </a:rPr>
              <a:t>все</a:t>
            </a:r>
            <a:r>
              <a:rPr lang="ru-RU" sz="6600" dirty="0" smtClean="0"/>
              <a:t> числа </a:t>
            </a:r>
          </a:p>
          <a:p>
            <a:pPr algn="ctr">
              <a:buNone/>
            </a:pPr>
            <a:r>
              <a:rPr lang="ru-RU" sz="6600" dirty="0" smtClean="0"/>
              <a:t>    без остатка?</a:t>
            </a:r>
          </a:p>
          <a:p>
            <a:pPr algn="ctr">
              <a:buNone/>
            </a:pPr>
            <a:r>
              <a:rPr lang="ru-RU" sz="6600" dirty="0" smtClean="0"/>
              <a:t>0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52149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еугольни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8429684" cy="4857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358246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Отгадай!</a:t>
            </a:r>
            <a:endParaRPr lang="ru-RU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Очень сложно!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4000" b="1" dirty="0" smtClean="0"/>
              <a:t>Вчера мой приятель попал под дождь. </a:t>
            </a:r>
            <a:r>
              <a:rPr lang="ru-RU" sz="4000" b="1" dirty="0" smtClean="0">
                <a:solidFill>
                  <a:srgbClr val="FF0000"/>
                </a:solidFill>
              </a:rPr>
              <a:t>Ни шляпы, ни зонта </a:t>
            </a:r>
            <a:r>
              <a:rPr lang="ru-RU" sz="4000" b="1" dirty="0" smtClean="0"/>
              <a:t>он с но ни особой </a:t>
            </a:r>
            <a:r>
              <a:rPr lang="ru-RU" sz="4000" b="1" dirty="0" smtClean="0">
                <a:solidFill>
                  <a:srgbClr val="FF0000"/>
                </a:solidFill>
              </a:rPr>
              <a:t>не взял. </a:t>
            </a:r>
            <a:r>
              <a:rPr lang="ru-RU" sz="4000" b="1" dirty="0" smtClean="0"/>
              <a:t>Укрыться от дождя было негде. Когда он добрался до дома, вода с него лилась ручьями, но </a:t>
            </a:r>
            <a:r>
              <a:rPr lang="ru-RU" sz="4000" b="1" dirty="0" smtClean="0">
                <a:solidFill>
                  <a:srgbClr val="FF0000"/>
                </a:solidFill>
              </a:rPr>
              <a:t>ни один волос </a:t>
            </a:r>
            <a:r>
              <a:rPr lang="ru-RU" sz="4000" b="1" dirty="0" smtClean="0"/>
              <a:t>на его голове не промок. Почему?</a:t>
            </a:r>
          </a:p>
          <a:p>
            <a:pPr algn="ctr">
              <a:buNone/>
            </a:pPr>
            <a:r>
              <a:rPr lang="ru-RU" sz="4000" b="1" dirty="0" smtClean="0"/>
              <a:t>Он лысый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5643578"/>
            <a:ext cx="2714644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Подумай!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sz="4800" b="1" dirty="0" smtClean="0"/>
              <a:t>В каком слове можно найти </a:t>
            </a:r>
            <a:r>
              <a:rPr lang="ru-RU" sz="6000" b="1" dirty="0" smtClean="0">
                <a:solidFill>
                  <a:srgbClr val="FF0000"/>
                </a:solidFill>
              </a:rPr>
              <a:t>целый метр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букв О?</a:t>
            </a:r>
          </a:p>
          <a:p>
            <a:pPr algn="ctr">
              <a:buNone/>
            </a:pPr>
            <a:endParaRPr lang="ru-RU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b="1" dirty="0" smtClean="0"/>
              <a:t>Метро</a:t>
            </a:r>
            <a:endParaRPr lang="ru-RU" sz="54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5357826"/>
            <a:ext cx="214314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Мысли логически!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Отца </a:t>
            </a:r>
            <a:r>
              <a:rPr lang="ru-RU" sz="4000" b="1" dirty="0" smtClean="0"/>
              <a:t>одного гражданина зовут </a:t>
            </a:r>
            <a:r>
              <a:rPr lang="ru-RU" sz="4000" b="1" dirty="0" smtClean="0">
                <a:solidFill>
                  <a:srgbClr val="FF0000"/>
                </a:solidFill>
              </a:rPr>
              <a:t>Николай Петрович</a:t>
            </a:r>
            <a:r>
              <a:rPr lang="ru-RU" sz="4000" dirty="0" smtClean="0"/>
              <a:t>, </a:t>
            </a:r>
            <a:r>
              <a:rPr lang="ru-RU" sz="4000" b="1" dirty="0" smtClean="0"/>
              <a:t>а</a:t>
            </a: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сына</a:t>
            </a:r>
            <a:r>
              <a:rPr lang="ru-RU" sz="4000" dirty="0" smtClean="0"/>
              <a:t> </a:t>
            </a:r>
            <a:r>
              <a:rPr lang="ru-RU" sz="4000" b="1" dirty="0" smtClean="0"/>
              <a:t>этого</a:t>
            </a:r>
            <a:r>
              <a:rPr lang="ru-RU" sz="4000" dirty="0" smtClean="0"/>
              <a:t> </a:t>
            </a:r>
            <a:r>
              <a:rPr lang="ru-RU" sz="4000" b="1" dirty="0" smtClean="0"/>
              <a:t>гражданина зовут </a:t>
            </a:r>
            <a:r>
              <a:rPr lang="ru-RU" sz="4000" b="1" dirty="0" smtClean="0">
                <a:solidFill>
                  <a:srgbClr val="FF0000"/>
                </a:solidFill>
              </a:rPr>
              <a:t>Алексей</a:t>
            </a: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Владимирович</a:t>
            </a:r>
            <a:r>
              <a:rPr lang="ru-RU" sz="4000" dirty="0" smtClean="0"/>
              <a:t>. </a:t>
            </a:r>
          </a:p>
          <a:p>
            <a:pPr algn="ctr">
              <a:buNone/>
            </a:pPr>
            <a:r>
              <a:rPr lang="ru-RU" sz="4000" b="1" dirty="0" smtClean="0"/>
              <a:t>Как зовут этого человека?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b="1" dirty="0" smtClean="0"/>
              <a:t>Владимир Николаевич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0144164" y="5715016"/>
            <a:ext cx="28575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5572140"/>
            <a:ext cx="53578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Выразите в миллиметрах: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5400" dirty="0" smtClean="0"/>
              <a:t>Чему равна сумма отрезков</a:t>
            </a:r>
          </a:p>
          <a:p>
            <a:pPr algn="ctr">
              <a:buNone/>
            </a:pPr>
            <a:r>
              <a:rPr lang="ru-RU" sz="5400" dirty="0" smtClean="0"/>
              <a:t> </a:t>
            </a:r>
            <a:r>
              <a:rPr lang="ru-RU" sz="7200" dirty="0" smtClean="0"/>
              <a:t>9 дм., 8 см., 9 мм. ,</a:t>
            </a: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выраженная в </a:t>
            </a:r>
            <a:r>
              <a:rPr lang="ru-RU" sz="5400" dirty="0" smtClean="0">
                <a:solidFill>
                  <a:srgbClr val="FF0000"/>
                </a:solidFill>
              </a:rPr>
              <a:t>миллиметрах?</a:t>
            </a:r>
            <a:endParaRPr lang="en-US" sz="5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5400" dirty="0" smtClean="0"/>
              <a:t>989 </a:t>
            </a:r>
            <a:r>
              <a:rPr lang="ru-RU" sz="5400" dirty="0" smtClean="0"/>
              <a:t>мм.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5357826"/>
            <a:ext cx="24288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Расставьте знаки: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7863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11400" dirty="0" smtClean="0"/>
              <a:t>5 5 5 5 5 =100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 algn="ctr">
              <a:buNone/>
            </a:pPr>
            <a:r>
              <a:rPr lang="ru-RU" sz="5400" dirty="0" smtClean="0"/>
              <a:t>5·5·5 – 5·5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286388"/>
            <a:ext cx="3143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Анаграмма.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sz="8800" dirty="0" smtClean="0"/>
              <a:t>  </a:t>
            </a:r>
            <a:r>
              <a:rPr lang="ru-RU" sz="10400" dirty="0" smtClean="0"/>
              <a:t>РРАТСОТНРПИ</a:t>
            </a:r>
            <a:endParaRPr lang="ru-RU" sz="8800" dirty="0" smtClean="0"/>
          </a:p>
          <a:p>
            <a:pPr algn="ctr">
              <a:buNone/>
            </a:pPr>
            <a:endParaRPr lang="ru-RU" sz="7200" dirty="0" smtClean="0"/>
          </a:p>
          <a:p>
            <a:pPr algn="ctr">
              <a:buNone/>
            </a:pPr>
            <a:r>
              <a:rPr lang="ru-RU" sz="7200" dirty="0" smtClean="0"/>
              <a:t>Транспортир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5500702"/>
            <a:ext cx="49292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Пять баллов!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1" algn="ctr">
              <a:buNone/>
            </a:pPr>
            <a:r>
              <a:rPr lang="ru-RU" dirty="0" smtClean="0"/>
              <a:t> </a:t>
            </a:r>
            <a:r>
              <a:rPr lang="ru-RU" sz="4400" b="1" dirty="0" smtClean="0"/>
              <a:t>На озере росли лилии. Каждый день их число </a:t>
            </a:r>
            <a:r>
              <a:rPr lang="ru-RU" sz="4400" b="1" dirty="0" smtClean="0">
                <a:solidFill>
                  <a:srgbClr val="FF0000"/>
                </a:solidFill>
              </a:rPr>
              <a:t>увеличивалось в два раза. </a:t>
            </a:r>
          </a:p>
          <a:p>
            <a:pPr lvl="1" algn="ctr">
              <a:buNone/>
            </a:pPr>
            <a:r>
              <a:rPr lang="ru-RU" sz="4400" b="1" dirty="0" smtClean="0"/>
              <a:t>На </a:t>
            </a:r>
            <a:r>
              <a:rPr lang="ru-RU" sz="4400" b="1" dirty="0" smtClean="0">
                <a:solidFill>
                  <a:srgbClr val="FF0000"/>
                </a:solidFill>
              </a:rPr>
              <a:t>20 день </a:t>
            </a:r>
            <a:r>
              <a:rPr lang="ru-RU" sz="4400" b="1" dirty="0" smtClean="0"/>
              <a:t>заросло </a:t>
            </a:r>
            <a:r>
              <a:rPr lang="ru-RU" sz="4400" b="1" dirty="0" smtClean="0">
                <a:solidFill>
                  <a:srgbClr val="FF0000"/>
                </a:solidFill>
              </a:rPr>
              <a:t>все озеро</a:t>
            </a:r>
            <a:r>
              <a:rPr lang="ru-RU" sz="4400" b="1" dirty="0" smtClean="0"/>
              <a:t>. На какой день заросла </a:t>
            </a:r>
            <a:r>
              <a:rPr lang="ru-RU" sz="4400" b="1" dirty="0" smtClean="0">
                <a:solidFill>
                  <a:srgbClr val="FF0000"/>
                </a:solidFill>
              </a:rPr>
              <a:t>половина</a:t>
            </a:r>
            <a:r>
              <a:rPr lang="ru-RU" sz="4400" b="1" dirty="0" smtClean="0"/>
              <a:t> озера?</a:t>
            </a:r>
          </a:p>
          <a:p>
            <a:pPr lvl="1" algn="ctr">
              <a:buNone/>
            </a:pPr>
            <a:r>
              <a:rPr lang="ru-RU" sz="4400" b="1" dirty="0" smtClean="0"/>
              <a:t>На 19 день</a:t>
            </a:r>
          </a:p>
          <a:p>
            <a:pPr algn="ctr">
              <a:buNone/>
            </a:pPr>
            <a:endParaRPr lang="ru-RU" sz="48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5500702"/>
            <a:ext cx="27860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Составьте слова: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10400" dirty="0" smtClean="0"/>
              <a:t>Планиметрия.</a:t>
            </a:r>
            <a:endParaRPr lang="ru-RU" sz="10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История.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dirty="0" smtClean="0"/>
              <a:t>Величайший ученый древности. Он открыл ряд важнейших законов природы, которые изучает физика. В математике открыл </a:t>
            </a:r>
            <a:r>
              <a:rPr lang="ru-RU" sz="4000" b="1" dirty="0" smtClean="0">
                <a:solidFill>
                  <a:srgbClr val="FF0000"/>
                </a:solidFill>
              </a:rPr>
              <a:t>формулы нахождения площадей и периметров </a:t>
            </a:r>
            <a:r>
              <a:rPr lang="ru-RU" sz="4000" b="1" dirty="0" smtClean="0"/>
              <a:t>фигур и геометрических тел,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открыл число </a:t>
            </a:r>
            <a:r>
              <a:rPr lang="el-GR" sz="4000" b="1" dirty="0" smtClean="0">
                <a:solidFill>
                  <a:srgbClr val="FF0000"/>
                </a:solidFill>
              </a:rPr>
              <a:t>π</a:t>
            </a:r>
            <a:r>
              <a:rPr lang="ru-RU" sz="4000" b="1" dirty="0" smtClean="0">
                <a:solidFill>
                  <a:srgbClr val="FF0000"/>
                </a:solidFill>
              </a:rPr>
              <a:t> 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Сосчитай!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                                                           </a:t>
            </a:r>
            <a:r>
              <a:rPr lang="ru-RU" sz="6600" dirty="0" smtClean="0"/>
              <a:t>68</a:t>
            </a:r>
            <a:endParaRPr lang="ru-RU" sz="6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l="64650" t="-320" r="1817" b="45511"/>
          <a:stretch>
            <a:fillRect/>
          </a:stretch>
        </p:blipFill>
        <p:spPr bwMode="auto">
          <a:xfrm>
            <a:off x="714348" y="1785926"/>
            <a:ext cx="50720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72264" y="407194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Rectangle 7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</a:rPr>
              <a:t>АРХИМЕД</a:t>
            </a:r>
            <a:br>
              <a:rPr lang="ru-RU" sz="5400" b="1" dirty="0">
                <a:solidFill>
                  <a:srgbClr val="7030A0"/>
                </a:solidFill>
              </a:rPr>
            </a:br>
            <a:r>
              <a:rPr lang="ru-RU" sz="1800" b="1" dirty="0">
                <a:solidFill>
                  <a:srgbClr val="7030A0"/>
                </a:solidFill>
              </a:rPr>
              <a:t>( 287-212 ДО Н.Э.)</a:t>
            </a:r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4900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Древнегреческий математик, физик, механик и инженер.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Сделал множество открытий в геометрии. Им введено число "пи"; доказано, что объемы цилиндра, шара и конуса, имеющих одинаковую высоту и ширину, относятся, как 3:2:1.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Заложил основы механики, гидростатики, автор ряда важных изобретений.</a:t>
            </a:r>
            <a:endParaRPr lang="ru-RU" sz="2000" b="1" dirty="0"/>
          </a:p>
          <a:p>
            <a:pPr>
              <a:lnSpc>
                <a:spcPct val="80000"/>
              </a:lnSpc>
            </a:pPr>
            <a:r>
              <a:rPr lang="ru-RU" sz="2000" b="1" dirty="0"/>
              <a:t>ЗАКОН АРХИМЕДА:</a:t>
            </a:r>
            <a:r>
              <a:rPr lang="ru-RU" sz="2000" dirty="0"/>
              <a:t> на всякое тело, погруженное в жидкость (или газ), действует выталкивающая сила, направленная вверх и равная весу вытесненной им жидкости. </a:t>
            </a:r>
          </a:p>
        </p:txBody>
      </p:sp>
      <p:pic>
        <p:nvPicPr>
          <p:cNvPr id="95242" name="Picture 10" descr="Архиме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2100" y="1985962"/>
            <a:ext cx="2819400" cy="375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 animBg="1"/>
      <p:bldP spid="95240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История.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sz="5400" b="1" dirty="0" smtClean="0"/>
              <a:t>Знаменитый ученый, который </a:t>
            </a:r>
            <a:r>
              <a:rPr lang="ru-RU" sz="5400" b="1" dirty="0" smtClean="0">
                <a:solidFill>
                  <a:srgbClr val="FF0000"/>
                </a:solidFill>
              </a:rPr>
              <a:t>открыл</a:t>
            </a:r>
            <a:r>
              <a:rPr lang="ru-RU" sz="5400" b="1" dirty="0" smtClean="0"/>
              <a:t> геометрию, создал первую книгу по геометрии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«Начала».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/>
            </a:r>
            <a:br>
              <a:rPr lang="ru-RU" sz="3600" b="1" dirty="0"/>
            </a:br>
            <a:r>
              <a:rPr lang="ru-RU" sz="6000" b="1" dirty="0">
                <a:solidFill>
                  <a:srgbClr val="7030A0"/>
                </a:solidFill>
              </a:rPr>
              <a:t>ЕВКЛИД</a:t>
            </a:r>
            <a:br>
              <a:rPr lang="ru-RU" sz="6000" b="1" dirty="0">
                <a:solidFill>
                  <a:srgbClr val="7030A0"/>
                </a:solidFill>
              </a:rPr>
            </a:br>
            <a:r>
              <a:rPr lang="ru-RU" sz="1400" b="1" dirty="0"/>
              <a:t>(356 или 365 – 300 до н.э.)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dirty="0"/>
              <a:t>Древнегреческий математик, автор первых дошедших до нас теоретических трактатов по математике.</a:t>
            </a:r>
          </a:p>
          <a:p>
            <a:r>
              <a:rPr lang="ru-RU" sz="2400" dirty="0"/>
              <a:t>Главные труды Эвклида - </a:t>
            </a:r>
            <a:r>
              <a:rPr lang="ru-RU" sz="2400" b="1" dirty="0"/>
              <a:t>15 книг под общим названием «Начала».</a:t>
            </a:r>
            <a:r>
              <a:rPr lang="ru-RU" sz="2400" dirty="0"/>
              <a:t> Два тысячелетия эти книги оставались энциклопедией геометрии</a:t>
            </a:r>
            <a:r>
              <a:rPr lang="ru-RU" sz="2000" dirty="0"/>
              <a:t>.</a:t>
            </a:r>
          </a:p>
        </p:txBody>
      </p:sp>
      <p:pic>
        <p:nvPicPr>
          <p:cNvPr id="96263" name="Picture 7" descr="Файл:Euklid-von-Alexandria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4025" y="2384425"/>
            <a:ext cx="2495550" cy="2962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1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История.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b="1" dirty="0" smtClean="0"/>
              <a:t>В школьном курсе геометрии изучается ряд теорем , которые открыты этим ученым: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теорема о сумме углов треугольника </a:t>
            </a:r>
            <a:r>
              <a:rPr lang="ru-RU" sz="4400" b="1" dirty="0" smtClean="0"/>
              <a:t>и самая известная, которая</a:t>
            </a:r>
          </a:p>
          <a:p>
            <a:pPr algn="ctr">
              <a:buNone/>
            </a:pP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названа его именем.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</a:rPr>
              <a:t>ПИФАГОР</a:t>
            </a:r>
            <a:br>
              <a:rPr lang="ru-RU" sz="54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( 570 - 490 гг. до н. э.)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00240"/>
            <a:ext cx="3810000" cy="41306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Древнегреческий философ и математик.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Создатель религиозно-философской школы пифагорейцев, таблицы Пифагора.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0000"/>
                </a:solidFill>
              </a:rPr>
              <a:t>ТЕОРЕМА ПИФАГОРА: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Квадрат гипотенузы  равен сумме квадратов катетов.</a:t>
            </a:r>
          </a:p>
        </p:txBody>
      </p:sp>
      <p:pic>
        <p:nvPicPr>
          <p:cNvPr id="107527" name="Picture 7" descr="Kapitolinischer Pythagor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4800" y="2005012"/>
            <a:ext cx="2794000" cy="3721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История.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/>
              <a:t>Первый крупный </a:t>
            </a:r>
            <a:r>
              <a:rPr lang="ru-RU" sz="4000" b="1" dirty="0" smtClean="0">
                <a:solidFill>
                  <a:srgbClr val="FF0000"/>
                </a:solidFill>
              </a:rPr>
              <a:t>русский ученый</a:t>
            </a:r>
            <a:r>
              <a:rPr lang="ru-RU" sz="4000" b="1" dirty="0" smtClean="0"/>
              <a:t>, основоположник русской науки, один из первых русских академиков. Обучался в славной </a:t>
            </a:r>
            <a:r>
              <a:rPr lang="ru-RU" sz="4000" b="1" dirty="0" err="1" smtClean="0"/>
              <a:t>греко</a:t>
            </a:r>
            <a:r>
              <a:rPr lang="ru-RU" sz="4000" b="1" dirty="0" smtClean="0"/>
              <a:t> – латинской академии,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13 – летней программой овладел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за 5 лет.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МИХАИЛ ВАСИЛЬЕВИЧ ЛОМОНОСОВ</a:t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1600" b="1" dirty="0">
                <a:solidFill>
                  <a:srgbClr val="7030A0"/>
                </a:solidFill>
              </a:rPr>
              <a:t>(1711— 1765)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Первый русский учёный-естествоиспытатель, энциклопедист, химик и физик, поэт, переводчик.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Утвердил основания современного русского литературного языка. Главным сочинением Ломоносова по языку была </a:t>
            </a:r>
            <a:r>
              <a:rPr lang="ru-RU" sz="2000" b="1" dirty="0"/>
              <a:t>Российская грамматика.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Заложил </a:t>
            </a:r>
            <a:r>
              <a:rPr lang="ru-RU" sz="2000" b="1" dirty="0"/>
              <a:t>основы науки о стекле.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Разработал </a:t>
            </a:r>
            <a:r>
              <a:rPr lang="ru-RU" sz="2000" b="1" dirty="0"/>
              <a:t>проект Московского университета</a:t>
            </a:r>
            <a:r>
              <a:rPr lang="ru-RU" sz="2000" dirty="0"/>
              <a:t>, впоследствии названного в его честь. Открыл наличие атмосферы у планеты Венера.</a:t>
            </a:r>
          </a:p>
        </p:txBody>
      </p:sp>
      <p:pic>
        <p:nvPicPr>
          <p:cNvPr id="109575" name="Picture 7" descr="Lomonosov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3998" y="1600200"/>
            <a:ext cx="3775604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  <p:bldP spid="109573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Подумайте!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5400" b="1" dirty="0" smtClean="0"/>
              <a:t>Дома на улице пронумерованы от </a:t>
            </a:r>
          </a:p>
          <a:p>
            <a:pPr algn="ctr">
              <a:buNone/>
            </a:pPr>
            <a:r>
              <a:rPr lang="ru-RU" sz="5800" b="1" dirty="0" smtClean="0">
                <a:solidFill>
                  <a:srgbClr val="FF0000"/>
                </a:solidFill>
              </a:rPr>
              <a:t>1 до 50. </a:t>
            </a:r>
          </a:p>
          <a:p>
            <a:pPr algn="ctr">
              <a:buNone/>
            </a:pPr>
            <a:r>
              <a:rPr lang="ru-RU" sz="5400" b="1" dirty="0" smtClean="0"/>
              <a:t>Сколько раз в нумерации встретится 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rgbClr val="FF0000"/>
                </a:solidFill>
              </a:rPr>
              <a:t>цифра 4?</a:t>
            </a:r>
            <a:endParaRPr lang="ru-RU" sz="3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ot\Desktop\99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1" y="-6052"/>
            <a:ext cx="9204723" cy="6864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Виктор\Desktop\ап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61" r="21075"/>
          <a:stretch/>
        </p:blipFill>
        <p:spPr bwMode="auto">
          <a:xfrm>
            <a:off x="549671" y="3924533"/>
            <a:ext cx="1872208" cy="2373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Виктор\Desktop\ап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49" y="3924533"/>
            <a:ext cx="28194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Виктор\Desktop\ыеку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22375"/>
            <a:ext cx="1796946" cy="1236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33" y="2957941"/>
            <a:ext cx="2952750" cy="2733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4313"/>
            <a:ext cx="2952750" cy="2733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2952750" cy="2733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827584" y="412596"/>
            <a:ext cx="7272338" cy="34559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Поздравляем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победителей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игры!</a:t>
            </a:r>
          </a:p>
        </p:txBody>
      </p:sp>
      <p:pic>
        <p:nvPicPr>
          <p:cNvPr id="2" name="Игра «Русское лото» (1)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71800" y="4086321"/>
            <a:ext cx="2762250" cy="2219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97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Что больше?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sz="8800" dirty="0" smtClean="0"/>
              <a:t>4м.  </a:t>
            </a:r>
            <a:r>
              <a:rPr lang="ru-RU" sz="8800" dirty="0"/>
              <a:t>и</a:t>
            </a:r>
            <a:r>
              <a:rPr lang="ru-RU" sz="8800" dirty="0" smtClean="0"/>
              <a:t>ли  401 см.</a:t>
            </a:r>
          </a:p>
          <a:p>
            <a:pPr>
              <a:buNone/>
            </a:pPr>
            <a:r>
              <a:rPr lang="ru-RU" sz="8800" dirty="0" smtClean="0"/>
              <a:t>            </a:t>
            </a:r>
            <a:r>
              <a:rPr lang="ru-RU" sz="8000" dirty="0" smtClean="0"/>
              <a:t>401см</a:t>
            </a:r>
            <a:r>
              <a:rPr lang="ru-RU" sz="8800" dirty="0" smtClean="0"/>
              <a:t>.</a:t>
            </a:r>
            <a:endParaRPr lang="ru-RU" sz="8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4857760"/>
            <a:ext cx="30003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Отгадай!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005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Сумма</a:t>
            </a:r>
            <a:r>
              <a:rPr lang="ru-RU" sz="5400" dirty="0" smtClean="0"/>
              <a:t> трех чисел </a:t>
            </a:r>
            <a:r>
              <a:rPr lang="ru-RU" sz="5400" b="1" dirty="0" smtClean="0">
                <a:solidFill>
                  <a:srgbClr val="FF0000"/>
                </a:solidFill>
              </a:rPr>
              <a:t>равна</a:t>
            </a:r>
            <a:r>
              <a:rPr lang="ru-RU" sz="5400" dirty="0" smtClean="0"/>
              <a:t> их </a:t>
            </a:r>
            <a:r>
              <a:rPr lang="ru-RU" sz="5400" b="1" dirty="0" smtClean="0">
                <a:solidFill>
                  <a:srgbClr val="FF0000"/>
                </a:solidFill>
              </a:rPr>
              <a:t>произведению.</a:t>
            </a:r>
            <a:r>
              <a:rPr lang="ru-RU" sz="5400" dirty="0" smtClean="0"/>
              <a:t> </a:t>
            </a:r>
          </a:p>
          <a:p>
            <a:pPr algn="ctr">
              <a:buNone/>
            </a:pPr>
            <a:r>
              <a:rPr lang="ru-RU" sz="5400" dirty="0" smtClean="0"/>
              <a:t>Что это за числа?</a:t>
            </a:r>
          </a:p>
          <a:p>
            <a:pPr algn="ctr">
              <a:buNone/>
            </a:pPr>
            <a:r>
              <a:rPr lang="ru-RU" sz="5400" dirty="0" smtClean="0"/>
              <a:t>1,2,3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4857760"/>
            <a:ext cx="17859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Вычислите: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49720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13800" dirty="0" smtClean="0"/>
              <a:t> 4,9:7 + 10</a:t>
            </a:r>
            <a:endParaRPr lang="ru-RU" sz="4000" dirty="0" smtClean="0"/>
          </a:p>
          <a:p>
            <a:pPr algn="ctr">
              <a:buNone/>
            </a:pPr>
            <a:r>
              <a:rPr lang="ru-RU" sz="3600" dirty="0" smtClean="0"/>
              <a:t>  </a:t>
            </a:r>
            <a:r>
              <a:rPr lang="ru-RU" sz="6000" dirty="0" smtClean="0"/>
              <a:t>10,7</a:t>
            </a:r>
            <a:endParaRPr lang="ru-RU" sz="60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4929198"/>
            <a:ext cx="17859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Слушай внимательно!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 </a:t>
            </a:r>
            <a:r>
              <a:rPr lang="ru-RU" sz="4400" b="1" dirty="0" smtClean="0"/>
              <a:t>Я, Сережа, Коля, Ванда</a:t>
            </a:r>
          </a:p>
          <a:p>
            <a:pPr algn="ctr">
              <a:buNone/>
            </a:pPr>
            <a:r>
              <a:rPr lang="ru-RU" sz="4400" b="1" dirty="0" smtClean="0"/>
              <a:t>Очень сильная команда.</a:t>
            </a:r>
          </a:p>
          <a:p>
            <a:pPr algn="ctr">
              <a:buNone/>
            </a:pPr>
            <a:r>
              <a:rPr lang="ru-RU" sz="4400" b="1" dirty="0" smtClean="0"/>
              <a:t>Женя с Игорем пока</a:t>
            </a:r>
          </a:p>
          <a:p>
            <a:pPr algn="ctr">
              <a:buNone/>
            </a:pPr>
            <a:r>
              <a:rPr lang="ru-RU" sz="4400" b="1" dirty="0" smtClean="0"/>
              <a:t> Запасных два игрока.</a:t>
            </a:r>
          </a:p>
          <a:p>
            <a:pPr algn="ctr">
              <a:buNone/>
            </a:pPr>
            <a:r>
              <a:rPr lang="ru-RU" sz="4400" b="1" dirty="0" smtClean="0"/>
              <a:t>      А когда подучатся      6             </a:t>
            </a:r>
          </a:p>
          <a:p>
            <a:pPr algn="ctr">
              <a:buNone/>
            </a:pPr>
            <a:r>
              <a:rPr lang="ru-RU" sz="4400" b="1" dirty="0" smtClean="0"/>
              <a:t>Сколько их получится?   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768" y="47148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Решите уравнение: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43932" cy="4900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ru-RU" sz="13800" dirty="0" smtClean="0"/>
              <a:t>2,6</a:t>
            </a:r>
            <a:r>
              <a:rPr lang="en-US" sz="13800" dirty="0" smtClean="0"/>
              <a:t>x = 52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11500" dirty="0" smtClean="0"/>
              <a:t>20</a:t>
            </a:r>
          </a:p>
          <a:p>
            <a:pPr algn="ctr">
              <a:buNone/>
            </a:pPr>
            <a:endParaRPr lang="ru-RU" sz="11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5072074"/>
            <a:ext cx="192882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математический калейдоско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математический калейдоскоп</Template>
  <TotalTime>386</TotalTime>
  <Words>1040</Words>
  <Application>Microsoft Office PowerPoint</Application>
  <PresentationFormat>Экран (4:3)</PresentationFormat>
  <Paragraphs>243</Paragraphs>
  <Slides>48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математический калейдоскоп</vt:lpstr>
      <vt:lpstr>МКОУ «Захаровская СШ»</vt:lpstr>
      <vt:lpstr>Слайд 2</vt:lpstr>
      <vt:lpstr>Ответьте на вопрос:</vt:lpstr>
      <vt:lpstr>Сосчитай!</vt:lpstr>
      <vt:lpstr>Что больше?</vt:lpstr>
      <vt:lpstr>Отгадай!</vt:lpstr>
      <vt:lpstr>Вычислите:</vt:lpstr>
      <vt:lpstr>Слушай внимательно!</vt:lpstr>
      <vt:lpstr>Решите уравнение:</vt:lpstr>
      <vt:lpstr>Ответьте на вопрос:</vt:lpstr>
      <vt:lpstr>Сложите правильно:</vt:lpstr>
      <vt:lpstr>Подумайте:</vt:lpstr>
      <vt:lpstr>Решите уравнение:</vt:lpstr>
      <vt:lpstr>Анаграмма.</vt:lpstr>
      <vt:lpstr>Подумайте!</vt:lpstr>
      <vt:lpstr>Отгадай ребус.</vt:lpstr>
      <vt:lpstr>Сколько квадратов?</vt:lpstr>
      <vt:lpstr>Хорошо подумай!</vt:lpstr>
      <vt:lpstr>Вычислите:</vt:lpstr>
      <vt:lpstr>Ну-ка отгадай!</vt:lpstr>
      <vt:lpstr>Ответьте на вопрос:</vt:lpstr>
      <vt:lpstr>Определите знак.</vt:lpstr>
      <vt:lpstr>Думайте, подумайте!</vt:lpstr>
      <vt:lpstr>Решите уравнение:</vt:lpstr>
      <vt:lpstr>Вставьте число:</vt:lpstr>
      <vt:lpstr>Сколько яблок?</vt:lpstr>
      <vt:lpstr>Когда верно равенство?</vt:lpstr>
      <vt:lpstr>Сколько треугольников?</vt:lpstr>
      <vt:lpstr>Сосчитай!</vt:lpstr>
      <vt:lpstr>Слайд 30</vt:lpstr>
      <vt:lpstr>Очень сложно!</vt:lpstr>
      <vt:lpstr>Подумай!</vt:lpstr>
      <vt:lpstr>Мысли логически!</vt:lpstr>
      <vt:lpstr>Выразите в миллиметрах:</vt:lpstr>
      <vt:lpstr>Расставьте знаки:</vt:lpstr>
      <vt:lpstr>Анаграмма.</vt:lpstr>
      <vt:lpstr>Пять баллов!</vt:lpstr>
      <vt:lpstr>Составьте слова:</vt:lpstr>
      <vt:lpstr>История.</vt:lpstr>
      <vt:lpstr>АРХИМЕД ( 287-212 ДО Н.Э.)</vt:lpstr>
      <vt:lpstr>История.</vt:lpstr>
      <vt:lpstr> ЕВКЛИД (356 или 365 – 300 до н.э.)</vt:lpstr>
      <vt:lpstr>История.</vt:lpstr>
      <vt:lpstr>ПИФАГОР ( 570 - 490 гг. до н. э.)</vt:lpstr>
      <vt:lpstr>История.</vt:lpstr>
      <vt:lpstr>МИХАИЛ ВАСИЛЬЕВИЧ ЛОМОНОСОВ (1711— 1765)</vt:lpstr>
      <vt:lpstr>Подумайте!</vt:lpstr>
      <vt:lpstr>Слайд 48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Ответьте на вопрос:</dc:title>
  <dc:creator>Татьяна</dc:creator>
  <cp:lastModifiedBy>Татьяна</cp:lastModifiedBy>
  <cp:revision>43</cp:revision>
  <dcterms:created xsi:type="dcterms:W3CDTF">2013-12-15T18:45:08Z</dcterms:created>
  <dcterms:modified xsi:type="dcterms:W3CDTF">2016-12-06T19:45:31Z</dcterms:modified>
</cp:coreProperties>
</file>