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8" r:id="rId2"/>
    <p:sldId id="260" r:id="rId3"/>
    <p:sldId id="267" r:id="rId4"/>
    <p:sldId id="268" r:id="rId5"/>
    <p:sldId id="261" r:id="rId6"/>
    <p:sldId id="256" r:id="rId7"/>
    <p:sldId id="257" r:id="rId8"/>
    <p:sldId id="259" r:id="rId9"/>
    <p:sldId id="272" r:id="rId10"/>
    <p:sldId id="262" r:id="rId11"/>
    <p:sldId id="266" r:id="rId12"/>
    <p:sldId id="265" r:id="rId13"/>
    <p:sldId id="271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5211" autoAdjust="0"/>
  </p:normalViewPr>
  <p:slideViewPr>
    <p:cSldViewPr>
      <p:cViewPr varScale="1">
        <p:scale>
          <a:sx n="63" d="100"/>
          <a:sy n="63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9D48B-2FFB-4A7C-8C91-A4BB92CDB6D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AE8A7-CCC3-4A38-84FD-290E238FEC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2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AE8A7-CCC3-4A38-84FD-290E238FEC2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AE8A7-CCC3-4A38-84FD-290E238FEC2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AE8A7-CCC3-4A38-84FD-290E238FEC2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AE8A7-CCC3-4A38-84FD-290E238FEC2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AE8A7-CCC3-4A38-84FD-290E238FEC2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AE8A7-CCC3-4A38-84FD-290E238FEC2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AE8A7-CCC3-4A38-84FD-290E238FEC2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AE8A7-CCC3-4A38-84FD-290E238FEC2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AE8A7-CCC3-4A38-84FD-290E238FEC2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AE8A7-CCC3-4A38-84FD-290E238FEC2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AE8A7-CCC3-4A38-84FD-290E238FEC2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AE8A7-CCC3-4A38-84FD-290E238FEC2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AE8A7-CCC3-4A38-84FD-290E238FEC2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9F12001-71FC-4CFF-8472-35BF4D313FA8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803FEDF-7FB6-49FE-9D60-704439C89A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12001-71FC-4CFF-8472-35BF4D313FA8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3FEDF-7FB6-49FE-9D60-704439C89A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9F12001-71FC-4CFF-8472-35BF4D313FA8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803FEDF-7FB6-49FE-9D60-704439C89A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12001-71FC-4CFF-8472-35BF4D313FA8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3FEDF-7FB6-49FE-9D60-704439C89A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9F12001-71FC-4CFF-8472-35BF4D313FA8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803FEDF-7FB6-49FE-9D60-704439C89A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12001-71FC-4CFF-8472-35BF4D313FA8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3FEDF-7FB6-49FE-9D60-704439C89A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12001-71FC-4CFF-8472-35BF4D313FA8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3FEDF-7FB6-49FE-9D60-704439C89A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12001-71FC-4CFF-8472-35BF4D313FA8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3FEDF-7FB6-49FE-9D60-704439C89A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9F12001-71FC-4CFF-8472-35BF4D313FA8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3FEDF-7FB6-49FE-9D60-704439C89A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12001-71FC-4CFF-8472-35BF4D313FA8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3FEDF-7FB6-49FE-9D60-704439C89A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12001-71FC-4CFF-8472-35BF4D313FA8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3FEDF-7FB6-49FE-9D60-704439C89A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9F12001-71FC-4CFF-8472-35BF4D313FA8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803FEDF-7FB6-49FE-9D60-704439C89A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" Target="slide8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_________Microsoft_Office_Word2.docx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slide" Target="slide8.xml"/><Relationship Id="rId5" Type="http://schemas.openxmlformats.org/officeDocument/2006/relationships/package" Target="../embeddings/_________Microsoft_Office_Word1.docx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tags" Target="../tags/tag10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11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ТЕМА      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ПРОИЗВОДНОЙ   В ФИЗИКЕ И ТЕХНИКЕ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FileImage4623308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400534" y="1484784"/>
            <a:ext cx="1969057" cy="5004048"/>
          </a:xfrm>
          <a:prstGeom prst="rect">
            <a:avLst/>
          </a:prstGeom>
          <a:effectLst>
            <a:outerShdw blurRad="50800" dist="38100" dir="2700000" algn="tl">
              <a:prstClr val="black">
                <a:alpha val="40000"/>
              </a:prstClr>
            </a:outerShdw>
          </a:effectLst>
        </p:spPr>
      </p:pic>
      <p:sp>
        <p:nvSpPr>
          <p:cNvPr id="6" name="Управляющая кнопка: далее 5">
            <a:hlinkClick r:id="rId6" action="ppaction://hlinksldjump" highlightClick="1"/>
          </p:cNvPr>
          <p:cNvSpPr/>
          <p:nvPr/>
        </p:nvSpPr>
        <p:spPr>
          <a:xfrm>
            <a:off x="1115616" y="515719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51920" y="5233065"/>
            <a:ext cx="820789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Асмандиярова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Лиана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Ринатовна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Преподаватель математики ГБПОУ МО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«Красногорский колледж»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Истринский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филиал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курс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14437" y="332656"/>
          <a:ext cx="7683799" cy="6110420"/>
        </p:xfrm>
        <a:graphic>
          <a:graphicData uri="http://schemas.openxmlformats.org/presentationml/2006/ole">
            <p:oleObj spid="_x0000_s18456" name="Документ" r:id="rId5" imgW="5962701" imgH="4607991" progId="Word.Document.12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7239000" cy="4846320"/>
          </a:xfrm>
        </p:spPr>
        <p:txBody>
          <a:bodyPr>
            <a:normAutofit/>
          </a:bodyPr>
          <a:lstStyle/>
          <a:p>
            <a:r>
              <a:rPr lang="ru-RU" dirty="0" smtClean="0"/>
              <a:t>№2. Количество электричества, протекающее через проводник, начиная с момента t=0, задается формулой q = 3t ²+ t + 2. Найдите силу тока в момент времени t = 3.</a:t>
            </a:r>
          </a:p>
          <a:p>
            <a:r>
              <a:rPr lang="ru-RU" dirty="0" smtClean="0"/>
              <a:t>Решение:</a:t>
            </a:r>
          </a:p>
          <a:p>
            <a:r>
              <a:rPr lang="ru-RU" dirty="0" smtClean="0"/>
              <a:t>I(</a:t>
            </a:r>
            <a:r>
              <a:rPr lang="ru-RU" dirty="0" err="1" smtClean="0"/>
              <a:t>t</a:t>
            </a:r>
            <a:r>
              <a:rPr lang="ru-RU" dirty="0" smtClean="0"/>
              <a:t>) </a:t>
            </a:r>
            <a:r>
              <a:rPr lang="ru-RU" dirty="0" err="1" smtClean="0"/>
              <a:t>=q</a:t>
            </a:r>
            <a:r>
              <a:rPr lang="ru-RU" dirty="0" smtClean="0"/>
              <a:t>'(</a:t>
            </a:r>
            <a:r>
              <a:rPr lang="ru-RU" dirty="0" err="1" smtClean="0"/>
              <a:t>t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q</a:t>
            </a:r>
            <a:r>
              <a:rPr lang="ru-RU" dirty="0" smtClean="0"/>
              <a:t>'(</a:t>
            </a:r>
            <a:r>
              <a:rPr lang="ru-RU" dirty="0" err="1" smtClean="0"/>
              <a:t>t</a:t>
            </a:r>
            <a:r>
              <a:rPr lang="ru-RU" dirty="0" smtClean="0"/>
              <a:t>) = 6t + 1.</a:t>
            </a:r>
          </a:p>
          <a:p>
            <a:r>
              <a:rPr lang="ru-RU" dirty="0" smtClean="0"/>
              <a:t>6</a:t>
            </a:r>
            <a:r>
              <a:rPr lang="en-US" dirty="0"/>
              <a:t>*</a:t>
            </a:r>
            <a:r>
              <a:rPr lang="en-US" dirty="0" smtClean="0"/>
              <a:t>3</a:t>
            </a:r>
            <a:r>
              <a:rPr lang="ru-RU" dirty="0" smtClean="0"/>
              <a:t>+ 1 = </a:t>
            </a:r>
            <a:r>
              <a:rPr lang="en-US" dirty="0" smtClean="0"/>
              <a:t>19(A)</a:t>
            </a:r>
            <a:endParaRPr lang="ru-RU" dirty="0" smtClean="0"/>
          </a:p>
          <a:p>
            <a:r>
              <a:rPr lang="ru-RU" dirty="0" smtClean="0"/>
              <a:t>Ответ: </a:t>
            </a:r>
            <a:r>
              <a:rPr lang="en-US" dirty="0" smtClean="0"/>
              <a:t>19 </a:t>
            </a:r>
            <a:r>
              <a:rPr lang="ru-RU" dirty="0" smtClean="0"/>
              <a:t>А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48463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i="1" dirty="0" smtClean="0"/>
              <a:t>Что мы узнали о применении производной в физике?</a:t>
            </a:r>
            <a:endParaRPr lang="ru-RU" dirty="0" smtClean="0"/>
          </a:p>
          <a:p>
            <a:r>
              <a:rPr lang="ru-RU" i="1" dirty="0" smtClean="0"/>
              <a:t>Производная от координаты по времени– это скорость роста функции.</a:t>
            </a:r>
            <a:r>
              <a:rPr lang="en-US" sz="3000" b="1" i="1" dirty="0" smtClean="0">
                <a:solidFill>
                  <a:srgbClr val="FF0000"/>
                </a:solidFill>
              </a:rPr>
              <a:t>v=</a:t>
            </a:r>
            <a:r>
              <a:rPr lang="en-US" sz="3000" b="1" i="1" dirty="0" err="1" smtClean="0">
                <a:solidFill>
                  <a:srgbClr val="FF0000"/>
                </a:solidFill>
              </a:rPr>
              <a:t>x't</a:t>
            </a:r>
            <a:r>
              <a:rPr lang="en-US" sz="3000" b="1" i="1" dirty="0" smtClean="0">
                <a:solidFill>
                  <a:srgbClr val="FF0000"/>
                </a:solidFill>
              </a:rPr>
              <a:t>)</a:t>
            </a:r>
            <a:endParaRPr lang="ru-RU" sz="3000" b="1" i="1" dirty="0" smtClean="0">
              <a:solidFill>
                <a:srgbClr val="FF0000"/>
              </a:solidFill>
            </a:endParaRPr>
          </a:p>
          <a:p>
            <a:r>
              <a:rPr lang="ru-RU" i="1" dirty="0" smtClean="0"/>
              <a:t>Производная от скорости по времени-это ускорение.</a:t>
            </a:r>
            <a:r>
              <a:rPr lang="en-US" sz="3000" b="1" i="1" dirty="0" smtClean="0">
                <a:solidFill>
                  <a:srgbClr val="FF0000"/>
                </a:solidFill>
              </a:rPr>
              <a:t>a=v′(t)</a:t>
            </a:r>
            <a:endParaRPr lang="ru-RU" sz="3000" b="1" dirty="0" smtClean="0">
              <a:solidFill>
                <a:srgbClr val="FF0000"/>
              </a:solidFill>
            </a:endParaRPr>
          </a:p>
          <a:p>
            <a:r>
              <a:rPr lang="ru-RU" i="1" dirty="0" smtClean="0"/>
              <a:t>Сила тока – производная от заряда по времени </a:t>
            </a:r>
            <a:r>
              <a:rPr lang="ru-RU" sz="3000" b="1" i="1" dirty="0" smtClean="0">
                <a:solidFill>
                  <a:srgbClr val="FF0000"/>
                </a:solidFill>
              </a:rPr>
              <a:t>I = </a:t>
            </a:r>
            <a:r>
              <a:rPr lang="ru-RU" sz="3000" b="1" i="1" dirty="0" err="1" smtClean="0">
                <a:solidFill>
                  <a:srgbClr val="FF0000"/>
                </a:solidFill>
              </a:rPr>
              <a:t>g</a:t>
            </a:r>
            <a:r>
              <a:rPr lang="ru-RU" sz="3000" b="1" i="1" dirty="0" smtClean="0">
                <a:solidFill>
                  <a:srgbClr val="FF0000"/>
                </a:solidFill>
              </a:rPr>
              <a:t>ʹ(</a:t>
            </a:r>
            <a:r>
              <a:rPr lang="ru-RU" sz="3000" b="1" i="1" dirty="0" err="1" smtClean="0">
                <a:solidFill>
                  <a:srgbClr val="FF0000"/>
                </a:solidFill>
              </a:rPr>
              <a:t>t</a:t>
            </a:r>
            <a:r>
              <a:rPr lang="ru-RU" sz="3000" b="1" i="1" dirty="0" smtClean="0">
                <a:solidFill>
                  <a:srgbClr val="FF0000"/>
                </a:solidFill>
              </a:rPr>
              <a:t>).</a:t>
            </a:r>
            <a:endParaRPr lang="ru-RU" sz="3000" b="1" dirty="0" smtClean="0">
              <a:solidFill>
                <a:srgbClr val="FF0000"/>
              </a:solidFill>
            </a:endParaRPr>
          </a:p>
          <a:p>
            <a:r>
              <a:rPr lang="ru-RU" i="1" dirty="0" smtClean="0"/>
              <a:t>Сила – есть производная работы по перемещению </a:t>
            </a:r>
            <a:r>
              <a:rPr lang="ru-RU" sz="3000" b="1" i="1" dirty="0" smtClean="0">
                <a:solidFill>
                  <a:srgbClr val="FF0000"/>
                </a:solidFill>
              </a:rPr>
              <a:t>F = A'(</a:t>
            </a:r>
            <a:r>
              <a:rPr lang="ru-RU" sz="3000" b="1" i="1" dirty="0" err="1" smtClean="0">
                <a:solidFill>
                  <a:srgbClr val="FF0000"/>
                </a:solidFill>
              </a:rPr>
              <a:t>x</a:t>
            </a:r>
            <a:r>
              <a:rPr lang="ru-RU" sz="3000" b="1" i="1" dirty="0" smtClean="0">
                <a:solidFill>
                  <a:srgbClr val="FF0000"/>
                </a:solidFill>
              </a:rPr>
              <a:t>).</a:t>
            </a:r>
            <a:endParaRPr lang="ru-RU" sz="3000" b="1" dirty="0" smtClean="0">
              <a:solidFill>
                <a:srgbClr val="FF0000"/>
              </a:solidFill>
            </a:endParaRPr>
          </a:p>
          <a:p>
            <a:r>
              <a:rPr lang="ru-RU" i="1" dirty="0" smtClean="0"/>
              <a:t>Успехи в учебе? Производная роста знаний.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FileImage4820664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228184" y="548680"/>
            <a:ext cx="2205989" cy="5076056"/>
          </a:xfrm>
          <a:prstGeom prst="rect">
            <a:avLst/>
          </a:prstGeom>
          <a:effectLst>
            <a:outerShdw blurRad="50800" dist="38100" dir="2700000" algn="tl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940152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Управляющая кнопка: назад 5">
            <a:hlinkClick r:id="rId6" action="ppaction://hlinksldjump" highlightClick="1"/>
          </p:cNvPr>
          <p:cNvSpPr/>
          <p:nvPr/>
        </p:nvSpPr>
        <p:spPr>
          <a:xfrm>
            <a:off x="683568" y="5517232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</a:rPr>
              <a:t>      </a:t>
            </a:r>
          </a:p>
          <a:p>
            <a:pPr>
              <a:buNone/>
            </a:pPr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</a:rPr>
              <a:t>         </a:t>
            </a:r>
          </a:p>
          <a:p>
            <a:pPr>
              <a:buNone/>
            </a:pPr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</a:p>
          <a:p>
            <a:pPr>
              <a:buNone/>
            </a:pPr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</a:rPr>
              <a:t>          </a:t>
            </a:r>
          </a:p>
          <a:p>
            <a:pPr>
              <a:buNone/>
            </a:pPr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</a:rPr>
              <a:t>                </a:t>
            </a:r>
            <a:endParaRPr lang="ru-RU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980728"/>
            <a:ext cx="6192687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     </a:t>
            </a:r>
          </a:p>
          <a:p>
            <a:pPr algn="ctr">
              <a:buNone/>
            </a:pP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  </a:t>
            </a:r>
          </a:p>
          <a:p>
            <a:pPr algn="ctr">
              <a:buNone/>
            </a:pP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 </a:t>
            </a:r>
          </a:p>
          <a:p>
            <a:pPr algn="ctr">
              <a:buNone/>
            </a:pP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       </a:t>
            </a:r>
          </a:p>
          <a:p>
            <a:pPr algn="ctr">
              <a:buNone/>
            </a:pP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ВНИМАНИЕ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538419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Девиз урока:</a:t>
            </a:r>
            <a:endParaRPr lang="ru-RU" sz="28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8427821"/>
              </p:ext>
            </p:extLst>
          </p:nvPr>
        </p:nvGraphicFramePr>
        <p:xfrm>
          <a:off x="685800" y="1841500"/>
          <a:ext cx="7015163" cy="3175000"/>
        </p:xfrm>
        <a:graphic>
          <a:graphicData uri="http://schemas.openxmlformats.org/presentationml/2006/ole">
            <p:oleObj spid="_x0000_s1048" name="Документ" r:id="rId5" imgW="6319738" imgH="2862356" progId="Word.Document.12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43808" y="5223102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Крылов Алексей Николаевич- советский математик </a:t>
            </a:r>
            <a:r>
              <a:rPr lang="ru-RU" sz="2000" dirty="0"/>
              <a:t>и </a:t>
            </a:r>
            <a:r>
              <a:rPr lang="ru-RU" sz="2000" dirty="0" smtClean="0"/>
              <a:t>кораблестроитель</a:t>
            </a:r>
            <a:endParaRPr lang="ru-RU" sz="2000" dirty="0"/>
          </a:p>
        </p:txBody>
      </p:sp>
      <p:sp>
        <p:nvSpPr>
          <p:cNvPr id="5" name="Управляющая кнопка: далее 4">
            <a:hlinkClick r:id="rId6" action="ppaction://hlinksldjump" highlightClick="1"/>
          </p:cNvPr>
          <p:cNvSpPr/>
          <p:nvPr/>
        </p:nvSpPr>
        <p:spPr>
          <a:xfrm>
            <a:off x="755576" y="52292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lvl="8" algn="ctr" rtl="0">
              <a:spcBef>
                <a:spcPct val="0"/>
              </a:spcBef>
            </a:pPr>
            <a:r>
              <a:rPr lang="ru-RU" sz="2400" b="1" dirty="0" smtClean="0"/>
              <a:t>«Применение производной в физике»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7560840" cy="5547016"/>
          </a:xfrm>
        </p:spPr>
        <p:txBody>
          <a:bodyPr>
            <a:noAutofit/>
          </a:bodyPr>
          <a:lstStyle/>
          <a:p>
            <a:r>
              <a:rPr lang="ru-RU" sz="1800" b="1" i="1" dirty="0" smtClean="0"/>
              <a:t>Цель занятия: </a:t>
            </a:r>
            <a:r>
              <a:rPr lang="ru-RU" sz="1800" dirty="0" smtClean="0"/>
              <a:t>Формировать умение решения задач по физике на применение производной</a:t>
            </a:r>
            <a:r>
              <a:rPr lang="ru-RU" sz="1800" b="1" dirty="0" smtClean="0"/>
              <a:t>.</a:t>
            </a:r>
            <a:endParaRPr lang="ru-RU" sz="1800" dirty="0" smtClean="0"/>
          </a:p>
          <a:p>
            <a:r>
              <a:rPr lang="ru-RU" sz="1800" b="1" i="1" dirty="0" smtClean="0"/>
              <a:t>Образовательная задача</a:t>
            </a:r>
            <a:r>
              <a:rPr lang="ru-RU" sz="1800" b="1" dirty="0" smtClean="0"/>
              <a:t>:</a:t>
            </a:r>
            <a:r>
              <a:rPr lang="ru-RU" sz="1800" dirty="0" smtClean="0"/>
              <a:t> - развивать логическое мышление, навыки самостоятельной работы, умение анализировать культуру математической речи.</a:t>
            </a:r>
          </a:p>
          <a:p>
            <a:r>
              <a:rPr lang="ru-RU" sz="1800" dirty="0" smtClean="0"/>
              <a:t>- воспитывать познавательную активность учащихся, чувство ответственности.</a:t>
            </a:r>
          </a:p>
          <a:p>
            <a:r>
              <a:rPr lang="ru-RU" sz="1800" b="1" dirty="0" smtClean="0"/>
              <a:t>- </a:t>
            </a:r>
            <a:r>
              <a:rPr lang="ru-RU" sz="1800" dirty="0" smtClean="0"/>
              <a:t>показать широкий спектр приложений производной, систематизировать знания учащихся о производной, ее физическом смысле, сформировать навыки практического применения производной при решении задач по физике.</a:t>
            </a:r>
          </a:p>
          <a:p>
            <a:r>
              <a:rPr lang="ru-RU" sz="1800" dirty="0" smtClean="0"/>
              <a:t>- способствовать индивидуализации и дифференциации обучения с помощью применения </a:t>
            </a:r>
            <a:r>
              <a:rPr lang="ru-RU" sz="1800" dirty="0" err="1" smtClean="0"/>
              <a:t>разноуровневых</a:t>
            </a:r>
            <a:r>
              <a:rPr lang="ru-RU" sz="1800" dirty="0" smtClean="0"/>
              <a:t> задач и информационно-коммуникационных технологий</a:t>
            </a:r>
          </a:p>
          <a:p>
            <a:r>
              <a:rPr lang="ru-RU" sz="1800" b="1" i="1" dirty="0" smtClean="0"/>
              <a:t>Развивающая задача</a:t>
            </a:r>
            <a:r>
              <a:rPr lang="ru-RU" sz="1800" b="1" dirty="0" smtClean="0"/>
              <a:t>: </a:t>
            </a:r>
            <a:r>
              <a:rPr lang="ru-RU" sz="1800" dirty="0" smtClean="0"/>
              <a:t>Развитие умений анализировать, обобщать изучаемые факты, развитие навыков самоконтроля, взаимоконтроля и самостоятельной работы</a:t>
            </a:r>
          </a:p>
          <a:p>
            <a:r>
              <a:rPr lang="ru-RU" sz="1800" b="1" i="1" dirty="0" smtClean="0"/>
              <a:t>Воспитательная задача:</a:t>
            </a:r>
            <a:r>
              <a:rPr lang="ru-RU" sz="1800" dirty="0" smtClean="0"/>
              <a:t> воспитание настойчивости в достижении цели и заинтересованности в конечном результате труда.</a:t>
            </a:r>
          </a:p>
          <a:p>
            <a:pPr>
              <a:buNone/>
            </a:pPr>
            <a:endParaRPr lang="ru-RU" sz="18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И ХОД ЗАНЯТИЯ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Организационный момент. </a:t>
            </a:r>
          </a:p>
          <a:p>
            <a:r>
              <a:rPr lang="ru-RU" sz="3200" dirty="0" smtClean="0"/>
              <a:t>Актуализация знаний учащихся.</a:t>
            </a:r>
          </a:p>
          <a:p>
            <a:r>
              <a:rPr lang="ru-RU" sz="3200" dirty="0" smtClean="0"/>
              <a:t>Выдвижение </a:t>
            </a:r>
            <a:r>
              <a:rPr lang="ru-RU" sz="3200" dirty="0" err="1" smtClean="0"/>
              <a:t>гиппотезы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Решение задач по алгоритму. </a:t>
            </a:r>
          </a:p>
          <a:p>
            <a:r>
              <a:rPr lang="ru-RU" sz="3200" dirty="0" smtClean="0"/>
              <a:t>Сообщения учащихся. </a:t>
            </a:r>
          </a:p>
          <a:p>
            <a:r>
              <a:rPr lang="ru-RU" sz="3200" dirty="0" smtClean="0"/>
              <a:t>Подведение итогов урока. </a:t>
            </a:r>
          </a:p>
          <a:p>
            <a:r>
              <a:rPr lang="ru-RU" sz="3200" dirty="0" smtClean="0"/>
              <a:t>Домашнее задание. 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8032"/>
            <a:ext cx="7239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2"/>
                </a:solidFill>
              </a:rPr>
              <a:t>Разминка</a:t>
            </a:r>
            <a:r>
              <a:rPr lang="ru-RU" sz="3600" dirty="0">
                <a:solidFill>
                  <a:schemeClr val="accent2"/>
                </a:solidFill>
              </a:rPr>
              <a:t>: </a:t>
            </a:r>
            <a:r>
              <a:rPr lang="en-US" sz="3600" dirty="0" smtClean="0">
                <a:solidFill>
                  <a:schemeClr val="accent2"/>
                </a:solidFill>
              </a:rPr>
              <a:t/>
            </a:r>
            <a:br>
              <a:rPr lang="en-US" sz="3600" dirty="0" smtClean="0">
                <a:solidFill>
                  <a:schemeClr val="accent2"/>
                </a:solidFill>
              </a:rPr>
            </a:br>
            <a:r>
              <a:rPr lang="ru-RU" sz="3600" dirty="0" smtClean="0">
                <a:solidFill>
                  <a:schemeClr val="accent2"/>
                </a:solidFill>
              </a:rPr>
              <a:t>«</a:t>
            </a:r>
            <a:r>
              <a:rPr lang="ru-RU" sz="3600" dirty="0">
                <a:solidFill>
                  <a:schemeClr val="accent2"/>
                </a:solidFill>
              </a:rPr>
              <a:t>Проверь себя и своего соседа</a:t>
            </a:r>
            <a:r>
              <a:rPr lang="ru-RU" sz="3600" dirty="0" smtClean="0">
                <a:solidFill>
                  <a:schemeClr val="accent2"/>
                </a:solidFill>
              </a:rPr>
              <a:t>»</a:t>
            </a:r>
            <a:endParaRPr lang="ru-RU" dirty="0"/>
          </a:p>
        </p:txBody>
      </p:sp>
      <p:pic>
        <p:nvPicPr>
          <p:cNvPr id="4" name="Содержимое 3" descr="C:\Users\Иван\Desktop\img1.gif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500174"/>
            <a:ext cx="7175150" cy="466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285728"/>
            <a:ext cx="5105400" cy="1214446"/>
          </a:xfrm>
        </p:spPr>
        <p:txBody>
          <a:bodyPr/>
          <a:lstStyle/>
          <a:p>
            <a:pPr algn="ctr"/>
            <a:r>
              <a:rPr lang="ru-RU" dirty="0" smtClean="0"/>
              <a:t>Ответы: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429132"/>
            <a:ext cx="5114778" cy="357190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dirty="0" smtClean="0"/>
              <a:t>Критерий выставления оценок</a:t>
            </a:r>
          </a:p>
          <a:p>
            <a:endParaRPr lang="ru-RU" b="1" dirty="0"/>
          </a:p>
        </p:txBody>
      </p:sp>
      <p:pic>
        <p:nvPicPr>
          <p:cNvPr id="4" name="Рисунок 3" descr="C:\Users\Иван\Desktop\img2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785794"/>
            <a:ext cx="600079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5" name="Прямоугольник 4"/>
          <p:cNvSpPr/>
          <p:nvPr/>
        </p:nvSpPr>
        <p:spPr>
          <a:xfrm>
            <a:off x="4283968" y="4842439"/>
            <a:ext cx="36433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все правильно – «5»</a:t>
            </a:r>
          </a:p>
          <a:p>
            <a:r>
              <a:rPr lang="ru-RU" sz="2000" dirty="0"/>
              <a:t> 1-2 ошибки – «4»</a:t>
            </a:r>
          </a:p>
          <a:p>
            <a:r>
              <a:rPr lang="ru-RU" sz="2000" dirty="0"/>
              <a:t> 3-4 ошибки – «3»</a:t>
            </a:r>
          </a:p>
          <a:p>
            <a:r>
              <a:rPr lang="ru-RU" sz="2000" dirty="0"/>
              <a:t> В остальных случаях – «2»</a:t>
            </a:r>
          </a:p>
        </p:txBody>
      </p:sp>
      <p:pic>
        <p:nvPicPr>
          <p:cNvPr id="6" name="Рисунок 5" descr="FileImage471427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755576" y="980728"/>
            <a:ext cx="1728192" cy="5328592"/>
          </a:xfrm>
          <a:prstGeom prst="rect">
            <a:avLst/>
          </a:prstGeom>
          <a:effectLst>
            <a:outerShdw blurRad="50800" dist="38100" dir="2700000" algn="tl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20040"/>
            <a:ext cx="54292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Биржа знаний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76256" y="312114"/>
            <a:ext cx="9361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41177" y="1267268"/>
            <a:ext cx="8711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58230" y="2205074"/>
            <a:ext cx="7541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97053" y="3071810"/>
            <a:ext cx="7432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16288" y="4071942"/>
            <a:ext cx="7960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97053" y="5072074"/>
            <a:ext cx="7432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Содержимое 1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</a:t>
                </a:r>
                <a:r>
                  <a:rPr lang="ru-RU" dirty="0" smtClean="0"/>
                  <a:t>(</a:t>
                </a:r>
                <a:r>
                  <a:rPr lang="en-US" dirty="0" smtClean="0"/>
                  <a:t>x</a:t>
                </a:r>
                <a:r>
                  <a:rPr lang="ru-RU" dirty="0" smtClean="0"/>
                  <a:t>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dirty="0" smtClean="0"/>
                  <a:t>, при </a:t>
                </a:r>
                <a:r>
                  <a:rPr lang="en-US" dirty="0" smtClean="0"/>
                  <a:t>x</a:t>
                </a:r>
                <a:r>
                  <a:rPr lang="ru-RU" dirty="0" smtClean="0"/>
                  <a:t>=2     ( 1 балл)</a:t>
                </a:r>
              </a:p>
              <a:p>
                <a:r>
                  <a:rPr lang="en-US" dirty="0" smtClean="0"/>
                  <a:t>f</a:t>
                </a:r>
                <a:r>
                  <a:rPr lang="ru-RU" dirty="0" smtClean="0"/>
                  <a:t>(</a:t>
                </a:r>
                <a:r>
                  <a:rPr lang="en-US" dirty="0" smtClean="0"/>
                  <a:t>x</a:t>
                </a:r>
                <a:r>
                  <a:rPr lang="ru-RU" dirty="0" smtClean="0"/>
                  <a:t>)=2х³, при х=-2   (2 балла)</a:t>
                </a:r>
              </a:p>
              <a:p>
                <a:r>
                  <a:rPr lang="en-US" dirty="0" smtClean="0"/>
                  <a:t>f</a:t>
                </a:r>
                <a:r>
                  <a:rPr lang="ru-RU" dirty="0" smtClean="0"/>
                  <a:t>(х)=3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ru-RU" dirty="0" smtClean="0"/>
                  <a:t>, при х=-1 (3 балла)</a:t>
                </a:r>
              </a:p>
              <a:p>
                <a:r>
                  <a:rPr lang="en-US" dirty="0" smtClean="0"/>
                  <a:t>f</a:t>
                </a:r>
                <a:r>
                  <a:rPr lang="ru-RU" dirty="0" smtClean="0"/>
                  <a:t>(</a:t>
                </a:r>
                <a:r>
                  <a:rPr lang="en-US" dirty="0" smtClean="0"/>
                  <a:t>x</a:t>
                </a:r>
                <a:r>
                  <a:rPr lang="ru-RU" dirty="0" smtClean="0"/>
                  <a:t>)=-2/3 </a:t>
                </a:r>
                <a:r>
                  <a:rPr lang="en-US" dirty="0" smtClean="0"/>
                  <a:t>x³+x²</a:t>
                </a:r>
                <a:r>
                  <a:rPr lang="ru-RU" dirty="0" smtClean="0"/>
                  <a:t>+1,2 ,при х=-1 ( 4 балла)</a:t>
                </a:r>
              </a:p>
              <a:p>
                <a:r>
                  <a:rPr lang="en-US" dirty="0" smtClean="0"/>
                  <a:t>f</a:t>
                </a:r>
                <a:r>
                  <a:rPr lang="ru-RU" dirty="0" smtClean="0"/>
                  <a:t>(</a:t>
                </a:r>
                <a:r>
                  <a:rPr lang="en-US" dirty="0" smtClean="0"/>
                  <a:t>x</a:t>
                </a:r>
                <a:r>
                  <a:rPr lang="ru-RU" dirty="0" smtClean="0"/>
                  <a:t>)=(3-</a:t>
                </a:r>
                <a:r>
                  <a:rPr lang="en-US" dirty="0" smtClean="0"/>
                  <a:t>x</a:t>
                </a:r>
                <a:r>
                  <a:rPr lang="ru-RU" dirty="0" smtClean="0"/>
                  <a:t>)(2+</a:t>
                </a:r>
                <a:r>
                  <a:rPr lang="en-US" dirty="0" smtClean="0"/>
                  <a:t>x</a:t>
                </a:r>
                <a:r>
                  <a:rPr lang="ru-RU" dirty="0" smtClean="0"/>
                  <a:t>)  ,при х=3 ( 5 баллов)</a:t>
                </a:r>
              </a:p>
              <a:p>
                <a:r>
                  <a:rPr lang="en-US" dirty="0" smtClean="0"/>
                  <a:t>f</a:t>
                </a:r>
                <a:r>
                  <a:rPr lang="ru-RU" dirty="0" smtClean="0"/>
                  <a:t>(</a:t>
                </a:r>
                <a:r>
                  <a:rPr lang="en-US" dirty="0" smtClean="0"/>
                  <a:t>x</a:t>
                </a:r>
                <a:r>
                  <a:rPr lang="ru-RU" dirty="0" smtClean="0"/>
                  <a:t>)=</a:t>
                </a:r>
                <a:r>
                  <a:rPr lang="en-US" dirty="0" smtClean="0"/>
                  <a:t>x²</a:t>
                </a:r>
                <a:r>
                  <a:rPr lang="ru-RU" dirty="0" smtClean="0"/>
                  <a:t>/2</a:t>
                </a:r>
                <a:r>
                  <a:rPr lang="en-US" dirty="0" smtClean="0"/>
                  <a:t>x-1</a:t>
                </a:r>
                <a:r>
                  <a:rPr lang="ru-RU" dirty="0" smtClean="0"/>
                  <a:t> , при х=2 (6 баллов)</a:t>
                </a:r>
              </a:p>
              <a:p>
                <a:pPr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14" name="Содержимое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5" cstate="print"/>
                <a:stretch>
                  <a:fillRect l="-505" t="-11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  <a:hlinkClick r:id="rId6" action="ppaction://hlinksldjump"/>
                  </a:rPr>
                  <a:t> </a:t>
                </a:r>
              </a:p>
            </p:txBody>
          </p:sp>
        </mc:Fallback>
      </mc:AlternateContent>
      <p:pic>
        <p:nvPicPr>
          <p:cNvPr id="1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5724128" y="5157192"/>
            <a:ext cx="1080120" cy="936104"/>
          </a:xfrm>
          <a:prstGeom prst="rect">
            <a:avLst/>
          </a:prstGeom>
        </p:spPr>
      </p:pic>
      <p:sp>
        <p:nvSpPr>
          <p:cNvPr id="19" name="Управляющая кнопка: назад 18">
            <a:hlinkClick r:id="rId6" action="ppaction://hlinksldjump" highlightClick="1"/>
          </p:cNvPr>
          <p:cNvSpPr/>
          <p:nvPr/>
        </p:nvSpPr>
        <p:spPr>
          <a:xfrm>
            <a:off x="899592" y="5013176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2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1115616" y="692696"/>
            <a:ext cx="7344816" cy="1584176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РАССТОЯНИЕ,    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</a:rPr>
              <a:t>S,</a:t>
            </a: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м</a:t>
            </a:r>
            <a:endParaRPr lang="ru-RU" sz="6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-733340" y="2276872"/>
            <a:ext cx="4968552" cy="1872208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>
            <a:normAutofit lnSpcReduction="10000"/>
          </a:bodyPr>
          <a:lstStyle>
            <a:defPPr>
              <a:defRPr lang="ru-RU"/>
            </a:defPPr>
            <a:lvl1pPr marL="274320" indent="-274320" algn="ctr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6000" baseline="0">
                <a:solidFill>
                  <a:schemeClr val="bg2">
                    <a:lumMod val="50000"/>
                  </a:schemeClr>
                </a:solidFill>
              </a:defRPr>
            </a:lvl1pPr>
            <a:lvl2pPr marL="521208" indent="-228600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>
                <a:solidFill>
                  <a:schemeClr val="tx1">
                    <a:tint val="85000"/>
                  </a:schemeClr>
                </a:solidFill>
              </a:defRPr>
            </a:lvl2pPr>
            <a:lvl3pPr marL="758952" indent="-228600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/>
            </a:lvl3pPr>
            <a:lvl4pPr marL="1005840" indent="-228600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>
                <a:solidFill>
                  <a:schemeClr val="tx1">
                    <a:tint val="85000"/>
                  </a:schemeClr>
                </a:solidFill>
              </a:defRPr>
            </a:lvl4pPr>
            <a:lvl5pPr marL="1280160" indent="-228600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/>
            </a:lvl5pPr>
            <a:lvl6pPr marL="1472184" indent="-182880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>
                <a:solidFill>
                  <a:schemeClr val="tx1">
                    <a:tint val="85000"/>
                  </a:schemeClr>
                </a:solidFill>
              </a:defRPr>
            </a:lvl6pPr>
            <a:lvl7pPr marL="1673352" indent="-182880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baseline="0"/>
            </a:lvl7pPr>
            <a:lvl8pPr marL="1847088" indent="-182880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baseline="0">
                <a:solidFill>
                  <a:schemeClr val="tx1">
                    <a:tint val="85000"/>
                  </a:schemeClr>
                </a:solidFill>
              </a:defRPr>
            </a:lvl8pPr>
            <a:lvl9pPr marL="2057400" indent="-182880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baseline="0"/>
            </a:lvl9pPr>
          </a:lstStyle>
          <a:p>
            <a:r>
              <a:rPr lang="ru-RU" dirty="0"/>
              <a:t>ВРЕМЯ, </a:t>
            </a:r>
            <a:r>
              <a:rPr lang="en-US" dirty="0"/>
              <a:t>           t,  c</a:t>
            </a:r>
            <a:r>
              <a:rPr lang="ru-RU" dirty="0"/>
              <a:t>                  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3933056"/>
            <a:ext cx="7992888" cy="2592288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скорость,    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v</a:t>
            </a:r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</a:rPr>
              <a:t>,</a:t>
            </a: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   м/с</a:t>
            </a:r>
            <a:endParaRPr lang="ru-RU" sz="6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316416" y="5805264"/>
            <a:ext cx="827584" cy="5040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9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688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АЛГОРИТМ НАХОЖДЕНИЯ ПРОИЗВОДНОЙ В ФИЗИКЕ И ТЕХНИКЕ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7239000" cy="417886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Находим производную от координаты по времени (она равна скорости).</a:t>
            </a:r>
          </a:p>
          <a:p>
            <a:r>
              <a:rPr lang="ru-RU" sz="3200" dirty="0" smtClean="0"/>
              <a:t>Находим производную скорости по времени (она равна ускорению)</a:t>
            </a:r>
          </a:p>
          <a:p>
            <a:pPr>
              <a:buNone/>
            </a:pPr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388424" y="5678016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2068A963-3CDA-4E41-B08A-0EF482C9B225}"/>
  <p:tag name="ISPRING_PROJECT_FOLDER_UPDATED" val="1"/>
  <p:tag name="ISPRING_PRESENTATION_INFO_2" val="&lt;?xml version=&quot;1.0&quot; encoding=&quot;UTF-8&quot; standalone=&quot;no&quot; ?&gt;&#10;&lt;presentation2&gt;&#10;&#10;  &lt;slides&gt;&#10;    &lt;slide id=&quot;{2D406970-7FFC-4FD9-9E59-8464C1E65A10}&quot; pptId=&quot;258&quot;/&gt;&#10;    &lt;slide id=&quot;{4C8E4D56-7399-4F3B-9078-30E4DABC9044}&quot; pptId=&quot;260&quot;/&gt;&#10;    &lt;slide id=&quot;{968DDC9D-12EA-4F1A-A1C7-5F1C4EA1D9BF}&quot; pptId=&quot;267&quot;/&gt;&#10;    &lt;slide id=&quot;{2EF1301A-0529-488F-ADF3-395CBE23BA30}&quot; pptId=&quot;268&quot;/&gt;&#10;    &lt;slide id=&quot;{ED455BDA-87E3-4F06-A012-4B70E9B50068}&quot; pptId=&quot;261&quot;/&gt;&#10;    &lt;slide id=&quot;{2799D958-F63C-4E59-83C2-429C2DCE1E32}&quot; pptId=&quot;256&quot;/&gt;&#10;    &lt;slide id=&quot;{51E2E090-A37A-499E-8F87-048A5D938313}&quot; pptId=&quot;257&quot;/&gt;&#10;    &lt;slide id=&quot;{BAD5B701-DD5D-41DE-A127-503FC88E7277}&quot; pptId=&quot;259&quot;/&gt;&#10;    &lt;slide id=&quot;{4F4ABE1E-CA2C-4B45-A170-ACE1C4F7F7B3}&quot; pptId=&quot;262&quot;/&gt;&#10;    &lt;slide id=&quot;{42F3854D-605D-4265-BD43-9EEA2452F3E9}&quot; pptId=&quot;266&quot;/&gt;&#10;    &lt;slide id=&quot;{1B9323B1-4AA6-4422-B846-4E688E218158}&quot; pptId=&quot;265&quot;/&gt;&#10;  &lt;/slides&gt;&#10;&#10;  &lt;narration&gt;&#10;    &lt;audioTracks&gt;&#10;      &lt;audioTrack muted=&quot;false&quot; name=&quot;Аудио 1&quot; resource=&quot;c0203af6&quot; slideId=&quot;{2D406970-7FFC-4FD9-9E59-8464C1E65A10}&quot; startTime=&quot;0&quot; stepIndex=&quot;0&quot; volume=&quot;1&quot;&gt;&#10;        &lt;audio channels=&quot;1&quot; format=&quot;s16&quot; sampleRate=&quot;44100&quot;/&gt;&#10;      &lt;/audioTrack&gt;&#10;      &lt;audioTrack muted=&quot;false&quot; name=&quot;Аудио 2&quot; resource=&quot;d55e2aed&quot; slideId=&quot;{51E2E090-A37A-499E-8F87-048A5D938313}&quot; startTime=&quot;0&quot; stepIndex=&quot;0&quot; volume=&quot;1&quot;&gt;&#10;        &lt;audio channels=&quot;1&quot; format=&quot;s16&quot; sampleRate=&quot;44100&quot;/&gt;&#10;      &lt;/audioTrack&gt;&#10;      &lt;audioTrack muted=&quot;false&quot; name=&quot;Аудио 3&quot; resource=&quot;a36675ff&quot; slideId=&quot;{2EF1301A-0529-488F-ADF3-395CBE23BA30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SCREEN_RECS_UPDATED" val="C:\Users\Robert\Desktop\Асмандиярова СР№2\ИКТ практико значимая\"/>
  <p:tag name="ISPRING_RESOURCE_FOLDER" val="C:\Users\Robert\Desktop\Асмандиярова СР№2\ИКТ практико значимая\"/>
  <p:tag name="ISPRING_PRESENTATION_PATH" val="C:\Users\Robert\Desktop\Асмандиярова СР№2\ИКТ практико значимая.pptx"/>
  <p:tag name="ISPRING_SCORM_RATE_SLIDES" val="0"/>
  <p:tag name="ISPRING_SCORM_PASSING_SCORE" val="0.000000"/>
  <p:tag name="ISPRING_ULTRA_SCORM_COURSE_ID" val="966824A3-FD18-4DCD-A271-BCF64E59A1F5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NcCcE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FCyfEj6cRM5izMAAF1RAAAXAAAAdW5pdmVyc2FsL3VuaXZlcnNhbC5wbmftvHlYU1fXN4xUasHeDoUWrQxqFUQUChSQKbGKVSbRWIpUSKyAtMiMASIkETtYVIgQAZEhTogypUBJSAIJToQQTRyQiCEJmoQIMYkJJiFk+hJsq73b+/q+9/qe97qe5337BxxY65y9f2vttdZea599dsmundv/ZfOxjYWFxb/CdoSCLCzmW1lYWJa8966JcnPfaYnpMi8XtH2LRTvDYdL0z/yUz6M+t7DoQC3UfWO608I6a0dcroXFopvmn3nUzKtJFha7FGGhn39ZAJZwMlG/iuAfGXqvkI+Sj4bDLEElS6JPY1YJAJbun11cAlpbed4jZte1iMpQm0WfhY5/Gf7ho/3DD56812LVYrPsmeBz27VRtsdHymxrf9Dry+7qfZuwRerA/BTjWC6jaNHkpfo+w13friBRiMjLp5AiOzCIQry6dDKfCxM9k+B55Fd6GdLZBHHv3rtyHx6zF3mH1Lj5q7ygd0y0pk+mjUPJbi9vOht+4SwxETaFTM7ziCg2apHGTNI8EyGL+GBBL5Nq1sO47vLiAt5ixMvv89b+zsHuM99UB2jsf2cIOU++APlygSRw5FmKtYloaSJ6lwc7IqosLPrddtkEr7SlPXw6xzoW5GYFhgkr6dYgcp5Y03G8bgdCcghCmhmKJSvaM+HifZI8h4lViCpYMBSI1wWHjFhYHCVluTb220YHZ8u7gNoue+C0DzBXvgeo3FMN0NCiceyGruMbrABqAjOhaMIHQ9DNrqDIV9gjZ44jH2dQv3F6llJDfaQKBH0gyK6C8nNMDW4di3P7dCdYsf7giXnYg2TW1ipLzOxwExdeGXD7KGg8I6QdNJ7orD1rMgeLHh81yCY0vDjyi1zNSYjumdAvecyvGikVIaQ5MJVmhgpEyKeBxunq1NrBoMWdG9gpbAdSWbWeanlxRMhZCNQ/BMI1cBVdTk2sik/ByUY4jcfXWxnURgOvWrboqgzfuFnassFdoxkm9vrqMfoupKohnaRcq2URqyEIjeLInh1JGpzdELnbgy3UbmAS0iNOpu0RU+m7RZ9KgQ3bGWrywmvU3TaCHARGLP+SPl3YF1Itzw8R41Adg8K2NIwkx7E7OknbWhvil3tKnrJUA6CLHfZ8lawNVBX0Sjv2imrpfEJVa4vYSe3O8YqogkD3HdIX8EaUw526RSPpNKZL4s70WsumsuV8UpMCXo+sDOYrD7IdsCOl6skCPb+TWCdRMwKoDL8ARP1NVYFplFGFblaK0IDoz6Z9bY+eGxwmyktyG16NkEf9xD4X6AZleH4SJs0+zh9QzBCe25tkjIdI9ol2aR8BLvWF3Uw4chU0jtShjPKGsFAP1uUg9TYXAQG1x2l49gWaTqA02w3y1g4Sn3h0QhyD2GUsdCJL38AvvR0qcAA5CHJUdEO3zqVxM3zDgTEK4xNRLOWQevJCRPEYFtYqwCWPzmifRE0N8JRSr6/EOOqJIiDgJ4UvL4UymujDLkXJBuUDuYP8jeiXgajIBrGIFfJR14aB5NErZfaEokF+oQw3Mis/ksMeSF6eP5BL16OxhJBRHMI+d2xsAT/7EGUDXViHbGOyiHWJgrqcgINAmbgu1wMl6gxxsrAQ8RnhxUdyHGCKfdGK6ebhTd/9PAuIPt8lUxWUpw+UgMtq6KOZQW7XXBWEOvEKzOXqJ5mk4E59jCi72skk9ZoDdUkiRKvMxw359Ed7boJ9Tb9RlWlUCYWRdiAbAeCuoHDD/NXUa/qudP2pL0abynw8mAjfpTQENIDqwMwnIUjpDF8INXn0YK+jWmJSSeTFT6q70nRwTu0aacjAgcLWQXXNVRRdAe970Kd+fIccBwHWFt1Vx4FFZ6mpZZWyS2ACg2iyGP5QT1owWKBYhZJt4JHa+ErBJs1ywaGNK1zFl9LwG5twVMfMPVLqWLQSTuNnFbJVCG5HPkM5fTUdz37HIgshbbVbhhGgxIqkz9A/pfkMocfTTDaoSq5bdyr6Sle0WkCpEs4OuLIbVSuYF1ziRg3N0z0Ri73KW1GLTjWGuWT5TjJYxHjv3VfDwB4sqmXqAf9ma1j6Pu0jkk1nJo72w7f7bIZxUEIZRJY2qC6HU1H2w8SxKxuY6XcChmfjdxaXo1zSIk5pFadNrocK/mkq5VwyX3YIgT30LGFK/gsnr2UfRoZHXZBnd5u0oND1pl6shyvgVSnwqnTn414ZmBJVjwceXgiIA1NPxgME8nohO1Gk/bpKGZCHYOWANcuTOAX7BuAREn8PthN+4LaDf7UY0bralcpI3/E0EBztAVFOtyfK6nPL/KW16TiRjUW/pgdPcdulCMU3vMxMxkgfdQzajgbfv2vLDv6m3Xq/ajnGAsWeyGnQ5bFYkmpXagDlBZr9aTtpsUkrd344oE2FuST7llOm6i1HXapzgSneGCwnyMpb3o7ZRh5BxAHI3l9Tr8mmfZrTP6kWbyqfpncuiziWzS66K2mRHIJLarHs2BQZfWulJSGEHbbPA0XBavq4DRH69hRNDKrjsZO7Ah4FjnDa050m66iBdwFEdclxGFlXL6PDpZnQ+8jkJGmFAL58dfViWFGKRvWYn94mprF0ZclxI4+gokASu0LMNXhkoILAmZztmnPaDaboJkmnC+U4VicxOEj05EqVUJ1YGGxhwaD2VVvWfJr0wS40oa0PCjvgEIDYSFcKrLP6mj8ixGNtJvb6Lr2m3K0tpee8CPYqkwdK6Vsj11DDCq9Z53qIPtRL3Kfclk51GUbxLtPsY6u0ZUjXleyRy59AqJ2rWP5VlgGMmVyGij3tUCoWP4Ym3DfJXFeylzOifbWrcTOiGr82tj1fB6+P+kDtlMhO3JaQGfJT6sVAJ34z9SAcAw2QvXaIvdoRxCWTK6DuZ48W9A4Ktzrx4sj5+7oA+MQxILVFzOjxKduW7IC+GCRV+SXDOcf5zGB2KT5dNd1Qn8tIj6+ms/nzLLIA0j67nyMfK37wZ2/zyBdPbezo9qDeQXOyvc8mjwKie6j8Utuq4FXtiROHQlYxOr4gkIPjmKYAJKPDo9f4WPP2oIVjsTVjIkQb8Ens2ut7bUJd+DXfpmDOWPN/KNxglRMgnoYnUdYvUehV8eFRL/Cd0W0t+j3hw7Mt4cWD6R8jnaU3TXOf7zcbCVy52pdCZ+fSTOFce8VpMScxTUuac4Psio9HPVleXBm/IxVeH1vFEo41FEFEH/h+LnU6GfeVmF7Qe1W8IkFkcoNCvC89p1WudjNrQPEEj2uTgMLvlAU1X1xDdULV6Kfq7cvTqWwwfSrHkRQkCj6IW7sbx3NabHF0Ots0xUMFtG8bCvKiAVSo7/2TwRecMe9vx9Fsua0tcBz6yiCa+zUlQd0THOp2byMqso5qDReQnWQy9hBzFXWFq8xr50tsV5HV4t02Y41jTGXBWY6oZs3BD+JMEljGEakTUQnqIulDaIb4zqaP0jMjODL/EOkF7TyL/qiQvW5ZP/feVTbHrqMmt2zCgcYvrLMaAdkKMxImnWrdiYx0K4uje/LONG52WQHrbMDfy+BZnbfrecK9DETLqL7zmC31sX21l/aRj+VutFKZngCZ8sksadlsvaUpgejX7zanl/01oP/3yxEeRkfDxJv+thBtdzNfUsL/6y4nZxTVlCL5rBgL6dVM1NqvXr18obdLUtrzgVPiXSYA/ZbkV42eCb16FRt1xXL1aqPn8hXeXxxOpJ4yJ0IfvbRHyu1RDYaTP+uS3iKvXO0d4Z93Z50pG94/b/Xqrn8Y/10ZhwSl/tyeAilB5AGYub4YPNu/AJAlN6gpxquCuildTntASkDpm9upmMh2TJGClrcacSeHcaL44Y4/ms3RwWYnm9hhapscaSeC2JH4hdm+Fp7mM70QX44Tc6THBRoRBnk4rGwV57HXJTtTzm01KG+qTcMKroStyhpE5CAnB8qWN5oe2rC5DMgOU6VmVKyfn0HEjGW+3dqm605CTx1FMeSOwh0pgkm6WR7MxiBqT8bAlnEXLU3ftCLo4BmTk/1iEWA4ZSu832Fm7sT92A9Vo4+HvQV3dGcV3cw82+g+v70LExz/Vi/R/t+UJUbkl3VUt9gUn+a//diky53stEmGV/sQeNWSnOC3MXN+CCjbyAn4ojruP3AG/Fhu87eUuf5JAZ9SzSiW5XK2rBQUPCh19Ak3lVF7jzogida5DvuIuaeGov4ThorajyxXUdEZL87unvNVwczDqLP8xw/qEx1A7/3gEP03EuH/9n5++qD88luKO2w7sQl3WFSw4m/F4P70v9B0YrD+1UOJYnlAw9tmlHHDgVoldfgk4PKyvxdtvf/Gd/9eHV7+bv+Bk96+7/2/lWNZQvue/8CJTf7qP3AKR93/Qz9x7ev/A0d8+d+fwaGFirFcZsiTZ3KRyf4zmV7tteleK/+kKZ+dZ2IPo0/dPvontZosHXw/as+/U9HRAI2trSRGMLY47MS8P2s1BQPH1WdhV4o8xG+7Qa98YIV9dLA8NGgScDBAVEdqxfzRe1JpUo6+HFV0ub7I+VJdy5bxw2/Q/zy44Q9L/fnnO/8XMV7BhJWxHlyjQQ15HRGvL0a8fNDFBGi/XVg+/cZeHzSFF89FUJ3htj2kd8N7ihhB3VvNLI8o9uKTrMiau5ngYKNuurraHduneiKcbV2BlnT2nhLvCQxWj+XK2ulQFA0XKymMGZAk3nlRwJbkZhASKut4PUYVYMd3FcLRjMJ9FRJDd1Q9y4/fKT0LhVfWMQtqOxEbcqaOdG6gPuEiNLQ3pgD3jnsRXuzaUPCMY52DCwv71MVUzkpu+dIxiNlJOu15nt5kRjDYWGvhRE2Kh2csaNkwMRteJVvLKpfk1vMlPQz5gES8LLGzdai8dYXs+8hBcd4XZX0b/zWgF8dXtEinJZphVRgjSMZdhqd1iA13WWMUqBZkUST4xBmm3qTMLde/BSb12LmwxGu0pLXsJNha7NUUy3PJvm5tp2xlDviRlBt1/DKa2rec8YOvrdpLg8hcXVuS2e55jb2bwJCnauu2ZjD9CHBCG00FeOxC5bQzO4nwuFj1pCrend957k5sDkSoo6ZPGaJhXRuDcTTYYZabLOqtAXK5qvnYd/ndNYTCps19B+qh3ZC14oESUQ9Ay7rVY5ogJB0VRUCnzNrejeQTP0lwrABwug/5BuCKCyeMPALfFeZWLnRbNKUqXS67KcdlMC95e7Ro19FUNa8y1XSvXOekhATm2bErL9BbVlpty69XcN+Su/3c+TL0WNqeah9Cb+pqDC0lvfqUWFzgO7qxG1HYuoYni0qi5ppGtp4vzGG4UScrlAleFYIcFz7BcO4wSrxn2SlWDD7k2oFGBlBmMTibrd2AlbQsedyAVJW0Dw+SoY5uGw+Mxc6+1SPO9m64S6Uvrc1annegTt/ZWkH7ri8BsJyVkkOEBxnPRhZRgRXVwy3jCVMJ1krqNA7PD6TSVQEMVS/6zLyaL2MH2A3pVPHOAa37KOLLVeLUCoxgRgOYIlKnsdC1o9yB2RrBkQHUwS9XeXGvSMgP3kSZyYdRH/lcuyMguHT7rmIIYHXvpVBaI1JvhJAPhLQzWbOPP6+O3E+iBOyyfZbuPemE53HLxA5YHDN9iFCKfp5eslv9eYLTwu/HJsZUX0OoKzLFOLvn3g1I3N0AAQCblplYaRmGWxHxc5o/GJmh7cG+ejMtzQ6H5rqjB8+Ns/yU29Xr46qgsY6Xhm/53v6czEzyG4CGmRARGKwWbtxp6+kCXdvQiwI+Tsk4WnRXRQj+aGUAcwM26QMn6Iv42DZeA/Nb7LLB2XDOQPYBiDp3LStWzVM5Lia08dOxfNpbWY2Wnncj2MX2fvYzTFgGGSVPsKqMvHVIH0Obj6+NT8FIbqkDqUGfQcc6gne0nysSAZ64W0kDoRDU7WMv3uiMQEl6BuOAxj1y0KDxbMHe8HkE2FtdRIDdnIEooAt6XOI+iY9yMSbcPy0O+ClMHSM6rX3evvADAvufFPb/fMbLidpMwJEnnqsVaNqy+7/PLf3VFJ3wpLPh5fHX5RclKW3wDfdWC5Z8RD6yLzPk3Ls//xwfX2a9fAXRix9otjuLrCv/5ZdfTmOLhO72PL0035NbNH03Igc6BTiRWcRfYY8lz6YWYri37MkvfzwZXfTM1p6io1OKJm+asN/eEx1y23cY/hFG/yLFE3xkslEFmPjGzayCpW7vCF7qnm8HEmdUeAqHi/ehqAspTRY9ic6z9457LKySGiaevlYWRPuE5RSVLsRpzO8CVADy0DQTiAwolrjgxsBc33scWfD7c6FiXMszGi65tY1tU2QfkyK4Q0Hz7SzVMoKo4ZAMKcW8HoZ8jFhXWlxk6Ku9lYMH9eruO+t3a33GEW6vE1Q1jfftc6m4AvWvw7Z7pVSKrtrYqQ/Iosxp4eiHiruZiOlnlbFgQgG/1N9pI6GnwFyhVDsmcmGiehXZg2IQU7g7wQRnzdYyDrNY2ziXfLSeNqVuqmd6GdIoFN1En3lHY3jHeaZfqKae1dmjOPp6fGe+baw0llt/Xx/cA3xtATa0ICuQxeX31mnMyUfRr7flwmbUksuPn7u0jWF7gy5pYVnI17BiQM6r1rkLIiCzD6LHeIb+cT5/8SLAhtdKuUIT6GiumCL1h1pzwvBssgmDYIaGVFNjldvZ1nDuSII4B1ZrftUjQSjLj2VwYlgY+PpuZBkvGWcI1DxhkVUN2tnGanCqawtLfi0aPqVYltmnHLl0CRJfpBdDKDOPqQCVLZtsmBVXi6ehJA/s2Vii0pOiU1zqtrenaEkUrVThoSEt4suJSfqeuwUJo0CNTgQ0Nsi69D0JjEudCfm2hsIbx1/ramxNza+lmfzoVUsIdZ3nQWhFK/0y0UXVUd+PNGcf+Qn+87Bwqj4noZuZlwCynSUaAqnHPawMCk+jIkStTAFqR/M6A/egp85YaJaHRum60sZUsQhhrEd1LA79PPtYQ1rEjx2Hn4cXyx0QRjXSqJjFic5guzeIqeJW/qNQ4NrQjXQVrYARQPFis3NtnY0zVN709O8G4k/zYQbnBuxmhCIioybW+15wcn2qAQxYF+mv90f2Tmd8H+9E//Gyu1VqXJQK37jZsYULu1fPTHsA3IfknHJeNQi5LnMxqXEh5eVCmcaAR4jxTgk3CyFw04hcU/IvB6UeA6ONRyoBiowfLo9AG/u5l3tdZvmIjo1WU1q79/mSqfDir7/68SZXCdnObfMyGHJ/M4HaywC/X+p/yOyqP+OqQZAyuYz6ZM05GsSjqWBZl+lh/rsB1Ueqr6uKpoJb9j92t+qUzEAcv5I2211FLdFxZXpwUFjIly7TYVJ8NszlVTldOe3oyvVdhaXl4a5BlfeLZ484N25mNDK8ZKuX4dlVljFpl4OvsnPYoJWykcGOHuRrk4XuwU5RN7BLikDaMjoOre5VOCcOJAodpvgLazbnsfaIApxSsHbLkjHnznJj3HY5r5q55Qq4vxOUeSASHMAUFNa9ZLnrldKj574UHUr3qbKsSXOFnnLwoRNp8GqJgML2HACdl/LqxD1Rpxo3Vy4Ig4euIqS7nUZ9kub8ztji1/ZOpN0iuTC7hvP47i+7W11eKvPnedOYnc/BGmdXQzeZG3Wv0tK3hkn6cH1h4+YTRx2ayiovHohHmiShbX8vY/p+MciWH052dmUpbZCALadpuZXzR9txpkz/CP5zXAtl2+nkwsb+GX+rgc5VGSCbNHzJ19UScb4PPpmUQeJFad67fvP1wlp7rRylTQeqgQfHMiI3tlgXwQ+f99n5/FAnmN0UerXzgrvVVP18T/LMs0trtY2bo2Zz7xwRbSnLr27sNwX3Jzt3ZibWfctyXtgaO0Ia9kt027Vt89APs/vmx+FibV5EDWH32JySWTx2anExxHyVRDpifzOhyhLG+kK9dzzjN0sNA8cwQ2FagtGrZlc+enJDi3U+iBo+77R1wTUJztb4BKELsmKDzhu4m3GOe6h3WeEbVzC7bH4kmXxJxzT21tdxv3ChV0aeEV+yVHYcA6Enj9zuc3keZ/badeYRSc4EcSX20PowMjb/01Now9Xcu7A1/KCl0k67QZIfkWqZHzGX6fSEKaYKXYbKYx/5fFMWeQUdefnQRfLGRamUyB6f6y0y/DXUe8MCSpk92/pIG92rCx41RUXND/3Qpjv4WhhSRes8Ut1fsE8BT0eyi15dck53vcoqj2XkYpI7E1Ir6kqguGsYYd4WsOzdq9ZGnN3V/PfWxDgIltEKWodm5MVPyIe1t3F2PwfyAlFX2WdO0anQ/N02oYaX/JlN49LfFBXV9zGwOXZCrI38hUpxPT1MjBzHzmL/hZ49uzlqYLpbxUGkXRgpxb6AbH+QjuE/Eky3RxRHviDRJqHDJAscjTBRqZInvOM2D6dFZbJ4Jt/4eE23DOz26cGgbEqY2+nc9vz5wyooz1WZfRwkNrncy6XHtE1zsc6hIpLhsxQbq3fvfpF92UWuebJWFIM2Ust7b3CjdmZedFHejzIQyIvhz7dK+MWk15VsXXhZn92OjOmlllKuedZVeV3nvDa5nWvdz1iymePTBUJHe07iMdKF16tQNxsNj52pfJThOeoJ1Qrf9Bt1AmOcRnJ37oQFK45vJL3NEFZDMlybgp3MU/kYwKMn5HUq7gTQyGaI1utR1AjPvmGAX4/j73TjLMQozssZ4stLoosuwtOygl5XyMFF4EJJ9xzj6WJkz1uMht8GM9iJCTQWaWfGs36v2f0yyZoJIfKCRuiJJDj6t2+ds6IlSwnrMyl61e1q8qvGvN+XN0JDVQrzGrXkf8OKwQthfT6XMCPNpxTOLaDrRjH65VkHFI8ZicEoZd8fCdwv1UDjNJAyw1WT8+Uqdibw69Wrm84E46aXMRPhnm+aW4tdc2JwMkW1V/Z7bbPfM3xe+fTP5lYYw+AzlqtFS830umt966xCGZ+YIW3aU7jb5ue67eYon3VFddFuSQDKnBaNR0q2ua3M0WmuL0ZkyYfcsfE684thEnnmtie4d3aqBYU7O/c6ISXV3AmfATEIIeAiBRrTWzBRk/K1cYKnq92+T/r7PXg3K/LsIywOfWaw5dzqHJLA0bLmlchLqaB7QhCQsLjT+QuTOAs9e19+O/loTvU1T+jp4cVA3U1gb92ZNHTYHRbFoNzOKxm8ELb0F/9J54jvRxN3vmlcQZiQBFl6h9HmJ0e6uK/FZpTRUi5Skwl1JffOzgZDq1i3XNmlmCaDKRmUcKxzcmCq0RRPYOCn5K37a4Nd2qcz5v2mmbErds/B9XfU/JS6Qzcqkt2W5gTYzgzl3UCX6POMaWjraG7NkjBcCz0A7BLNz962cxWsV5DtQ4fi9vyG+oIp2KrwtBaN8kSyi7bmHur29Zny73ufYGi6s60tNIQEQ0n4Jar9E5ndYOCPR+tSzZrvb5MI74FWoo0ZH1QkK/0MkU/w7FPaZL1qIzPR+p4EQiNZ57SmYZec3hOl7zvah1o87Kxr9ZY0/zZSpmf3F21D3plhHG1l3oJHhh/9ukrJ580bFCDqLKDa2M4E7qpx2XuDbq4UoyaBV5VSGfxV86azlYm/WUDAr3bPuSMQ9Gw4WOgMDDydtBqiTfb2aWfO/1a36XM8siK520PUoef/aLK7c69E+Ygi6manTFhvUkISqS/f7ncUp00SvIzcgkPLezlAW/TQTPvRNdVUZcAXUbNdmS4zfPeLbL0733n5HVbgQZdQviqA0vHlIHTdkqRugTpQducazdjQd2Dzb2N6/IxlTTwK+zzWu8TZVVlTJ3h0N60Wy7aOaKMrnvhT2wWV9+ysupFr+HkB4BHW9qXeXs0lyCqWZpi07IxlZ6piUe0Rh9CQRYplhJ1e580O4tNdvTW8mBTu4gFbi8y8CGbfwUWkssNPHH2SQtop+BIkjDO/t01m/y5NdpXl6hz/awfGm7es/M0iT4I2C4Ivvm7MvvHoICz0jQf8L7mZwuzvRbJCXuGr+p/rDij+zZNfB4YRPBmqWb8669y/sf/7r3/2bzAn8LcpRrXR8AyiO4nMlqOMciB55t5xwPwNHihh8JVpU5QrqvpjGVmlkGQitc+uNTUQCxQ012LbSmqBk7hw8k0kwxheNbHD5md9rdjLe1PoFso95m1aDGuVNf6+KnK07zB6wfhnkrcJtn8hHJ9xRwqxWc+ImKCm9Lc031i7KdSllKdh5G/ajTHqROy/8n8Ajf/qZsV4CP5jqeVxhH/2e4393+2xqWt6O2xnPFsSXvzwit2m6LcF4dxadcayKcotq0H1RmFgYsnWdVY7a0Hjwf8GdJdNnV9jP+zJWzJPuiy6YLfJFB2nf61+o8EHUQ5b3LKenLEUffcP4H8A/08B7OppuA6cWWAfHaIcFgqL9I2Q2UbM4wlAcLu49K9A8r51O20tQWozjZIntqP24IKnz5AGplFjC9BPRuPZwMtMuDTX3rPv1YPbWMMUFlz0dCGkp3csPZ/lxFIO/FXcoMt2g2tU0cZX0Z5kvSQTApbiRsPn/cLxs326rDrEo+a8aUJpUS9+mp0g+9uHZ0p5M6V0LCfUuJ5lSkLav/+6ipYTVTGdcexFrbhNCWvaItkjCxx0l8TFstB6Yv7qJExv7jeFATljDuLm/M2CAkJZb8SBYJWqfkl3sKgiXTw2MN2QkOmRT+1d+FeFS/yQe1baPiKttwJZCDgLYiyG1xBxWnNeSAhWwE3dwlUt0FEgbU1hsGEdu1SLspWaSo0jC0KrSlkxtrpBhd3yuIZh029obc6Lq4l32/2rxTpqIvfHv1H0hsbNfaXkkVL0xAZn13vl1ofBYc74k2cWui3JgQUbvh1rItXBc2Bjrt7ZsqrtIFnaDpyYf4VVKxNz3ot1nN71N+D3hhcX3Q0FsiuPFOp7Eq7xt4UfLYJoWaFHgg+CaUxWevmnYIZfHEaPE3082r7PiZ941aNpzWCQUydkOCCJA233F5vaht4hdf7Vwsuu2S0DJgI/xrv7lju5sspLCk4cLeJIq+nKVKRkTzU1f73gUD6pM0Ef8uN9lcOU/Iz4Y+P24tr4zIx9GYmSfdRe97/B6xFR3NucgH2QmY4vjTx2aEsd/JA3hMdqEYwejK+2ziUzhdkXEzrbwTAsfzujzd3KW+PkOj6aUti+W8uCVZ5ZzlcO893onfCNTKEYnIlzlNEDJxJG/+oDpuzVezlDQCIzf8ABmJRujp/3pKMrGfYhAD0BEqfmJNBzCWWVWD5gt1Yo7gnWJm/BwKcSrLuNey2TKBJCVV2Eoyf1Zwe8zclBYtHdzlasJNeRReDGbz9R+iTzSzZ35K+WS4pye7nLO6wsg+NGnFKtN8E5um/0jwjg4GxWRJbn79r9ap2VAjc7u8MiP/GvYaRtl02W+p84+w/gfwD//wD88xnLunaKimX4Wpsr+vXtToOVw3skgnmbNv45yS2afYjJcF3S/x3tz5UDm2fA5S/sL6H/eQ3hUzrGMIkB66awhtSgGouRKmqeE/9/y+umrB0GPlKHqttU7vUHLIeKyI8p0/WyrIsAo4YJnA07qdv0hvnB3GAN+v1D+YfyP4ESxAKNd7PAhYcnqdW8An7pdh4HkuPI0034O8Pzs81rZcHEw/F/xJjx06ZQwo6KKI5Mw8Amak6a34RVAxTlqN6Ui4UxqZgmDGL22WgKpu/VElt5i+KWbXR878yzk9W20/FkRnpPOggQrBGgq1k1YobSKfGPqLFpjTlL2+F2ugROPlhRS3d792DYqtO0LBWdVYS5OJ69VgQWhro8X1wZH5sg22q39Pgfe9SObr1ozjr0M5ujXqZcA52voGVLqrH7wlzuMkPUYyT0cxEGaciBVdCVJwr9aQzh1058aNOpZUDAaWXsh3bQutboeSBWudiZiS+rfvAJOyWOXCaKx7dUeCfHY4aD1h8gSS+8CaWrdtvU4dhVljU9YHW9Zc14So6T0uvY5ao+o16GVOdUKNl4DUoMeFm8uJcEj7rl7tvBIL7ApIv5Nt3BtCQA1VHtiBbyYbHNawY7Z3dsBjVuJjPhaHHbjZV4bEXixBEx4OowLEmTx9na+G/ymdLxZs2m69wIHF0QAPEJYLDkj2aT6j5zrdmFwhpQVrdw83d40xhehy4CXWxnIm+h5XVihWpvWNnDjdGdwclbE8hTgGWsR5KI7NPTLfkBp65Nf2XeUZ0vnRvPC42bXcTKcD20s34Tq+V5Iq6xX6XNVnCjzokDByTr+aruBBdhjHcaPprI/3JqGZsecJDsyYd/iW+yObHBOXMrmUm8TIIvrvxjxlhUYpoYHEE2gkpp7xQSzexF2YqGWucPtkwoq4xJdbfy0RN1e8Cc6G/K6YmKPKO83jLgK9xyIOiXKEZ+Yd1QQTuUncOJA5BJ3/Ry4vzJ2pV0Kvs0u2o6fG59sT5ozlwegs7bFMtzVeXCmvchMXan0Pw12kzXZ2zQSluN5DKhDCNM/O4X/eBmRofL41EXcWpng7hUHo8XgWgIaF042RnPFBLTfeXRzWuWsZLZgagNWDY+BDmXLYrmBOD8ajcYGmjLbotM9aFxEGvOexti9INswaEtEJrCKw6z+rzqWuwsOvIsFUqIR8vXVB9KOGWrnf2kOLGzNaLMBxzNKZMTO1vJTOWwKq4htx0a58f9aQP2wEWb73eHH+vYAbv61kTzuiL69mX2RDa5AuE8So5YTZPsmRukidOv5+9N5tU6CylnzgxjTAm9BKGrtcjJ/zfvbG48Ogb5s2tdsTud/g/lH8p/M4qb1aYEo5Ciq94O/K7c+c1esKXlcX/ctWRpTeM/jH8Y/zD+YfxPYxz15xVN33+IWFqOiRz4+Y/siKwTekJ0L48Di169goQKjGsTt77hrgbDlY9O4rlHxPc/2xwqeJYTOfj4Xulylnl3gsVRn8b/youSLEMatfbmT+s0/98/wvvbS+BVu9cv/4Mo00H2FNUhSp78PgrxyvwWLDAwAFsHYfiI2JxFpm4TvRhdxACG21B66dzad+lE+qifdtjA6YjelsGDMw5lxtsU8VfwemZ+hMz8qEpCxTD8RRyOk+lRqqQFop+6Tx6f3eWdSdff4wAvpXU9qXvlIVDzA9XMKE6P3cydFMDDhvEOOiwfv6BgWeI03N447jibsVI0z8KhtvcozJ65YOd1V4C8RAX4OLk2g5d7mocmIa5rBxr7m0sjGSRSSL+eJMtfJnzMWu5Qv8AiKw00ATR/tkOZFDWTMF9wAKI1FM98zep7pRHF0stf3ec0sM3HM+TIc4HqXHtsryKcRJ6eO/JAW0qf22LgJCpxbeh5RYtGKELEhH3IlwuQL6X6eiyfyc/FaMdIwOMo+ItEe97sCJ7bJYPiSFIvHJFX+kIrRyF1HH4pZYVZQcSx9myeOKNaPAib6KUK8ydXcb85XJ//TsBii/HHggQEhyIUtb4G6ELx58Bz32vsL/bumB3F6EdPYjQ1GEKON65SsVKbVp1ysfrASnSXg7gJMdWU8eVnWT6aGqGBAa/XAmwnNjAFBERD+Y3ztetk6fmcxLQEJakcnnsqEIyjQZMSGEE/fl4lUgmO4LVMHL0jR+fgzz6l5TRqi2J6BYFEsZMZz1nB9FMOhS9qJ2Hn8DCV0inZwnVWi87QYsjSvi2kythE7LTH0VoHdC2NuRE9nj1qfm9B0aZqZqaXu07VBLMuwzJJfdDC9lnOIDnx8zPpnekmMwjJqGXHUKrdbBVBn7E9IF1RGWx4lSWHLwccZoVMqQiLOVAUES7dms+x6M8eZFP0jsXgfGQpEc7YDfjCZC7+jXY9jbWR44cUo20rhJVj2asHOZMuFKXPC0QVjPUFeUK0O/kGN69QrIpXkjo4+cHMIkdWKX7j7c9ddF0SVRWnUSovcDYJCdWOHZcSt3MAsULzvsQnEuwlUobF+Ka6aWd67aQUuxvPJAwh6Y852/0vmLrM+OAxzR2v9FOGwNYWaMP98ptqdWXoFxJmZ+29OSWfUiH8F220GoLixXOd9CjNm0efRRsE0R7mXUHfu974Q7RLGRgPvNv8i+YO5YXy2/ZsJEnTIQWsgGrruoAGPjBD1iQ+ktbY78dKyF/BkRDaTN0v53XCK3uJpPr+bDyRJttE4xo2OF+0e6zlbDoOGp/b80k2KLHAI78aN5m3obIzgh4mqK+yUyaac8OIwvtzf9dulX2/26xbPpRnXHjf7bkUbxI0gC57mG4QuTX2b4Si+9tm+bkcYkXsyWmNXFzUe/RmsqIP7joANVzp/zaTJHa6dMckqb7WUkhkh7SDVr7zWIylGJ6XI7JhhMKmfhHQqKFD48hq1LdzgrYIjuR4hOENzb8jMEfGzk8ncX3tUuK8o1Q6EriJxck03ZmbX0vxPG/StfiMpW+5eGTbh5YBO5e7Hhtri6wQG+4KesBhzM7Iey1nr1GeYOg1vSLRZ+yMzIQUFalcmViym+JKqBPGbBboBigRp3Pvdo7mCbMrLX0nd6rAy5lUm4FenYIu+YFAkt7P07boZrHGWeHlXu/2Fpn4UBNJuhsfvRbfVpHbc9fdmgN9xwIVDTBy9LXwBJgBLXLjT38fz+iUEnanIx8t/Fc3+TBbQJjizj52cm0nMsTPpSSTEqHpTJ+cFXj2XSlJjlj+iHkF4bGvG4mX+jG1z+69FkznfcflZc2ykflt6LDJEW5oOZvGXG0rHGNqAnee9nkqRbxrKpmfIR7ldUH3dfFKB38gl8XeDhX05uq+9jc4TWjXW6pw7gHSghekkRCn6WbkWtunGbU5MbhtW0yqzma39aXhV1Dy5ox7jXJRiZxM2+6+SL/gtZ3NyIx6Ct4I5oX2na+wTtpIF64RD6RfAgsGWdkwFyIblekCSznY4F/GLvNkxPt+7sTTxE0yRESiNnNYkutISE8g2je1E2VDMqNBBmnnXUH4KXNHr6hk3ob4xZW8LimAfcnOQpqgLmhF7legBrmX/ZFHsyLfnXh/jI385eKc3u+DU+Hq7tdmqS0v0V2qZX8cq38n+GGCv8XLgrHbRr8sNOh8w9ZHAA15REiIbfi+cdmgwI/ZZirxXQdHPa4lJrG/9g/vRDLWOmsjyzrsrmrXeO4Qxosdz7FB+2Vk924PagnRaD4WwPeatnHYUJnNSee5LdGEiKVdIeHzxrlQFHUoxthzRi55FfbuSAbpeXvhsGSPCiQmYevnwkH9mXnHP7K8PwfosPEr3vCmpW3JhLo016dKy8g2ppo/23ak6YCLsrvVZSau+oMLhY96yyDMyfZATO1zKcVsB0kKzPAaCplXZckiyKY4S5V6VYoPyXk9h8ieegtF3hLu0Oz7Y77funLy5lyj6UXjSD4kaC5KtLcUHr8VQxS/a+GEkvKmaptLUsBraMKrsVeptJS+GxDPK8N+7NiL07rmpIraxFOm+P2ILcRjz8Vm70q+4VVt6TuKtU+Y0iSTR/xMIFJr5X4TOZ0brUCXkxJOef4Uk5ow/GcwL+otGw2rwonKvyL5RHbuOWBn1iOS9Ws45jOYJBSWf3kJP2a5a6WyGRmVJ4YNq/gnEhXBn7BZ0ydmdXBHPBeEkQwkDgckqD9UiF9rJtJFAXOqHO5st+thwGPx2b2e7UTngVPqsOqv81f8NkTFjkYxUo89mdIAm1DM8xrqbBWr5iFAJqMq9mk7jEe0fP0kNf01siEwjl36G8qDA8i9AwdWQkh4xba58Ca/sdDzV5Ox38p7tlzp8E1d1oj7Mxj3jFAZ3Fy4okiFOreS5W5QLjp6ZMHnCeqZ3k+YWyvkmvh8gP8jDtIUi2qIIfxQsrtVey4Pqn2k3wOsHdXvmhzhfIFgErVpKND5cmukizEaoBHc9tQ/8EzQPUTORvP45s2ZnoYR3uy+ava6BfvbC4O/Wlh76p3UpnOTlw0XpuamuMnhzZDlrEdq5Ws/EAUOaDcYV4q06fyQqfYVFgVFCAkL0ab31xJxtszHOwHiNgms7HRyY4PPqczvndN5H0DQT+XLlAGzs+997vKYNhMv3RtRHKiWk9k7pdhC3iOJEzC8XFIRaHiBuHpYvKiSh5Uazu22SSsSBfEIM0FIkSx+p256K3ko0zCRCc5Ap3dF528YpxKpicPjdfEx7wvkX72TTQYrF8e9npHD31UQuRn6GPolc5RkQktv95/NYM/FbhGJp5dKc2tqJLd8cGjmkW1F2qV3zw0ehIOfMtUwQ8zUh4oXsTKLHV6fOl1qOJ7Ell+qVzYf+bJml6042yiemgubDYFNlxk+U4RvyROqO1LSBiY8hrl0enV2Opq/lg06Lz0OYscOQJU7720VqNdTIBy97yW7x4NB8wxcnrYQuNsyfi37IEa6tx9lMuOreHKs9/5846YYxVlx2Z65QPiCNh64iHvp8j6nOUPJWK2+68fJmwvxsQZnjZQnEQ9OVyRh7a5av8w7Fmc724qF42jEYOM1a6PK8VzN/NiBEhV4QI9tIfFMmVBhO3oM2aXNiKwqZach/WI51G54tVx0ZA9SR0WOcWNZ8sfhxdQLpJBLsWCYUJE4j11ivMObWYHkP+PpSch8OcRk38lec58IAV1uPPJel4eqrn3uhFpr7Llj2B2WnVX/eeecouFzoSk3gb268UE62xyPZvQMmW6nNlO9dSj3l2DKen4Ll3X/Q7tL4fiMKySmGZwpxtQhQY1DDXYuo4h9HwdnYDR3Up5oJ4lnLL/Xzbuu+1ex5DIQO6RvMr7CeAgVeXrg7Hbj82fOhpvIxzsDAxCc0LPqKSdP//shTtuX738YinJ23THVFs/Sb29+G5Nj7IeWYXj4XI5WYD4nAUmJzS5r7PcaMgXw59R3T4D2v8QbVTyyrnGZq67mappreZxfBhr4/CXLvHW6RLJ3q7/1RB+RSo86jKJq7835wZsE8B0L6tMVvJkB4cJPOJSn7oML/Wt2QJTNsBHHwPvSucysoS+XpknhqGTvtT4zFRSphc6cH0x93rKN7k3pdOas8cax9Y8os7FsySYEZ81rmeRLjOPCN+lt7vhb6e3z2/aQNBmmFmTz/hlL0bXa+dNgDl/ooghoknrBqtun49bPFR/HC8C/nJMiPjalabWkovZ8Pmh8FfgpcTEL9qhVO7PZ8FN/3gcEPckSAPgFl/HBnUKoaWh7ZHiq8DGhzDS5MN6x2PRFTfRh4xXMpaIvyCTUF6NX2Op4gbqRBFkE5YP2P3IRB0aFGw5dly7+l+G48aUzt37zhCIPbri333DoRvZFWiAx7FPZoxBwxnpMPhGFfJlzp7aoaghmYUGdIEM+3UuDTqSLdNIT2gK5yFQNnaD8wurjmz9Eo1vfy3sAnPY3TvB6Z2KNU5Bu251l7Lm9Sq4u/b0ss2ni4b0WFln5oClMoVcWB8YmVK0j3FXLnzFNVVIPNrZHejMK4qvVIo0yiO6Zp+FAkEaWxH7x0HGhhcU48atzKZzuWgabISETJ/W5tgsqLZteHIJonwh5H82YCuWxKguhP3La3xNPw402BX1kKjkdfBo3f4LW6eDFvemBEPyP/UCNq1GgSH8U12Q+r29/jGku8Ox9eeM2FaDqoBubs84kx7Ek5rP9Wnb9fpjM3JF9Vr8f2Serz+d+F2v+jq/JHd6vNc1Tzt3u80xV58NKwLipikT27jOfFcPYfuSooNNuh1l6oOQnc1OTgzqKIsPttLmm7y3QSvDsenN9DU0mY2BGI/32beMCZ5BgWfM2Jy9zC2Hbdoa2b9l/7P8BUEsDBBQAAgAIAFCyfEiyzXAhTQAAAGoAAAAbAAAAdW5pdmVyc2FsL3VuaXZlcnNhbC5wbmcueG1ss7GvyM1RKEstKs7Mz7NVMtQzULK34+WyKShKLctMLVeoAIoBBSFASaHSVsnECMEtz0wpybBVMjcyR4hlpGamZ5TYKpmamMIF9YFGAgBQSwECAAAUAAIACADXAnBIqQHEdvsCAACwCAAAFAAAAAAAAAABAAAAAAAAAAAAdW5pdmVyc2FsL3BsYXllci54bWxQSwECAAAUAAIACABQsnxI+nETOYszAABdUQAAFwAAAAAAAAAAAAAAAAAtAwAAdW5pdmVyc2FsL3VuaXZlcnNhbC5wbmdQSwECAAAUAAIACABQsnxIss1wIU0AAABqAAAAGwAAAAAAAAABAAAAAADtNgAAdW5pdmVyc2FsL3VuaXZlcnNhbC5wbmcueG1sUEsFBgAAAAADAAMA0AAAAHM3AAAAAA=="/>
  <p:tag name="ISPRING_PRESENTATION_TITLE" val="ИКТ практико значимая"/>
  <p:tag name="ISPRING_OUTPUT_FOLDER" val="C:\Users\Robert\Desktop\Асмандиярова СР№2\ИКТ практико значимая (Web)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.106"/>
  <p:tag name="TIMING" val="|10.1|0.001|0.001|0.001|0.001|0.001"/>
  <p:tag name="ISPRING_SLIDE_ID_2" val="{51E2E090-A37A-499E-8F87-048A5D93831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2"/>
  <p:tag name="ISPRING_CUSTOM_TIMING_USED" val="1"/>
  <p:tag name="ISPRING_SLIDE_ID_2" val="{BAD5B701-DD5D-41DE-A127-503FC88E7277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4F4ABE1E-CA2C-4B45-A170-ACE1C4F7F7B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42F3854D-605D-4265-BD43-9EEA2452F3E9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001|0.001|0.001|0.001|0.001"/>
  <p:tag name="ISPRING_CUSTOM_TIMING_USED" val="1"/>
  <p:tag name="ISPRING_SLIDE_ID_2" val="{1B9323B1-4AA6-4422-B846-4E688E218158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HARACTER" val="CharacterId &quot;{be90ac72-4193-4fc1-9631-99ae3dc474c5}&quot;&#10;PoseId 14_026_kate.jpg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936"/>
  <p:tag name="ISPRING_CUSTOM_TIMING_USED" val="1"/>
  <p:tag name="ISPRING_SLIDE_ID_2" val="{2D406970-7FFC-4FD9-9E59-8464C1E65A1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HARACTER" val="CharacterId &quot;{be90ac72-4193-4fc1-9631-99ae3dc474c5}&quot;&#10;PoseId 21_026_kate.jpg&#10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4C8E4D56-7399-4F3B-9078-30E4DABC9044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968DDC9D-12EA-4F1A-A1C7-5F1C4EA1D9BF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2EF1301A-0529-488F-ADF3-395CBE23BA30}"/>
  <p:tag name="GENSWF_ADVANCE_TIME" val="13.0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ED455BDA-87E3-4F06-A012-4B70E9B50068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799D958-F63C-4E59-83C2-429C2DCE1E3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HARACTER" val="CharacterId &quot;{be90ac72-4193-4fc1-9631-99ae3dc474c5}&quot;&#10;PoseId 10_026_kate.jpg&#10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730</TotalTime>
  <Words>362</Words>
  <Application>Microsoft Office PowerPoint</Application>
  <PresentationFormat>Экран (4:3)</PresentationFormat>
  <Paragraphs>87</Paragraphs>
  <Slides>13</Slides>
  <Notes>13</Notes>
  <HiddenSlides>0</HiddenSlides>
  <MMClips>3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Изящная</vt:lpstr>
      <vt:lpstr>Документ</vt:lpstr>
      <vt:lpstr>ТЕМА       УРОКА</vt:lpstr>
      <vt:lpstr>Слайд 2</vt:lpstr>
      <vt:lpstr>«Применение производной в физике» </vt:lpstr>
      <vt:lpstr>СТРУКТУРА И ХОД ЗАНЯТИЯ</vt:lpstr>
      <vt:lpstr>Разминка:  «Проверь себя и своего соседа»</vt:lpstr>
      <vt:lpstr>Ответы:  </vt:lpstr>
      <vt:lpstr>Биржа знаний </vt:lpstr>
      <vt:lpstr>Слайд 8</vt:lpstr>
      <vt:lpstr>АЛГОРИТМ НАХОЖДЕНИЯ ПРОИЗВОДНОЙ В ФИЗИКЕ И ТЕХНИКЕ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ИКТ практико значимая</dc:title>
  <dc:creator>User</dc:creator>
  <cp:lastModifiedBy>Liana</cp:lastModifiedBy>
  <cp:revision>99</cp:revision>
  <dcterms:created xsi:type="dcterms:W3CDTF">2015-02-02T16:50:46Z</dcterms:created>
  <dcterms:modified xsi:type="dcterms:W3CDTF">2017-04-08T05:31:20Z</dcterms:modified>
</cp:coreProperties>
</file>