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82" r:id="rId2"/>
    <p:sldId id="294" r:id="rId3"/>
    <p:sldId id="296" r:id="rId4"/>
    <p:sldId id="297" r:id="rId5"/>
    <p:sldId id="320" r:id="rId6"/>
    <p:sldId id="290" r:id="rId7"/>
    <p:sldId id="291" r:id="rId8"/>
    <p:sldId id="292" r:id="rId9"/>
    <p:sldId id="293" r:id="rId10"/>
    <p:sldId id="261" r:id="rId11"/>
    <p:sldId id="258" r:id="rId12"/>
    <p:sldId id="298" r:id="rId13"/>
    <p:sldId id="299" r:id="rId14"/>
    <p:sldId id="300" r:id="rId15"/>
    <p:sldId id="302" r:id="rId16"/>
    <p:sldId id="303" r:id="rId17"/>
    <p:sldId id="288" r:id="rId18"/>
    <p:sldId id="304" r:id="rId19"/>
    <p:sldId id="319" r:id="rId20"/>
    <p:sldId id="321" r:id="rId21"/>
    <p:sldId id="305" r:id="rId22"/>
    <p:sldId id="306" r:id="rId23"/>
    <p:sldId id="307" r:id="rId24"/>
    <p:sldId id="308" r:id="rId25"/>
    <p:sldId id="309" r:id="rId26"/>
    <p:sldId id="310" r:id="rId27"/>
    <p:sldId id="311" r:id="rId28"/>
    <p:sldId id="312" r:id="rId29"/>
    <p:sldId id="313" r:id="rId30"/>
    <p:sldId id="314" r:id="rId31"/>
    <p:sldId id="315" r:id="rId32"/>
    <p:sldId id="316" r:id="rId33"/>
    <p:sldId id="317" r:id="rId34"/>
    <p:sldId id="318" r:id="rId35"/>
    <p:sldId id="287" r:id="rId36"/>
  </p:sldIdLst>
  <p:sldSz cx="9144000" cy="6858000" type="screen4x3"/>
  <p:notesSz cx="6858000" cy="9144000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Times New Roman" pitchFamily="18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0000FF"/>
    <a:srgbClr val="33CC33"/>
    <a:srgbClr val="3333FF"/>
    <a:srgbClr val="FDB2A5"/>
    <a:srgbClr val="FF37FF"/>
    <a:srgbClr val="FFFFFF"/>
    <a:srgbClr val="ED5D05"/>
    <a:srgbClr val="B3E2FF"/>
    <a:srgbClr val="99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40" autoAdjust="0"/>
    <p:restoredTop sz="94728" autoAdjust="0"/>
  </p:normalViewPr>
  <p:slideViewPr>
    <p:cSldViewPr>
      <p:cViewPr>
        <p:scale>
          <a:sx n="77" d="100"/>
          <a:sy n="77" d="100"/>
        </p:scale>
        <p:origin x="-2604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0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0"/>
    </mc:Choice>
    <mc:Fallback>
      <c:style val="10"/>
    </mc:Fallback>
  </mc:AlternateContent>
  <c:chart>
    <c:autoTitleDeleted val="0"/>
    <c:view3D>
      <c:rotX val="15"/>
      <c:rotY val="2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.12612665544284254"/>
          <c:y val="8.6269788669713576E-2"/>
          <c:w val="0.84575419920103834"/>
          <c:h val="0.58691961858039166"/>
        </c:manualLayout>
      </c:layout>
      <c:bar3DChart>
        <c:barDir val="col"/>
        <c:grouping val="standard"/>
        <c:varyColors val="0"/>
        <c:ser>
          <c:idx val="1"/>
          <c:order val="0"/>
          <c:tx>
            <c:strRef>
              <c:f>Лист1!$B$1</c:f>
              <c:strCache>
                <c:ptCount val="1"/>
                <c:pt idx="0">
                  <c:v>Начало года</c:v>
                </c:pt>
              </c:strCache>
            </c:strRef>
          </c:tx>
          <c:spPr>
            <a:solidFill>
              <a:srgbClr val="FF0000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режим дня</c:v>
                </c:pt>
                <c:pt idx="1">
                  <c:v>просыпаются</c:v>
                </c:pt>
                <c:pt idx="2">
                  <c:v>делают зарядку</c:v>
                </c:pt>
                <c:pt idx="3">
                  <c:v>телевизор</c:v>
                </c:pt>
                <c:pt idx="4">
                  <c:v>засыпают</c:v>
                </c:pt>
                <c:pt idx="5">
                  <c:v>закаливание</c:v>
                </c:pt>
                <c:pt idx="6">
                  <c:v>вредные привычки</c:v>
                </c:pt>
              </c:strCache>
            </c:strRef>
          </c:cat>
          <c:val>
            <c:numRef>
              <c:f>Лист1!$B$2:$B$8</c:f>
              <c:numCache>
                <c:formatCode>General</c:formatCode>
                <c:ptCount val="7"/>
                <c:pt idx="0">
                  <c:v>22</c:v>
                </c:pt>
                <c:pt idx="1">
                  <c:v>25</c:v>
                </c:pt>
                <c:pt idx="2">
                  <c:v>5</c:v>
                </c:pt>
                <c:pt idx="3">
                  <c:v>38</c:v>
                </c:pt>
                <c:pt idx="4">
                  <c:v>15</c:v>
                </c:pt>
                <c:pt idx="5">
                  <c:v>13</c:v>
                </c:pt>
                <c:pt idx="6">
                  <c:v>23</c:v>
                </c:pt>
              </c:numCache>
            </c:numRef>
          </c:val>
        </c:ser>
        <c:ser>
          <c:idx val="2"/>
          <c:order val="1"/>
          <c:tx>
            <c:strRef>
              <c:f>Лист1!$C$1</c:f>
              <c:strCache>
                <c:ptCount val="1"/>
                <c:pt idx="0">
                  <c:v>Конец года</c:v>
                </c:pt>
              </c:strCache>
            </c:strRef>
          </c:tx>
          <c:spPr>
            <a:solidFill>
              <a:srgbClr val="0070C0"/>
            </a:solidFill>
          </c:spPr>
          <c:invertIfNegative val="0"/>
          <c:cat>
            <c:strRef>
              <c:f>Лист1!$A$2:$A$8</c:f>
              <c:strCache>
                <c:ptCount val="7"/>
                <c:pt idx="0">
                  <c:v>режим дня</c:v>
                </c:pt>
                <c:pt idx="1">
                  <c:v>просыпаются</c:v>
                </c:pt>
                <c:pt idx="2">
                  <c:v>делают зарядку</c:v>
                </c:pt>
                <c:pt idx="3">
                  <c:v>телевизор</c:v>
                </c:pt>
                <c:pt idx="4">
                  <c:v>засыпают</c:v>
                </c:pt>
                <c:pt idx="5">
                  <c:v>закаливание</c:v>
                </c:pt>
                <c:pt idx="6">
                  <c:v>вредные привычки</c:v>
                </c:pt>
              </c:strCache>
            </c:strRef>
          </c:cat>
          <c:val>
            <c:numRef>
              <c:f>Лист1!$C$2:$C$8</c:f>
              <c:numCache>
                <c:formatCode>General</c:formatCode>
                <c:ptCount val="7"/>
                <c:pt idx="0">
                  <c:v>34</c:v>
                </c:pt>
                <c:pt idx="1">
                  <c:v>32</c:v>
                </c:pt>
                <c:pt idx="2">
                  <c:v>15</c:v>
                </c:pt>
                <c:pt idx="3">
                  <c:v>30</c:v>
                </c:pt>
                <c:pt idx="4">
                  <c:v>35</c:v>
                </c:pt>
                <c:pt idx="5">
                  <c:v>26</c:v>
                </c:pt>
                <c:pt idx="6">
                  <c:v>11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shape val="cylinder"/>
        <c:axId val="38307328"/>
        <c:axId val="38308864"/>
        <c:axId val="39302016"/>
      </c:bar3DChart>
      <c:catAx>
        <c:axId val="38307328"/>
        <c:scaling>
          <c:orientation val="minMax"/>
        </c:scaling>
        <c:delete val="0"/>
        <c:axPos val="b"/>
        <c:majorTickMark val="out"/>
        <c:minorTickMark val="none"/>
        <c:tickLblPos val="nextTo"/>
        <c:crossAx val="38308864"/>
        <c:crosses val="autoZero"/>
        <c:auto val="1"/>
        <c:lblAlgn val="ctr"/>
        <c:lblOffset val="100"/>
        <c:noMultiLvlLbl val="0"/>
      </c:catAx>
      <c:valAx>
        <c:axId val="3830886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38307328"/>
        <c:crosses val="autoZero"/>
        <c:crossBetween val="between"/>
      </c:valAx>
      <c:serAx>
        <c:axId val="39302016"/>
        <c:scaling>
          <c:orientation val="minMax"/>
        </c:scaling>
        <c:delete val="1"/>
        <c:axPos val="b"/>
        <c:majorTickMark val="out"/>
        <c:minorTickMark val="none"/>
        <c:tickLblPos val="nextTo"/>
        <c:crossAx val="38308864"/>
        <c:crosses val="autoZero"/>
      </c:serAx>
    </c:plotArea>
    <c:legend>
      <c:legendPos val="t"/>
      <c:layout>
        <c:manualLayout>
          <c:xMode val="edge"/>
          <c:yMode val="edge"/>
          <c:x val="0.26468260411711142"/>
          <c:y val="2.229956569321161E-2"/>
          <c:w val="0.54751359535550181"/>
          <c:h val="9.2555807975359061E-2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A254BD2-608F-4223-9549-917B7E7D0701}" type="doc">
      <dgm:prSet loTypeId="urn:microsoft.com/office/officeart/2008/layout/PictureStrip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0251AA3D-2033-4A2A-A69A-69F8C2B394B7}">
      <dgm:prSet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b="1" i="1" smtClean="0"/>
            <a:t>Подготовительный </a:t>
          </a:r>
          <a:endParaRPr lang="ru-RU"/>
        </a:p>
      </dgm:t>
    </dgm:pt>
    <dgm:pt modelId="{495F2BF7-DA06-4515-BA3C-D3F4F2882B91}" type="parTrans" cxnId="{F9A7FF9E-F0D2-4F43-9854-A2223F18081E}">
      <dgm:prSet/>
      <dgm:spPr/>
      <dgm:t>
        <a:bodyPr/>
        <a:lstStyle/>
        <a:p>
          <a:endParaRPr lang="ru-RU"/>
        </a:p>
      </dgm:t>
    </dgm:pt>
    <dgm:pt modelId="{D288036A-8E40-4E6C-8659-B38EBCE93C4F}" type="sibTrans" cxnId="{F9A7FF9E-F0D2-4F43-9854-A2223F18081E}">
      <dgm:prSet/>
      <dgm:spPr/>
      <dgm:t>
        <a:bodyPr/>
        <a:lstStyle/>
        <a:p>
          <a:endParaRPr lang="ru-RU"/>
        </a:p>
      </dgm:t>
    </dgm:pt>
    <dgm:pt modelId="{CBC81827-52C3-42EA-9E74-261027025B04}">
      <dgm:prSet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b="1" i="1" dirty="0" smtClean="0"/>
            <a:t>Диагностический</a:t>
          </a:r>
          <a:endParaRPr lang="ru-RU" dirty="0"/>
        </a:p>
      </dgm:t>
    </dgm:pt>
    <dgm:pt modelId="{A5BBAE19-DB39-441A-8065-938BD21AAB82}" type="parTrans" cxnId="{EBB22A37-2BB0-4C99-B45A-29206853E877}">
      <dgm:prSet/>
      <dgm:spPr/>
      <dgm:t>
        <a:bodyPr/>
        <a:lstStyle/>
        <a:p>
          <a:endParaRPr lang="ru-RU"/>
        </a:p>
      </dgm:t>
    </dgm:pt>
    <dgm:pt modelId="{1BBD1056-34E3-4273-A7F5-FA4A303D9F25}" type="sibTrans" cxnId="{EBB22A37-2BB0-4C99-B45A-29206853E877}">
      <dgm:prSet/>
      <dgm:spPr/>
      <dgm:t>
        <a:bodyPr/>
        <a:lstStyle/>
        <a:p>
          <a:endParaRPr lang="ru-RU"/>
        </a:p>
      </dgm:t>
    </dgm:pt>
    <dgm:pt modelId="{AEA639F1-ABE2-4CFD-AC4A-FBB5C832B398}">
      <dgm:prSet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b="1" i="1" smtClean="0"/>
            <a:t>Заключительный </a:t>
          </a:r>
          <a:endParaRPr lang="ru-RU" dirty="0"/>
        </a:p>
      </dgm:t>
    </dgm:pt>
    <dgm:pt modelId="{E5588377-8CE6-4C97-9729-A368B4EA80B7}" type="parTrans" cxnId="{B859658F-97A4-4E97-B675-8B582DC288F8}">
      <dgm:prSet/>
      <dgm:spPr/>
      <dgm:t>
        <a:bodyPr/>
        <a:lstStyle/>
        <a:p>
          <a:endParaRPr lang="ru-RU"/>
        </a:p>
      </dgm:t>
    </dgm:pt>
    <dgm:pt modelId="{A4F64C19-E3B5-454B-86F2-5230B76884A2}" type="sibTrans" cxnId="{B859658F-97A4-4E97-B675-8B582DC288F8}">
      <dgm:prSet/>
      <dgm:spPr/>
      <dgm:t>
        <a:bodyPr/>
        <a:lstStyle/>
        <a:p>
          <a:endParaRPr lang="ru-RU"/>
        </a:p>
      </dgm:t>
    </dgm:pt>
    <dgm:pt modelId="{E5613B8B-560D-4ED1-ABA2-D8A2EBC3600B}">
      <dgm:prSet/>
      <dgm:spPr>
        <a:ln>
          <a:solidFill>
            <a:schemeClr val="tx1"/>
          </a:solidFill>
        </a:ln>
      </dgm:spPr>
      <dgm:t>
        <a:bodyPr/>
        <a:lstStyle/>
        <a:p>
          <a:pPr rtl="0"/>
          <a:r>
            <a:rPr lang="ru-RU" b="1" i="1" dirty="0" smtClean="0"/>
            <a:t>Деятельностный </a:t>
          </a:r>
          <a:endParaRPr lang="ru-RU" dirty="0"/>
        </a:p>
      </dgm:t>
    </dgm:pt>
    <dgm:pt modelId="{DEC87C3F-4A80-4B68-B5D8-58DA7016F0B3}" type="parTrans" cxnId="{8D998F3B-E015-4A8C-8ADE-A39296746041}">
      <dgm:prSet/>
      <dgm:spPr/>
      <dgm:t>
        <a:bodyPr/>
        <a:lstStyle/>
        <a:p>
          <a:endParaRPr lang="ru-RU"/>
        </a:p>
      </dgm:t>
    </dgm:pt>
    <dgm:pt modelId="{A455493A-2EA1-4808-A167-F8348BF49DB0}" type="sibTrans" cxnId="{8D998F3B-E015-4A8C-8ADE-A39296746041}">
      <dgm:prSet/>
      <dgm:spPr/>
      <dgm:t>
        <a:bodyPr/>
        <a:lstStyle/>
        <a:p>
          <a:endParaRPr lang="ru-RU"/>
        </a:p>
      </dgm:t>
    </dgm:pt>
    <dgm:pt modelId="{F5D40929-594B-4AA6-A6D5-A44EEAC57607}" type="pres">
      <dgm:prSet presAssocID="{CA254BD2-608F-4223-9549-917B7E7D0701}" presName="Name0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21603A9F-F17A-4C12-8CC0-94925A14DDAF}" type="pres">
      <dgm:prSet presAssocID="{0251AA3D-2033-4A2A-A69A-69F8C2B394B7}" presName="composite" presStyleCnt="0"/>
      <dgm:spPr/>
    </dgm:pt>
    <dgm:pt modelId="{FBDF47AD-6398-49EC-A266-1FB581E8FD12}" type="pres">
      <dgm:prSet presAssocID="{0251AA3D-2033-4A2A-A69A-69F8C2B394B7}" presName="rect1" presStyleLbl="trAlignAcc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DD2258-A631-4050-8528-B8A7A88FA3F0}" type="pres">
      <dgm:prSet presAssocID="{0251AA3D-2033-4A2A-A69A-69F8C2B394B7}" presName="rect2" presStyleLbl="fgImgPlace1" presStyleIdx="0" presStyleCnt="4"/>
      <dgm:spPr>
        <a:solidFill>
          <a:srgbClr val="FF0000"/>
        </a:solidFill>
      </dgm:spPr>
    </dgm:pt>
    <dgm:pt modelId="{C57D4BFB-0C30-4BA2-AA06-9896B9BE67B4}" type="pres">
      <dgm:prSet presAssocID="{D288036A-8E40-4E6C-8659-B38EBCE93C4F}" presName="sibTrans" presStyleCnt="0"/>
      <dgm:spPr/>
    </dgm:pt>
    <dgm:pt modelId="{51C06E59-EA6E-4D66-8FE1-71C4270AF9AE}" type="pres">
      <dgm:prSet presAssocID="{CBC81827-52C3-42EA-9E74-261027025B04}" presName="composite" presStyleCnt="0"/>
      <dgm:spPr/>
    </dgm:pt>
    <dgm:pt modelId="{ED52AFEF-055A-426B-AF77-483650AF341B}" type="pres">
      <dgm:prSet presAssocID="{CBC81827-52C3-42EA-9E74-261027025B04}" presName="rect1" presStyleLbl="trAlignAcc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B1DF6B7-3B02-48FB-90F3-FF6C64B35C9F}" type="pres">
      <dgm:prSet presAssocID="{CBC81827-52C3-42EA-9E74-261027025B04}" presName="rect2" presStyleLbl="fgImgPlace1" presStyleIdx="1" presStyleCnt="4"/>
      <dgm:spPr>
        <a:solidFill>
          <a:srgbClr val="FF0000"/>
        </a:solidFill>
      </dgm:spPr>
    </dgm:pt>
    <dgm:pt modelId="{DF9E2536-384C-4595-B857-7CB0BB1F3FDC}" type="pres">
      <dgm:prSet presAssocID="{1BBD1056-34E3-4273-A7F5-FA4A303D9F25}" presName="sibTrans" presStyleCnt="0"/>
      <dgm:spPr/>
    </dgm:pt>
    <dgm:pt modelId="{384B8533-CE7B-488B-A91E-848786DAF30A}" type="pres">
      <dgm:prSet presAssocID="{E5613B8B-560D-4ED1-ABA2-D8A2EBC3600B}" presName="composite" presStyleCnt="0"/>
      <dgm:spPr/>
    </dgm:pt>
    <dgm:pt modelId="{5B5B6822-6CD9-4FEF-924E-0145A160B25E}" type="pres">
      <dgm:prSet presAssocID="{E5613B8B-560D-4ED1-ABA2-D8A2EBC3600B}" presName="rect1" presStyleLbl="trAlignAcc1" presStyleIdx="2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1DEBC0-BACC-4D7A-B5F7-5FD09470080A}" type="pres">
      <dgm:prSet presAssocID="{E5613B8B-560D-4ED1-ABA2-D8A2EBC3600B}" presName="rect2" presStyleLbl="fgImgPlace1" presStyleIdx="2" presStyleCnt="4"/>
      <dgm:spPr>
        <a:solidFill>
          <a:srgbClr val="FF0000"/>
        </a:solidFill>
      </dgm:spPr>
    </dgm:pt>
    <dgm:pt modelId="{0D799E00-1F24-48BF-8832-2B19D5D71394}" type="pres">
      <dgm:prSet presAssocID="{A455493A-2EA1-4808-A167-F8348BF49DB0}" presName="sibTrans" presStyleCnt="0"/>
      <dgm:spPr/>
    </dgm:pt>
    <dgm:pt modelId="{7BB5725C-1134-4647-9377-5BFE673EDF27}" type="pres">
      <dgm:prSet presAssocID="{AEA639F1-ABE2-4CFD-AC4A-FBB5C832B398}" presName="composite" presStyleCnt="0"/>
      <dgm:spPr/>
    </dgm:pt>
    <dgm:pt modelId="{F562CB9E-EDB7-419A-AF47-3EEB38BBBD64}" type="pres">
      <dgm:prSet presAssocID="{AEA639F1-ABE2-4CFD-AC4A-FBB5C832B398}" presName="rect1" presStyleLbl="trAlignAcc1" presStyleIdx="3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6660063-1D2D-4FA5-ADCA-C6813C92F2FD}" type="pres">
      <dgm:prSet presAssocID="{AEA639F1-ABE2-4CFD-AC4A-FBB5C832B398}" presName="rect2" presStyleLbl="fgImgPlace1" presStyleIdx="3" presStyleCnt="4"/>
      <dgm:spPr>
        <a:solidFill>
          <a:srgbClr val="FF0000"/>
        </a:solidFill>
      </dgm:spPr>
    </dgm:pt>
  </dgm:ptLst>
  <dgm:cxnLst>
    <dgm:cxn modelId="{84E6A2CA-195B-4E82-B795-B2F8EB9A4179}" type="presOf" srcId="{AEA639F1-ABE2-4CFD-AC4A-FBB5C832B398}" destId="{F562CB9E-EDB7-419A-AF47-3EEB38BBBD64}" srcOrd="0" destOrd="0" presId="urn:microsoft.com/office/officeart/2008/layout/PictureStrips"/>
    <dgm:cxn modelId="{8D998F3B-E015-4A8C-8ADE-A39296746041}" srcId="{CA254BD2-608F-4223-9549-917B7E7D0701}" destId="{E5613B8B-560D-4ED1-ABA2-D8A2EBC3600B}" srcOrd="2" destOrd="0" parTransId="{DEC87C3F-4A80-4B68-B5D8-58DA7016F0B3}" sibTransId="{A455493A-2EA1-4808-A167-F8348BF49DB0}"/>
    <dgm:cxn modelId="{D801A2EC-F0EC-4B39-9C64-D5ABBB777AB7}" type="presOf" srcId="{0251AA3D-2033-4A2A-A69A-69F8C2B394B7}" destId="{FBDF47AD-6398-49EC-A266-1FB581E8FD12}" srcOrd="0" destOrd="0" presId="urn:microsoft.com/office/officeart/2008/layout/PictureStrips"/>
    <dgm:cxn modelId="{EBB22A37-2BB0-4C99-B45A-29206853E877}" srcId="{CA254BD2-608F-4223-9549-917B7E7D0701}" destId="{CBC81827-52C3-42EA-9E74-261027025B04}" srcOrd="1" destOrd="0" parTransId="{A5BBAE19-DB39-441A-8065-938BD21AAB82}" sibTransId="{1BBD1056-34E3-4273-A7F5-FA4A303D9F25}"/>
    <dgm:cxn modelId="{77B1DCAD-53F3-4309-9272-FF25EC463CF2}" type="presOf" srcId="{CA254BD2-608F-4223-9549-917B7E7D0701}" destId="{F5D40929-594B-4AA6-A6D5-A44EEAC57607}" srcOrd="0" destOrd="0" presId="urn:microsoft.com/office/officeart/2008/layout/PictureStrips"/>
    <dgm:cxn modelId="{B859658F-97A4-4E97-B675-8B582DC288F8}" srcId="{CA254BD2-608F-4223-9549-917B7E7D0701}" destId="{AEA639F1-ABE2-4CFD-AC4A-FBB5C832B398}" srcOrd="3" destOrd="0" parTransId="{E5588377-8CE6-4C97-9729-A368B4EA80B7}" sibTransId="{A4F64C19-E3B5-454B-86F2-5230B76884A2}"/>
    <dgm:cxn modelId="{89380765-C84E-45C8-92DC-39CB645E87B4}" type="presOf" srcId="{E5613B8B-560D-4ED1-ABA2-D8A2EBC3600B}" destId="{5B5B6822-6CD9-4FEF-924E-0145A160B25E}" srcOrd="0" destOrd="0" presId="urn:microsoft.com/office/officeart/2008/layout/PictureStrips"/>
    <dgm:cxn modelId="{3100370D-9599-4761-BEB6-03E527E26758}" type="presOf" srcId="{CBC81827-52C3-42EA-9E74-261027025B04}" destId="{ED52AFEF-055A-426B-AF77-483650AF341B}" srcOrd="0" destOrd="0" presId="urn:microsoft.com/office/officeart/2008/layout/PictureStrips"/>
    <dgm:cxn modelId="{F9A7FF9E-F0D2-4F43-9854-A2223F18081E}" srcId="{CA254BD2-608F-4223-9549-917B7E7D0701}" destId="{0251AA3D-2033-4A2A-A69A-69F8C2B394B7}" srcOrd="0" destOrd="0" parTransId="{495F2BF7-DA06-4515-BA3C-D3F4F2882B91}" sibTransId="{D288036A-8E40-4E6C-8659-B38EBCE93C4F}"/>
    <dgm:cxn modelId="{C5CE3260-4C31-49F0-B010-3EB1E4392982}" type="presParOf" srcId="{F5D40929-594B-4AA6-A6D5-A44EEAC57607}" destId="{21603A9F-F17A-4C12-8CC0-94925A14DDAF}" srcOrd="0" destOrd="0" presId="urn:microsoft.com/office/officeart/2008/layout/PictureStrips"/>
    <dgm:cxn modelId="{2512112F-A312-4588-908D-FD4B207BDE77}" type="presParOf" srcId="{21603A9F-F17A-4C12-8CC0-94925A14DDAF}" destId="{FBDF47AD-6398-49EC-A266-1FB581E8FD12}" srcOrd="0" destOrd="0" presId="urn:microsoft.com/office/officeart/2008/layout/PictureStrips"/>
    <dgm:cxn modelId="{45595DF3-7E09-4DE3-999A-54542CC41465}" type="presParOf" srcId="{21603A9F-F17A-4C12-8CC0-94925A14DDAF}" destId="{B4DD2258-A631-4050-8528-B8A7A88FA3F0}" srcOrd="1" destOrd="0" presId="urn:microsoft.com/office/officeart/2008/layout/PictureStrips"/>
    <dgm:cxn modelId="{8AC7540D-C871-4CC2-9CED-8989D26B979A}" type="presParOf" srcId="{F5D40929-594B-4AA6-A6D5-A44EEAC57607}" destId="{C57D4BFB-0C30-4BA2-AA06-9896B9BE67B4}" srcOrd="1" destOrd="0" presId="urn:microsoft.com/office/officeart/2008/layout/PictureStrips"/>
    <dgm:cxn modelId="{B278EF82-8D24-4907-87DD-BBDDEE1C4F02}" type="presParOf" srcId="{F5D40929-594B-4AA6-A6D5-A44EEAC57607}" destId="{51C06E59-EA6E-4D66-8FE1-71C4270AF9AE}" srcOrd="2" destOrd="0" presId="urn:microsoft.com/office/officeart/2008/layout/PictureStrips"/>
    <dgm:cxn modelId="{3A7C3488-C1F0-4BE2-B134-E452F445DC5E}" type="presParOf" srcId="{51C06E59-EA6E-4D66-8FE1-71C4270AF9AE}" destId="{ED52AFEF-055A-426B-AF77-483650AF341B}" srcOrd="0" destOrd="0" presId="urn:microsoft.com/office/officeart/2008/layout/PictureStrips"/>
    <dgm:cxn modelId="{5EFDA2C1-50C5-4C8E-B71A-5C32D3AE7525}" type="presParOf" srcId="{51C06E59-EA6E-4D66-8FE1-71C4270AF9AE}" destId="{6B1DF6B7-3B02-48FB-90F3-FF6C64B35C9F}" srcOrd="1" destOrd="0" presId="urn:microsoft.com/office/officeart/2008/layout/PictureStrips"/>
    <dgm:cxn modelId="{B62277B0-5A35-4FC3-AA8F-A16196811333}" type="presParOf" srcId="{F5D40929-594B-4AA6-A6D5-A44EEAC57607}" destId="{DF9E2536-384C-4595-B857-7CB0BB1F3FDC}" srcOrd="3" destOrd="0" presId="urn:microsoft.com/office/officeart/2008/layout/PictureStrips"/>
    <dgm:cxn modelId="{8705C6A6-1E7C-440C-B896-C9176EDFAD75}" type="presParOf" srcId="{F5D40929-594B-4AA6-A6D5-A44EEAC57607}" destId="{384B8533-CE7B-488B-A91E-848786DAF30A}" srcOrd="4" destOrd="0" presId="urn:microsoft.com/office/officeart/2008/layout/PictureStrips"/>
    <dgm:cxn modelId="{EFF43AA8-C12D-4619-B098-288CA4E56187}" type="presParOf" srcId="{384B8533-CE7B-488B-A91E-848786DAF30A}" destId="{5B5B6822-6CD9-4FEF-924E-0145A160B25E}" srcOrd="0" destOrd="0" presId="urn:microsoft.com/office/officeart/2008/layout/PictureStrips"/>
    <dgm:cxn modelId="{15F1361C-9B1F-49B2-BE32-138CDC46E66B}" type="presParOf" srcId="{384B8533-CE7B-488B-A91E-848786DAF30A}" destId="{5D1DEBC0-BACC-4D7A-B5F7-5FD09470080A}" srcOrd="1" destOrd="0" presId="urn:microsoft.com/office/officeart/2008/layout/PictureStrips"/>
    <dgm:cxn modelId="{5E616288-CD1E-4333-A7AD-0CD3D3CBE8D1}" type="presParOf" srcId="{F5D40929-594B-4AA6-A6D5-A44EEAC57607}" destId="{0D799E00-1F24-48BF-8832-2B19D5D71394}" srcOrd="5" destOrd="0" presId="urn:microsoft.com/office/officeart/2008/layout/PictureStrips"/>
    <dgm:cxn modelId="{1493C177-CBD0-41C3-B46C-81856ABD9F44}" type="presParOf" srcId="{F5D40929-594B-4AA6-A6D5-A44EEAC57607}" destId="{7BB5725C-1134-4647-9377-5BFE673EDF27}" srcOrd="6" destOrd="0" presId="urn:microsoft.com/office/officeart/2008/layout/PictureStrips"/>
    <dgm:cxn modelId="{82297C9B-0BCC-4C8A-8E66-51A7D23A6218}" type="presParOf" srcId="{7BB5725C-1134-4647-9377-5BFE673EDF27}" destId="{F562CB9E-EDB7-419A-AF47-3EEB38BBBD64}" srcOrd="0" destOrd="0" presId="urn:microsoft.com/office/officeart/2008/layout/PictureStrips"/>
    <dgm:cxn modelId="{508611A6-52A4-4552-9CC9-EC5A1411CDDE}" type="presParOf" srcId="{7BB5725C-1134-4647-9377-5BFE673EDF27}" destId="{E6660063-1D2D-4FA5-ADCA-C6813C92F2FD}" srcOrd="1" destOrd="0" presId="urn:microsoft.com/office/officeart/2008/layout/PictureStrip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BDF47AD-6398-49EC-A266-1FB581E8FD12}">
      <dsp:nvSpPr>
        <dsp:cNvPr id="0" name=""/>
        <dsp:cNvSpPr/>
      </dsp:nvSpPr>
      <dsp:spPr>
        <a:xfrm>
          <a:off x="155365" y="744290"/>
          <a:ext cx="3636025" cy="11362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25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smtClean="0"/>
            <a:t>Подготовительный </a:t>
          </a:r>
          <a:endParaRPr lang="ru-RU" sz="1900" kern="1200"/>
        </a:p>
      </dsp:txBody>
      <dsp:txXfrm>
        <a:off x="155365" y="744290"/>
        <a:ext cx="3636025" cy="1136258"/>
      </dsp:txXfrm>
    </dsp:sp>
    <dsp:sp modelId="{B4DD2258-A631-4050-8528-B8A7A88FA3F0}">
      <dsp:nvSpPr>
        <dsp:cNvPr id="0" name=""/>
        <dsp:cNvSpPr/>
      </dsp:nvSpPr>
      <dsp:spPr>
        <a:xfrm>
          <a:off x="3864" y="580164"/>
          <a:ext cx="795380" cy="1193070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D52AFEF-055A-426B-AF77-483650AF341B}">
      <dsp:nvSpPr>
        <dsp:cNvPr id="0" name=""/>
        <dsp:cNvSpPr/>
      </dsp:nvSpPr>
      <dsp:spPr>
        <a:xfrm>
          <a:off x="4132509" y="744290"/>
          <a:ext cx="3636025" cy="11362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25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Диагностический</a:t>
          </a:r>
          <a:endParaRPr lang="ru-RU" sz="1900" kern="1200" dirty="0"/>
        </a:p>
      </dsp:txBody>
      <dsp:txXfrm>
        <a:off x="4132509" y="744290"/>
        <a:ext cx="3636025" cy="1136258"/>
      </dsp:txXfrm>
    </dsp:sp>
    <dsp:sp modelId="{6B1DF6B7-3B02-48FB-90F3-FF6C64B35C9F}">
      <dsp:nvSpPr>
        <dsp:cNvPr id="0" name=""/>
        <dsp:cNvSpPr/>
      </dsp:nvSpPr>
      <dsp:spPr>
        <a:xfrm>
          <a:off x="3981008" y="580164"/>
          <a:ext cx="795380" cy="1193070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B5B6822-6CD9-4FEF-924E-0145A160B25E}">
      <dsp:nvSpPr>
        <dsp:cNvPr id="0" name=""/>
        <dsp:cNvSpPr/>
      </dsp:nvSpPr>
      <dsp:spPr>
        <a:xfrm>
          <a:off x="155365" y="2174713"/>
          <a:ext cx="3636025" cy="11362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25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dirty="0" smtClean="0"/>
            <a:t>Деятельностный </a:t>
          </a:r>
          <a:endParaRPr lang="ru-RU" sz="1900" kern="1200" dirty="0"/>
        </a:p>
      </dsp:txBody>
      <dsp:txXfrm>
        <a:off x="155365" y="2174713"/>
        <a:ext cx="3636025" cy="1136258"/>
      </dsp:txXfrm>
    </dsp:sp>
    <dsp:sp modelId="{5D1DEBC0-BACC-4D7A-B5F7-5FD09470080A}">
      <dsp:nvSpPr>
        <dsp:cNvPr id="0" name=""/>
        <dsp:cNvSpPr/>
      </dsp:nvSpPr>
      <dsp:spPr>
        <a:xfrm>
          <a:off x="3864" y="2010587"/>
          <a:ext cx="795380" cy="1193070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62CB9E-EDB7-419A-AF47-3EEB38BBBD64}">
      <dsp:nvSpPr>
        <dsp:cNvPr id="0" name=""/>
        <dsp:cNvSpPr/>
      </dsp:nvSpPr>
      <dsp:spPr>
        <a:xfrm>
          <a:off x="4132509" y="2174713"/>
          <a:ext cx="3636025" cy="1136258"/>
        </a:xfrm>
        <a:prstGeom prst="rect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tx1"/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9625" tIns="72390" rIns="72390" bIns="72390" numCol="1" spcCol="1270" anchor="ctr" anchorCtr="0">
          <a:noAutofit/>
        </a:bodyPr>
        <a:lstStyle/>
        <a:p>
          <a:pPr lvl="0" algn="l" defTabSz="8445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900" b="1" i="1" kern="1200" smtClean="0"/>
            <a:t>Заключительный </a:t>
          </a:r>
          <a:endParaRPr lang="ru-RU" sz="1900" kern="1200" dirty="0"/>
        </a:p>
      </dsp:txBody>
      <dsp:txXfrm>
        <a:off x="4132509" y="2174713"/>
        <a:ext cx="3636025" cy="1136258"/>
      </dsp:txXfrm>
    </dsp:sp>
    <dsp:sp modelId="{E6660063-1D2D-4FA5-ADCA-C6813C92F2FD}">
      <dsp:nvSpPr>
        <dsp:cNvPr id="0" name=""/>
        <dsp:cNvSpPr/>
      </dsp:nvSpPr>
      <dsp:spPr>
        <a:xfrm>
          <a:off x="3981008" y="2010587"/>
          <a:ext cx="795380" cy="1193070"/>
        </a:xfrm>
        <a:prstGeom prst="rect">
          <a:avLst/>
        </a:prstGeom>
        <a:solidFill>
          <a:srgbClr val="FF0000"/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PictureStrips">
  <dgm:title val=""/>
  <dgm:desc val=""/>
  <dgm:catLst>
    <dgm:cat type="list" pri="12500"/>
    <dgm:cat type="picture" pri="13000"/>
    <dgm:cat type="pictureconvert" pri="130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40" srcId="0" destId="10" srcOrd="0" destOrd="0"/>
        <dgm:cxn modelId="50" srcId="0" destId="20" srcOrd="1" destOrd="0"/>
        <dgm:cxn modelId="60" srcId="0" destId="30" srcOrd="2" destOrd="0"/>
        <dgm:cxn modelId="70" srcId="0" destId="40" srcOrd="2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snake">
          <dgm:param type="off" val="ctr"/>
        </dgm:alg>
      </dgm:if>
      <dgm:else name="Name3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3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rect1" refType="w" fact="0.04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if>
          <dgm:else name="Name6">
            <dgm:constrLst>
              <dgm:constr type="l" for="ch" forName="rect1" refType="w" fact="0"/>
              <dgm:constr type="t" for="ch" forName="rect1" refType="h" fact="0.13"/>
              <dgm:constr type="w" for="ch" forName="rect1" refType="w" fact="0.96"/>
              <dgm:constr type="h" for="ch" forName="rect1" refType="h" fact="0.9"/>
              <dgm:constr type="l" for="ch" forName="rect2" refType="w" fact="0.79"/>
              <dgm:constr type="t" for="ch" forName="rect2" refType="h" fact="0"/>
              <dgm:constr type="w" for="ch" forName="rect2" refType="w" fact="0.21"/>
              <dgm:constr type="h" for="ch" forName="rect2" refType="w" fact="0.315"/>
            </dgm:constrLst>
          </dgm:else>
        </dgm:choose>
        <dgm:layoutNode name="rect1" styleLbl="trAlignAcc1">
          <dgm:varLst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>
            <dgm:adjLst/>
          </dgm:shape>
          <dgm:presOf axis="desOrSelf" ptType="node"/>
          <dgm:choose name="Name7">
            <dgm:if name="Name8" func="var" arg="dir" op="equ" val="norm">
              <dgm:constrLst>
                <dgm:constr type="lMarg" refType="w" fact="0.6"/>
                <dgm:constr type="rMarg" refType="primFontSz" fact="0.3"/>
                <dgm:constr type="tMarg" refType="primFontSz" fact="0.3"/>
                <dgm:constr type="bMarg" refType="primFontSz" fact="0.3"/>
              </dgm:constrLst>
            </dgm:if>
            <dgm:else name="Name9">
              <dgm:constrLst>
                <dgm:constr type="lMarg" refType="primFontSz" fact="0.3"/>
                <dgm:constr type="rMarg" refType="w" fact="0.6"/>
                <dgm:constr type="tMarg" refType="primFontSz" fact="0.3"/>
                <dgm:constr type="bMarg" refType="primFontSz" fact="0.3"/>
              </dgm:constrLst>
            </dgm:else>
          </dgm:choose>
          <dgm:ruleLst>
            <dgm:rule type="primFontSz" val="5" fact="NaN" max="NaN"/>
          </dgm:ruleLst>
        </dgm:layoutNode>
        <dgm:layoutNode name="rect2" styleLbl="f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CB810D5-19F7-4F77-ACF2-C2A40FD9A90F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206ACF-741B-4F95-9D67-E04D5EABEE91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E563DA3-61C9-48C8-B2AE-E240AF3DC2E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3CD922-5863-444E-9CC8-A623D450F0B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06D6316-7DF1-4DFE-A3DA-332A2A734769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7E0073-A663-4F7F-848F-E7C486F6A090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DEBB06E-E770-4C31-AA84-62B5D9DDB7B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917A522-B7A3-453D-9199-DE8E0B9CDDD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37DF3CC-F1E8-4955-B2A8-42138751BF1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AA4D84-2ED1-4D1B-8733-7B7AFF445F23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A776086-4BA6-4D6E-B8E5-F311BAC93305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 cstate="print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6144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4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14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latin typeface="+mn-lt"/>
              </a:defRPr>
            </a:lvl1pPr>
          </a:lstStyle>
          <a:p>
            <a:fld id="{6FA5F6F0-0401-495F-989E-E2A8CADDED8D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2pPr>
      <a:lvl3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3pPr>
      <a:lvl4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4pPr>
      <a:lvl5pPr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i="1">
          <a:solidFill>
            <a:schemeClr val="tx2"/>
          </a:solidFill>
          <a:latin typeface="Times New Roman" pitchFamily="18" charset="0"/>
          <a:cs typeface="Times New Roman" pitchFamily="18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i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i="1">
          <a:solidFill>
            <a:schemeClr val="tx1"/>
          </a:solidFill>
          <a:latin typeface="+mn-lt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i="1">
          <a:solidFill>
            <a:schemeClr val="tx1"/>
          </a:solidFill>
          <a:latin typeface="+mn-lt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i="1">
          <a:solidFill>
            <a:schemeClr val="tx1"/>
          </a:solidFill>
          <a:latin typeface="+mn-lt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 i="1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6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2051720" y="188640"/>
            <a:ext cx="6840760" cy="1556792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Муниципальное 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бюджетное дошкольное </a:t>
            </a:r>
            <a:r>
              <a:rPr lang="ru-RU" sz="2000" b="1" dirty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образовательное </a:t>
            </a:r>
            <a: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учреждение № 17 города Нерюнгри Нерюнгринского района </a:t>
            </a:r>
            <a:br>
              <a:rPr lang="ru-RU" sz="20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</a:br>
            <a:endParaRPr lang="ru-RU" sz="20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idx="1"/>
          </p:nvPr>
        </p:nvSpPr>
        <p:spPr>
          <a:xfrm>
            <a:off x="323528" y="1988840"/>
            <a:ext cx="8604448" cy="4869160"/>
          </a:xfrm>
        </p:spPr>
        <p:txBody>
          <a:bodyPr/>
          <a:lstStyle/>
          <a:p>
            <a:pPr algn="ctr">
              <a:lnSpc>
                <a:spcPts val="3600"/>
              </a:lnSpc>
              <a:buFontTx/>
              <a:buNone/>
            </a:pPr>
            <a:r>
              <a:rPr lang="ru-RU" sz="24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  </a:t>
            </a: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pc="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Проект </a:t>
            </a:r>
            <a:r>
              <a:rPr lang="ru-RU" spc="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на </a:t>
            </a:r>
            <a:r>
              <a:rPr lang="ru-RU" spc="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тему: </a:t>
            </a:r>
            <a:endParaRPr lang="ru-RU" spc="300" dirty="0" smtClean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 algn="ctr">
              <a:lnSpc>
                <a:spcPts val="3600"/>
              </a:lnSpc>
              <a:buFontTx/>
              <a:buNone/>
            </a:pPr>
            <a:r>
              <a:rPr lang="ru-RU" spc="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«</a:t>
            </a:r>
            <a:r>
              <a:rPr lang="ru-RU" spc="300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За здоровьем в детский сад</a:t>
            </a:r>
            <a:r>
              <a:rPr lang="ru-RU" spc="300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>»</a:t>
            </a:r>
          </a:p>
          <a:p>
            <a:pPr algn="ctr">
              <a:lnSpc>
                <a:spcPts val="3600"/>
              </a:lnSpc>
              <a:buFontTx/>
              <a:buNone/>
            </a:pPr>
            <a:endParaRPr lang="ru-RU" spc="300" dirty="0"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  <a:p>
            <a:pPr marL="0" indent="0" algn="r">
              <a:buNone/>
            </a:pPr>
            <a: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  <a:t/>
            </a:r>
            <a:br>
              <a:rPr lang="ru-RU" b="1" dirty="0">
                <a:effectLst>
                  <a:outerShdw blurRad="38100" dist="38100" dir="2700000" algn="tl">
                    <a:srgbClr val="C0C0C0"/>
                  </a:outerShdw>
                </a:effectLst>
                <a:latin typeface="Arial Black" pitchFamily="34" charset="0"/>
                <a:cs typeface="Arial" charset="0"/>
              </a:rPr>
            </a:b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Авторы </a:t>
            </a:r>
            <a:r>
              <a:rPr lang="ru-RU" sz="18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проекта:</a:t>
            </a:r>
            <a:r>
              <a:rPr lang="ru-RU" sz="1800" b="1" i="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800" b="1" i="0" dirty="0">
                <a:solidFill>
                  <a:srgbClr val="33CC33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педагог-психолог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Якупова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Л.Р.</a:t>
            </a:r>
          </a:p>
          <a:p>
            <a:pPr marL="0" indent="0" algn="r">
              <a:buNone/>
            </a:pPr>
            <a:r>
              <a:rPr lang="ru-RU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учитель-логопед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ru-RU" sz="1800" b="1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Шукина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Е.С.</a:t>
            </a:r>
          </a:p>
          <a:p>
            <a:pPr marL="0" indent="0" algn="r">
              <a:buNone/>
            </a:pPr>
            <a:r>
              <a:rPr lang="ru-RU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физкультуры: 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Чупрова М.В.</a:t>
            </a:r>
          </a:p>
          <a:p>
            <a:pPr marL="0" indent="0" algn="r">
              <a:buNone/>
            </a:pPr>
            <a:r>
              <a:rPr lang="ru-RU" sz="18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музыкальный руководитель: </a:t>
            </a:r>
            <a:r>
              <a:rPr lang="ru-RU" sz="18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Зверева Е.А.</a:t>
            </a:r>
          </a:p>
          <a:p>
            <a:pPr marL="0" indent="0" algn="r">
              <a:buNone/>
            </a:pPr>
            <a:r>
              <a:rPr lang="ru-RU" sz="1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Ивашкова О.М, </a:t>
            </a:r>
            <a:r>
              <a:rPr lang="ru-RU" sz="1800" b="1" i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Жеркова</a:t>
            </a:r>
            <a:r>
              <a:rPr lang="ru-RU" sz="18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Е.Н.</a:t>
            </a:r>
          </a:p>
          <a:p>
            <a:endParaRPr lang="ru-RU" sz="1800" dirty="0"/>
          </a:p>
          <a:p>
            <a:pPr algn="ctr">
              <a:lnSpc>
                <a:spcPts val="3600"/>
              </a:lnSpc>
              <a:buFontTx/>
              <a:buNone/>
            </a:pPr>
            <a:endParaRPr lang="ru-RU" b="1" dirty="0">
              <a:solidFill>
                <a:srgbClr val="33CC33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Black" pitchFamily="34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00808"/>
          </a:xfrm>
        </p:spPr>
        <p:txBody>
          <a:bodyPr/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Здоровьесберегающие</a:t>
            </a:r>
            <a:r>
              <a:rPr lang="ru-RU" sz="3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технологии</a:t>
            </a:r>
            <a:endParaRPr lang="ru-RU" sz="3600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8195" name="Rectangle 3"/>
          <p:cNvSpPr>
            <a:spLocks noGrp="1" noChangeArrowheads="1"/>
          </p:cNvSpPr>
          <p:nvPr>
            <p:ph idx="1"/>
          </p:nvPr>
        </p:nvSpPr>
        <p:spPr>
          <a:xfrm>
            <a:off x="0" y="2276872"/>
            <a:ext cx="8172400" cy="3960440"/>
          </a:xfrm>
        </p:spPr>
        <p:txBody>
          <a:bodyPr/>
          <a:lstStyle/>
          <a:p>
            <a:pPr algn="ctr" eaLnBrk="0" hangingPunct="0">
              <a:lnSpc>
                <a:spcPts val="3600"/>
              </a:lnSpc>
              <a:spcBef>
                <a:spcPct val="50000"/>
              </a:spcBef>
              <a:buFontTx/>
              <a:buNone/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это </a:t>
            </a:r>
            <a:r>
              <a:rPr lang="ru-RU" sz="28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система мер, включающая взаимосвязь и взаимодействие всех факторов образовательной среды, направленных на сохранение здоровья ребенка на всех этапах его обучения и </a:t>
            </a: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развития</a:t>
            </a:r>
            <a:r>
              <a:rPr lang="ru-RU" sz="2800" b="1" dirty="0" smtClean="0">
                <a:solidFill>
                  <a:srgbClr val="9900CC"/>
                </a:solidFill>
              </a:rPr>
              <a:t> </a:t>
            </a:r>
            <a:endParaRPr lang="ru-RU" sz="2800" b="1" dirty="0">
              <a:solidFill>
                <a:srgbClr val="9900CC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1752600"/>
          </a:xfrm>
        </p:spPr>
        <p:txBody>
          <a:bodyPr/>
          <a:lstStyle/>
          <a:p>
            <a:r>
              <a:rPr lang="ru-RU" sz="3600" b="1" dirty="0" err="1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Здоровьесберегающие</a:t>
            </a:r>
            <a:r>
              <a:rPr lang="ru-RU" sz="3600" b="1" dirty="0" smtClean="0">
                <a:solidFill>
                  <a:schemeClr val="bg1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 образовательные  технологии</a:t>
            </a:r>
            <a:endParaRPr lang="ru-RU" sz="3600" b="1" dirty="0">
              <a:solidFill>
                <a:schemeClr val="bg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>
          <a:xfrm>
            <a:off x="0" y="2132856"/>
            <a:ext cx="7452320" cy="4176464"/>
          </a:xfrm>
        </p:spPr>
        <p:txBody>
          <a:bodyPr/>
          <a:lstStyle/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технологии обеспечения гигиенически оптимальных условий проведения воспитательно-образовательного процесса</a:t>
            </a:r>
          </a:p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технологии правильной организации воспитательно-образовательного процесса</a:t>
            </a:r>
          </a:p>
          <a:p>
            <a:pPr>
              <a:lnSpc>
                <a:spcPts val="3600"/>
              </a:lnSpc>
            </a:pPr>
            <a:r>
              <a:rPr lang="ru-RU" sz="24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психолого-педагогические технологии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60901"/>
            <a:ext cx="4248472" cy="1143000"/>
          </a:xfrm>
        </p:spPr>
        <p:txBody>
          <a:bodyPr/>
          <a:lstStyle/>
          <a:p>
            <a:r>
              <a:rPr lang="ru-RU" b="1" i="0" dirty="0" smtClean="0"/>
              <a:t>Этапы</a:t>
            </a:r>
            <a:endParaRPr lang="ru-RU" b="1" i="0" dirty="0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29673062"/>
              </p:ext>
            </p:extLst>
          </p:nvPr>
        </p:nvGraphicFramePr>
        <p:xfrm>
          <a:off x="685800" y="2204864"/>
          <a:ext cx="7772400" cy="3891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-315417"/>
            <a:ext cx="5094118" cy="3387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27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4680520" cy="1143000"/>
          </a:xfrm>
        </p:spPr>
        <p:txBody>
          <a:bodyPr/>
          <a:lstStyle/>
          <a:p>
            <a:r>
              <a:rPr lang="ru-RU" sz="40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</a:t>
            </a:r>
            <a:endParaRPr lang="ru-RU" sz="40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844824"/>
            <a:ext cx="5040560" cy="4320480"/>
          </a:xfrm>
        </p:spPr>
        <p:txBody>
          <a:bodyPr/>
          <a:lstStyle/>
          <a:p>
            <a:pPr marL="0" indent="0">
              <a:buNone/>
            </a:pPr>
            <a:r>
              <a:rPr lang="ru-RU" sz="2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Акция «О здоровье в стихах и фразах» - привлечение внимания детей и взрослых с помощью рекламных плакатов на всем пространстве детского сада</a:t>
            </a:r>
            <a:r>
              <a:rPr lang="ru-RU" sz="2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>
              <a:buNone/>
            </a:pPr>
            <a:r>
              <a:rPr lang="ru-RU" sz="2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информационного материала по теме (буклеты, </a:t>
            </a:r>
            <a:r>
              <a:rPr lang="ru-RU" sz="2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папки-передвижки).</a:t>
            </a:r>
          </a:p>
          <a:p>
            <a:pPr marL="0" indent="0">
              <a:buNone/>
            </a:pPr>
            <a:r>
              <a:rPr lang="ru-RU" sz="2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педагогического совета (инструктаж, распределение обязанностей, выбор ответственных по разделам проекта</a:t>
            </a:r>
            <a:r>
              <a:rPr lang="ru-RU" sz="2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endParaRPr lang="ru-RU" sz="24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15"/>
          <a:stretch/>
        </p:blipFill>
        <p:spPr bwMode="auto">
          <a:xfrm rot="1001204">
            <a:off x="4865494" y="332656"/>
            <a:ext cx="4283967" cy="2342264"/>
          </a:xfrm>
          <a:prstGeom prst="ellipse">
            <a:avLst/>
          </a:prstGeom>
          <a:ln w="9525">
            <a:solidFill>
              <a:schemeClr val="bg1"/>
            </a:solidFill>
            <a:miter lim="800000"/>
            <a:headEnd/>
            <a:tailEnd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25" t="7392" r="29335" b="14053"/>
          <a:stretch/>
        </p:blipFill>
        <p:spPr bwMode="auto">
          <a:xfrm rot="755019">
            <a:off x="4634082" y="3367469"/>
            <a:ext cx="4316326" cy="2303200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59919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/>
              <a:t> </a:t>
            </a:r>
            <a:r>
              <a:rPr lang="ru-RU" sz="3200" b="1" i="0" dirty="0">
                <a:solidFill>
                  <a:schemeClr val="bg1"/>
                </a:solidFill>
              </a:rPr>
              <a:t>Диагностический этап</a:t>
            </a:r>
            <a:endParaRPr lang="ru-RU" sz="3200" i="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060848"/>
            <a:ext cx="7772400" cy="4035152"/>
          </a:xfrm>
        </p:spPr>
        <p:txBody>
          <a:bodyPr/>
          <a:lstStyle/>
          <a:p>
            <a:pPr algn="ctr"/>
            <a:r>
              <a:rPr lang="ru-RU" sz="36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родителей с целью выявления уровня знаний о здоровье сберегающих технологий.</a:t>
            </a:r>
          </a:p>
          <a:p>
            <a:pPr algn="ctr"/>
            <a:r>
              <a:rPr lang="ru-RU" sz="36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Анализ анкетирования родителей.</a:t>
            </a:r>
            <a:endParaRPr lang="ru-RU" sz="3600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829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Диаграмма 1"/>
          <p:cNvGraphicFramePr/>
          <p:nvPr>
            <p:extLst>
              <p:ext uri="{D42A27DB-BD31-4B8C-83A1-F6EECF244321}">
                <p14:modId xmlns:p14="http://schemas.microsoft.com/office/powerpoint/2010/main" val="3434087167"/>
              </p:ext>
            </p:extLst>
          </p:nvPr>
        </p:nvGraphicFramePr>
        <p:xfrm>
          <a:off x="22142" y="980728"/>
          <a:ext cx="8424936" cy="61926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446405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i="0" spc="600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Деятельностный</a:t>
            </a:r>
            <a:r>
              <a:rPr lang="ru-RU" b="1" i="0" spc="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b="1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pc="600" dirty="0">
                <a:solidFill>
                  <a:schemeClr val="bg1"/>
                </a:solidFill>
              </a:rPr>
              <a:t/>
            </a:r>
            <a:br>
              <a:rPr lang="ru-RU" spc="600" dirty="0">
                <a:solidFill>
                  <a:schemeClr val="bg1"/>
                </a:solidFill>
              </a:rPr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465" r="8371" b="11267"/>
          <a:stretch/>
        </p:blipFill>
        <p:spPr>
          <a:xfrm rot="21210130">
            <a:off x="364632" y="1734034"/>
            <a:ext cx="3705552" cy="23132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9" t="18563"/>
          <a:stretch/>
        </p:blipFill>
        <p:spPr>
          <a:xfrm rot="420778">
            <a:off x="5090235" y="1689490"/>
            <a:ext cx="3640311" cy="24023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4" name="Прямоугольник 13"/>
          <p:cNvSpPr/>
          <p:nvPr/>
        </p:nvSpPr>
        <p:spPr bwMode="auto">
          <a:xfrm>
            <a:off x="3275665" y="3501008"/>
            <a:ext cx="2619696" cy="522886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Times New Roman" pitchFamily="18" charset="0"/>
              </a:rPr>
              <a:t>«физминутка»</a:t>
            </a:r>
          </a:p>
        </p:txBody>
      </p:sp>
    </p:spTree>
    <p:extLst>
      <p:ext uri="{BB962C8B-B14F-4D97-AF65-F5344CB8AC3E}">
        <p14:creationId xmlns:p14="http://schemas.microsoft.com/office/powerpoint/2010/main" val="215667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-603448"/>
            <a:ext cx="9144000" cy="2356048"/>
          </a:xfrm>
        </p:spPr>
        <p:txBody>
          <a:bodyPr/>
          <a:lstStyle/>
          <a:p>
            <a: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3600" b="1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Артикуляционная </a:t>
            </a:r>
            <a:r>
              <a:rPr lang="ru-RU" sz="3600" b="1" i="0" spc="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r>
              <a:rPr lang="ru-RU" sz="3600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b="1" spc="300" dirty="0">
              <a:solidFill>
                <a:schemeClr val="bg1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9" t="19368" r="5047" b="13199"/>
          <a:stretch/>
        </p:blipFill>
        <p:spPr>
          <a:xfrm rot="284434">
            <a:off x="3603255" y="3497246"/>
            <a:ext cx="5256584" cy="28945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36" r="13435" b="19527"/>
          <a:stretch/>
        </p:blipFill>
        <p:spPr>
          <a:xfrm rot="21386335">
            <a:off x="263422" y="1059571"/>
            <a:ext cx="4946100" cy="28555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08597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9036496" cy="1143000"/>
          </a:xfrm>
        </p:spPr>
        <p:txBody>
          <a:bodyPr/>
          <a:lstStyle/>
          <a:p>
            <a:r>
              <a:rPr lang="ru-RU" i="0" spc="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Логоритмические упражнения</a:t>
            </a:r>
            <a:endParaRPr lang="ru-RU" i="0" spc="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099" name="Picture 3" descr="C:\Users\Admin\Desktop\фото для презентации\IMG_0111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338"/>
          <a:stretch/>
        </p:blipFill>
        <p:spPr bwMode="auto">
          <a:xfrm>
            <a:off x="4499992" y="3501008"/>
            <a:ext cx="4405205" cy="29955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33CC33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4098" name="Picture 2" descr="C:\Users\Admin\Desktop\фото для презентации\IMG_010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7" t="20499" b="4266"/>
          <a:stretch/>
        </p:blipFill>
        <p:spPr bwMode="auto">
          <a:xfrm rot="21043413">
            <a:off x="366704" y="1755973"/>
            <a:ext cx="4475961" cy="26856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234655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332656"/>
            <a:ext cx="8928992" cy="1143000"/>
          </a:xfrm>
        </p:spPr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Дыхательная гимнастика</a:t>
            </a:r>
            <a:endParaRPr lang="ru-RU" b="1" i="0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18" name="Picture 2" descr="G:\Марина\DSC01990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" t="2245" r="37570" b="19920"/>
          <a:stretch/>
        </p:blipFill>
        <p:spPr bwMode="auto">
          <a:xfrm rot="674496">
            <a:off x="5297858" y="2775175"/>
            <a:ext cx="3510916" cy="33456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5" name="Picture 2" descr="G:\фото\DSC0435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09669">
            <a:off x="373958" y="2187800"/>
            <a:ext cx="5046793" cy="309634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4308728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586187"/>
            <a:ext cx="7772400" cy="1143000"/>
          </a:xfrm>
        </p:spPr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Участники проекта</a:t>
            </a:r>
            <a:endParaRPr lang="ru-RU" b="1" i="0" spc="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5800" y="2348880"/>
            <a:ext cx="4462264" cy="3747120"/>
          </a:xfrm>
        </p:spPr>
        <p:txBody>
          <a:bodyPr/>
          <a:lstStyle/>
          <a:p>
            <a:r>
              <a:rPr lang="ru-RU" i="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одители </a:t>
            </a:r>
          </a:p>
          <a:p>
            <a:r>
              <a:rPr lang="ru-RU" i="0" dirty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едагоги </a:t>
            </a:r>
          </a:p>
          <a:p>
            <a:r>
              <a:rPr lang="ru-RU" i="0" dirty="0">
                <a:latin typeface="Times New Roman" pitchFamily="18" charset="0"/>
                <a:cs typeface="Times New Roman" pitchFamily="18" charset="0"/>
              </a:rPr>
              <a:t>д</a:t>
            </a: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ети </a:t>
            </a:r>
            <a:r>
              <a:rPr lang="ru-RU" i="0" dirty="0">
                <a:latin typeface="Times New Roman" pitchFamily="18" charset="0"/>
                <a:cs typeface="Times New Roman" pitchFamily="18" charset="0"/>
              </a:rPr>
              <a:t>подготовительных </a:t>
            </a:r>
            <a:r>
              <a:rPr lang="ru-RU" i="0" dirty="0" smtClean="0">
                <a:latin typeface="Times New Roman" pitchFamily="18" charset="0"/>
                <a:cs typeface="Times New Roman" pitchFamily="18" charset="0"/>
              </a:rPr>
              <a:t>групп № 7, 10</a:t>
            </a:r>
            <a:endParaRPr lang="ru-RU" i="0" dirty="0">
              <a:latin typeface="Times New Roman" pitchFamily="18" charset="0"/>
              <a:cs typeface="Times New Roman" pitchFamily="18" charset="0"/>
            </a:endParaRPr>
          </a:p>
          <a:p>
            <a:endParaRPr lang="ru-RU" i="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4" name="Picture 2" descr="G:\фото\DSC02043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40" r="11907"/>
          <a:stretch/>
        </p:blipFill>
        <p:spPr bwMode="auto">
          <a:xfrm rot="673470">
            <a:off x="3849380" y="2061016"/>
            <a:ext cx="3176095" cy="2187276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8195" name="Picture 3" descr="G:\Марина\DSC0198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2187">
            <a:off x="5191015" y="4129010"/>
            <a:ext cx="3507682" cy="217147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709835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197768"/>
            <a:ext cx="7772400" cy="998984"/>
          </a:xfrm>
        </p:spPr>
        <p:txBody>
          <a:bodyPr/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>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2" b="8208"/>
          <a:stretch/>
        </p:blipFill>
        <p:spPr>
          <a:xfrm>
            <a:off x="185788" y="1119326"/>
            <a:ext cx="3600400" cy="236116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Picture 2" descr="C:\Users\Admin\Desktop\фото для презентации\IMG_01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88" y="3995180"/>
            <a:ext cx="3496153" cy="2622115"/>
          </a:xfrm>
          <a:prstGeom prst="rect">
            <a:avLst/>
          </a:prstGeom>
          <a:ln w="38100" cap="sq">
            <a:solidFill>
              <a:srgbClr val="3333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3995180"/>
            <a:ext cx="3525465" cy="2644098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 bwMode="auto">
          <a:xfrm>
            <a:off x="1261357" y="3949447"/>
            <a:ext cx="3279153" cy="551591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 smtClean="0">
                <a:solidFill>
                  <a:schemeClr val="bg1"/>
                </a:solidFill>
              </a:rPr>
              <a:t>«с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уджок»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    </a:t>
            </a:r>
            <a:r>
              <a:rPr kumimoji="0" lang="ru-RU" sz="2000" b="0" i="0" u="none" strike="noStrike" cap="none" spc="600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терапия</a:t>
            </a:r>
            <a:endParaRPr kumimoji="0" lang="ru-RU" sz="2000" b="0" i="0" u="none" strike="noStrike" cap="none" spc="600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0" name="Прямоугольник 9"/>
          <p:cNvSpPr/>
          <p:nvPr/>
        </p:nvSpPr>
        <p:spPr bwMode="auto">
          <a:xfrm>
            <a:off x="26869" y="3063382"/>
            <a:ext cx="2026432" cy="742617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spc="300" dirty="0" smtClean="0">
                <a:solidFill>
                  <a:schemeClr val="bg1"/>
                </a:solidFill>
              </a:rPr>
              <a:t>«с</a:t>
            </a:r>
            <a:r>
              <a:rPr kumimoji="0" lang="ru-RU" sz="2000" b="0" i="0" u="none" strike="noStrike" cap="none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обираем</a:t>
            </a:r>
            <a:r>
              <a:rPr kumimoji="0" lang="ru-RU" sz="2000" b="0" i="0" u="none" strike="noStrike" cap="none" spc="300" normalizeH="0" dirty="0" smtClean="0">
                <a:ln>
                  <a:noFill/>
                </a:ln>
                <a:solidFill>
                  <a:schemeClr val="bg1"/>
                </a:solidFill>
                <a:effectLst/>
              </a:rPr>
              <a:t> урожай»</a:t>
            </a:r>
            <a:endParaRPr kumimoji="0" lang="ru-RU" sz="2000" b="0" i="0" u="none" strike="noStrike" cap="none" spc="300" normalizeH="0" baseline="0" dirty="0" smtClean="0">
              <a:ln>
                <a:noFill/>
              </a:ln>
              <a:solidFill>
                <a:schemeClr val="bg1"/>
              </a:solidFill>
              <a:effectLst/>
            </a:endParaRPr>
          </a:p>
        </p:txBody>
      </p:sp>
      <p:sp>
        <p:nvSpPr>
          <p:cNvPr id="11" name="Прямоугольник 10"/>
          <p:cNvSpPr/>
          <p:nvPr/>
        </p:nvSpPr>
        <p:spPr bwMode="auto">
          <a:xfrm>
            <a:off x="5913538" y="3756581"/>
            <a:ext cx="3048023" cy="477198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800" b="0" i="0" u="none" strike="noStrike" cap="none" spc="300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Times New Roman" pitchFamily="18" charset="0"/>
              </a:rPr>
              <a:t>«прищепкотерапия»</a:t>
            </a: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0" y="188640"/>
            <a:ext cx="9144000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 i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defRPr>
            </a:lvl9pPr>
          </a:lstStyle>
          <a:p>
            <a: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  <a:t/>
            </a:r>
            <a:br>
              <a:rPr lang="ru-RU" sz="3600" b="1" dirty="0" smtClean="0">
                <a:solidFill>
                  <a:srgbClr val="0000FF"/>
                </a:solidFill>
                <a:latin typeface="Arial Black" pitchFamily="34" charset="0"/>
              </a:rPr>
            </a:br>
            <a:r>
              <a:rPr lang="ru-RU" sz="4000" b="1" i="0" spc="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Пальчиковая гимнастика</a:t>
            </a:r>
            <a:r>
              <a:rPr lang="ru-RU" sz="4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6096" y="1185870"/>
            <a:ext cx="3500751" cy="232512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Прямоугольник 6"/>
          <p:cNvSpPr/>
          <p:nvPr/>
        </p:nvSpPr>
        <p:spPr bwMode="auto">
          <a:xfrm>
            <a:off x="4954223" y="2990847"/>
            <a:ext cx="2232248" cy="696659"/>
          </a:xfrm>
          <a:prstGeom prst="rect">
            <a:avLst/>
          </a:prstGeom>
          <a:solidFill>
            <a:srgbClr val="FF0000"/>
          </a:solidFill>
          <a:ln w="952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dirty="0">
                <a:solidFill>
                  <a:schemeClr val="bg1"/>
                </a:solidFill>
              </a:rPr>
              <a:t>п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bg1"/>
                </a:solidFill>
                <a:effectLst/>
                <a:latin typeface="Arial" charset="0"/>
                <a:cs typeface="Times New Roman" pitchFamily="18" charset="0"/>
              </a:rPr>
              <a:t>альчиковый театр</a:t>
            </a:r>
          </a:p>
        </p:txBody>
      </p:sp>
    </p:spTree>
    <p:extLst>
      <p:ext uri="{BB962C8B-B14F-4D97-AF65-F5344CB8AC3E}">
        <p14:creationId xmlns:p14="http://schemas.microsoft.com/office/powerpoint/2010/main" val="4024801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1\Desktop\будь здоров фото\DSCN127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43"/>
          <a:stretch/>
        </p:blipFill>
        <p:spPr bwMode="auto">
          <a:xfrm rot="20751176">
            <a:off x="99175" y="3564085"/>
            <a:ext cx="3752357" cy="2651155"/>
          </a:xfrm>
          <a:prstGeom prst="ellipse">
            <a:avLst/>
          </a:prstGeom>
          <a:ln w="63500" cap="rnd">
            <a:solidFill>
              <a:srgbClr val="FF00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pic>
        <p:nvPicPr>
          <p:cNvPr id="3074" name="Picture 2" descr="C:\Users\Admin\Desktop\фото для презентации\IMG_0127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835" r="3822"/>
          <a:stretch/>
        </p:blipFill>
        <p:spPr bwMode="auto">
          <a:xfrm rot="20801436">
            <a:off x="5138765" y="161888"/>
            <a:ext cx="3813107" cy="2502720"/>
          </a:xfrm>
          <a:prstGeom prst="ellipse">
            <a:avLst/>
          </a:prstGeom>
          <a:ln w="63500" cap="rnd">
            <a:solidFill>
              <a:srgbClr val="33CC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фото для презентации\IMG_0128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89" t="13791"/>
          <a:stretch/>
        </p:blipFill>
        <p:spPr bwMode="auto">
          <a:xfrm rot="1481212">
            <a:off x="53193" y="269098"/>
            <a:ext cx="3582047" cy="2461082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1\Desktop\будь здоров фото\DSCN1273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510"/>
          <a:stretch/>
        </p:blipFill>
        <p:spPr bwMode="auto">
          <a:xfrm rot="1406906">
            <a:off x="5276751" y="3730551"/>
            <a:ext cx="3808845" cy="2584943"/>
          </a:xfrm>
          <a:prstGeom prst="ellipse">
            <a:avLst/>
          </a:prstGeom>
          <a:ln w="63500" cap="rnd">
            <a:solidFill>
              <a:srgbClr val="3333FF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/>
        </p:spPr>
      </p:pic>
      <p:sp>
        <p:nvSpPr>
          <p:cNvPr id="3" name="Овал 2"/>
          <p:cNvSpPr/>
          <p:nvPr/>
        </p:nvSpPr>
        <p:spPr bwMode="auto">
          <a:xfrm>
            <a:off x="2932092" y="1844824"/>
            <a:ext cx="3440108" cy="2736304"/>
          </a:xfrm>
          <a:prstGeom prst="ellipse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/>
            <a:r>
              <a:rPr lang="ru-RU" sz="2400" b="1" spc="300" dirty="0">
                <a:solidFill>
                  <a:srgbClr val="FF0000"/>
                </a:solidFill>
                <a:latin typeface="Times New Roman" panose="02020603050405020304" pitchFamily="18" charset="0"/>
              </a:rPr>
              <a:t>Упражнения на </a:t>
            </a:r>
            <a:r>
              <a:rPr lang="ru-RU" sz="2400" b="1" spc="3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дыхание,</a:t>
            </a:r>
            <a:r>
              <a:rPr lang="ru-RU" sz="2400" b="1" spc="300" dirty="0">
                <a:solidFill>
                  <a:srgbClr val="FF0000"/>
                </a:solidFill>
                <a:latin typeface="Times New Roman" panose="02020603050405020304" pitchFamily="18" charset="0"/>
              </a:rPr>
              <a:t/>
            </a:r>
            <a:br>
              <a:rPr lang="ru-RU" sz="2400" b="1" spc="300" dirty="0">
                <a:solidFill>
                  <a:srgbClr val="FF0000"/>
                </a:solidFill>
                <a:latin typeface="Times New Roman" panose="02020603050405020304" pitchFamily="18" charset="0"/>
              </a:rPr>
            </a:br>
            <a:r>
              <a:rPr lang="ru-RU" sz="2400" b="1" spc="300" dirty="0" smtClean="0">
                <a:solidFill>
                  <a:srgbClr val="FF0000"/>
                </a:solidFill>
                <a:latin typeface="Times New Roman" panose="02020603050405020304" pitchFamily="18" charset="0"/>
              </a:rPr>
              <a:t>игровой </a:t>
            </a:r>
            <a:r>
              <a:rPr lang="ru-RU" sz="2400" b="1" spc="300" dirty="0">
                <a:solidFill>
                  <a:srgbClr val="FF0000"/>
                </a:solidFill>
                <a:latin typeface="Times New Roman" panose="02020603050405020304" pitchFamily="18" charset="0"/>
              </a:rPr>
              <a:t>самомассаж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785795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79912" y="584682"/>
            <a:ext cx="5038328" cy="1260142"/>
          </a:xfrm>
        </p:spPr>
        <p:txBody>
          <a:bodyPr/>
          <a:lstStyle/>
          <a:p>
            <a:r>
              <a:rPr lang="ru-RU" sz="4000" b="1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Релаксация</a:t>
            </a:r>
            <a:br>
              <a:rPr lang="ru-RU" sz="4000" b="1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4000" b="1" i="0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Admin\Desktop\фото для презентации\IMG_01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62604">
            <a:off x="4716016" y="3501008"/>
            <a:ext cx="3946797" cy="2960098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1027" name="Picture 3" descr="C:\Users\Admin\Desktop\фото для презентации\IMG_012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13"/>
          <a:stretch/>
        </p:blipFill>
        <p:spPr bwMode="auto">
          <a:xfrm rot="20978589">
            <a:off x="353384" y="1710388"/>
            <a:ext cx="4386030" cy="3024337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385547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404664"/>
            <a:ext cx="9036496" cy="1143000"/>
          </a:xfrm>
        </p:spPr>
        <p:txBody>
          <a:bodyPr/>
          <a:lstStyle/>
          <a:p>
            <a:r>
              <a:rPr lang="ru-RU" i="0" spc="3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Кинезиологический</a:t>
            </a:r>
            <a:r>
              <a:rPr lang="ru-RU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</a:t>
            </a:r>
          </a:p>
        </p:txBody>
      </p:sp>
      <p:pic>
        <p:nvPicPr>
          <p:cNvPr id="2051" name="Picture 3" descr="C:\Users\Admin\Desktop\фото для презентации\IMG_012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93" t="24199" r="31678"/>
          <a:stretch/>
        </p:blipFill>
        <p:spPr bwMode="auto">
          <a:xfrm>
            <a:off x="4932040" y="2924944"/>
            <a:ext cx="3889639" cy="357089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00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2052" name="Picture 4" descr="C:\Users\Admin\Desktop\фото для презентации\IMG_0126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18" t="16240"/>
          <a:stretch/>
        </p:blipFill>
        <p:spPr bwMode="auto">
          <a:xfrm rot="21133350">
            <a:off x="467544" y="1588122"/>
            <a:ext cx="4147357" cy="345638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4181296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9" name="Picture 7" descr="C:\Users\1\Desktop\будь здоров фото\DSCN1291 - копия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11"/>
          <a:stretch/>
        </p:blipFill>
        <p:spPr bwMode="auto">
          <a:xfrm>
            <a:off x="5843648" y="1558578"/>
            <a:ext cx="3153544" cy="2549453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609600"/>
            <a:ext cx="9036496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Закаливающие процедуры</a:t>
            </a:r>
          </a:p>
        </p:txBody>
      </p:sp>
      <p:pic>
        <p:nvPicPr>
          <p:cNvPr id="3074" name="Picture 2" descr="C:\Users\1\Desktop\будь здоров фото\DSCN128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t="11706"/>
          <a:stretch/>
        </p:blipFill>
        <p:spPr bwMode="auto">
          <a:xfrm>
            <a:off x="107504" y="1590128"/>
            <a:ext cx="3255731" cy="2354785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3076" name="Picture 4" descr="C:\Users\1\Desktop\будь здоров фото\DSCN129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7232">
            <a:off x="2793812" y="3515142"/>
            <a:ext cx="3233420" cy="2664296"/>
          </a:xfrm>
          <a:prstGeom prst="rect">
            <a:avLst/>
          </a:prstGeom>
          <a:ln w="38100" cap="sq">
            <a:solidFill>
              <a:srgbClr val="33CC3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43373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784976" cy="1143000"/>
          </a:xfrm>
        </p:spPr>
        <p:txBody>
          <a:bodyPr/>
          <a:lstStyle/>
          <a:p>
            <a:r>
              <a:rPr lang="ru-RU" sz="4000" b="1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Корригирующая </a:t>
            </a:r>
            <a:r>
              <a:rPr lang="ru-RU" sz="4000" b="1" i="0" spc="3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endParaRPr lang="ru-RU" sz="4000" b="1" i="0" spc="3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1\Desktop\будь здоров фото\DSCN129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5976664" cy="36004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36805564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ru-RU" sz="3600" b="1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Ритмическая </a:t>
            </a:r>
            <a:r>
              <a:rPr lang="ru-RU" sz="3600" b="1" i="0" spc="60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гимнастика</a:t>
            </a:r>
            <a:endParaRPr lang="ru-RU" sz="3600" b="1" i="0" spc="6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4" descr="G:\фото\DSC0431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76" y="1542425"/>
            <a:ext cx="3661327" cy="2049642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0" name="Picture 2" descr="G:\фото\SDC1014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484783"/>
            <a:ext cx="3571552" cy="2104932"/>
          </a:xfrm>
          <a:prstGeom prst="rect">
            <a:avLst/>
          </a:prstGeom>
          <a:ln w="38100" cap="sq">
            <a:solidFill>
              <a:srgbClr val="FF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1" name="Picture 3" descr="G:\фото\SDC1244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22" t="17454" r="2855"/>
          <a:stretch/>
        </p:blipFill>
        <p:spPr bwMode="auto">
          <a:xfrm>
            <a:off x="384666" y="4221088"/>
            <a:ext cx="3557140" cy="1906991"/>
          </a:xfrm>
          <a:prstGeom prst="rect">
            <a:avLst/>
          </a:prstGeom>
          <a:ln w="38100" cap="sq">
            <a:solidFill>
              <a:srgbClr val="92D05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  <p:pic>
        <p:nvPicPr>
          <p:cNvPr id="2052" name="Picture 4" descr="G:\фото\DSCN116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2" b="3639"/>
          <a:stretch/>
        </p:blipFill>
        <p:spPr bwMode="auto">
          <a:xfrm>
            <a:off x="5254199" y="4165994"/>
            <a:ext cx="3557440" cy="2017177"/>
          </a:xfrm>
          <a:prstGeom prst="rect">
            <a:avLst/>
          </a:prstGeom>
          <a:ln w="38100" cap="sq">
            <a:solidFill>
              <a:srgbClr val="0000FF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22649272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r>
              <a:rPr lang="ru-RU" i="0" spc="3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Игры в группах с детьми</a:t>
            </a:r>
          </a:p>
        </p:txBody>
      </p:sp>
      <p:pic>
        <p:nvPicPr>
          <p:cNvPr id="1026" name="Picture 2" descr="D:\ФОТО ДЕТКИ ГР. 7\DSCN12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394162"/>
            <a:ext cx="3189503" cy="2392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Admin\Desktop\фото для презентации\IMG_014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3904077"/>
            <a:ext cx="3189503" cy="2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Admin\Desktop\фото для презентации\IMG_014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2821" y="3977086"/>
            <a:ext cx="3096041" cy="2322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Admin\Desktop\фото для презентации\IMG_01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1378198"/>
            <a:ext cx="3189504" cy="2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713937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332656"/>
            <a:ext cx="7772400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Утренняя </a:t>
            </a:r>
            <a:r>
              <a:rPr lang="ru-RU" i="0" spc="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гимнастика</a:t>
            </a:r>
            <a:endParaRPr lang="ru-RU" spc="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C:\Users\1\Desktop\будь здоров фото\DSCN128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628800"/>
            <a:ext cx="4032448" cy="27210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6" name="Picture 4" descr="C:\Users\1\Desktop\будь здоров фото\DSCN1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7625" y="3501008"/>
            <a:ext cx="403244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5450234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7772400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Плавание в бассейне</a:t>
            </a:r>
          </a:p>
        </p:txBody>
      </p:sp>
      <p:pic>
        <p:nvPicPr>
          <p:cNvPr id="4098" name="Picture 2" descr="G:\фото\DSC0296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8" y="3573016"/>
            <a:ext cx="3960440" cy="26719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4099" name="Picture 3" descr="G:\фото\DSC0295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556792"/>
            <a:ext cx="3860731" cy="24482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995425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Проблема</a:t>
            </a:r>
            <a:endParaRPr lang="ru-RU" b="1" i="0" spc="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7584" y="2348880"/>
            <a:ext cx="7272808" cy="3747120"/>
          </a:xfrm>
        </p:spPr>
        <p:txBody>
          <a:bodyPr/>
          <a:lstStyle/>
          <a:p>
            <a:pPr marL="0" indent="0" algn="ctr">
              <a:buNone/>
            </a:pPr>
            <a:r>
              <a:rPr lang="ru-RU" sz="3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sz="36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аблюдается ослабление </a:t>
            </a:r>
            <a:r>
              <a:rPr lang="ru-RU" sz="3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физического здоровья </a:t>
            </a:r>
            <a:r>
              <a:rPr lang="ru-RU" sz="36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детей и с каждым годом  увеличивается  </a:t>
            </a:r>
            <a:r>
              <a:rPr lang="ru-RU" sz="36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% </a:t>
            </a:r>
            <a:r>
              <a:rPr lang="ru-RU" sz="36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заболеваемости </a:t>
            </a:r>
            <a:endParaRPr lang="ru-RU" sz="36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681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09228"/>
            <a:ext cx="8134672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Физкультурное занятие</a:t>
            </a:r>
          </a:p>
        </p:txBody>
      </p:sp>
      <p:pic>
        <p:nvPicPr>
          <p:cNvPr id="6146" name="Picture 2" descr="C:\Users\Admin\Desktop\фото для презентации\IMG_0121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60" t="13878" r="-514" b="9693"/>
          <a:stretch/>
        </p:blipFill>
        <p:spPr bwMode="auto">
          <a:xfrm>
            <a:off x="5148064" y="3768216"/>
            <a:ext cx="3834957" cy="2322413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Admin\Desktop\фото для презентации\IMG_012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41" b="4170"/>
          <a:stretch/>
        </p:blipFill>
        <p:spPr bwMode="auto">
          <a:xfrm>
            <a:off x="4788024" y="1403491"/>
            <a:ext cx="3575892" cy="22660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Admin\Desktop\фото для презентации\IMG_0114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14" t="12469" b="8993"/>
          <a:stretch/>
        </p:blipFill>
        <p:spPr bwMode="auto">
          <a:xfrm>
            <a:off x="255070" y="1386650"/>
            <a:ext cx="3380826" cy="2266009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Admin\Desktop\фото для презентации\IMG_0118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04" r="9069"/>
          <a:stretch/>
        </p:blipFill>
        <p:spPr bwMode="auto">
          <a:xfrm>
            <a:off x="1043608" y="3429000"/>
            <a:ext cx="3329402" cy="2537401"/>
          </a:xfrm>
          <a:prstGeom prst="rect">
            <a:avLst/>
          </a:prstGeom>
          <a:ln w="38100" cap="sq">
            <a:solidFill>
              <a:srgbClr val="FFFF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519256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04664"/>
            <a:ext cx="8472941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Прогулки на свежем воздухе</a:t>
            </a:r>
          </a:p>
        </p:txBody>
      </p:sp>
      <p:pic>
        <p:nvPicPr>
          <p:cNvPr id="6146" name="Picture 2" descr="G:\фото\DSC_02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060848"/>
            <a:ext cx="3960440" cy="25718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6147" name="Picture 3" descr="C:\Users\1\Desktop\будь здоров фото\DSCN128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4047" y="3429000"/>
            <a:ext cx="3936437" cy="27363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26840435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415" y="332656"/>
            <a:ext cx="8352928" cy="1143000"/>
          </a:xfrm>
        </p:spPr>
        <p:txBody>
          <a:bodyPr/>
          <a:lstStyle/>
          <a:p>
            <a:r>
              <a:rPr lang="ru-RU" i="0" spc="6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Спортивное развлечение</a:t>
            </a:r>
          </a:p>
        </p:txBody>
      </p:sp>
      <p:pic>
        <p:nvPicPr>
          <p:cNvPr id="5122" name="Picture 2" descr="G:\фото\IMG_3056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53" t="17225" b="2590"/>
          <a:stretch/>
        </p:blipFill>
        <p:spPr bwMode="auto">
          <a:xfrm>
            <a:off x="251520" y="2060848"/>
            <a:ext cx="4762486" cy="236287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5123" name="Picture 3" descr="G:\фото\IMG_306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4" t="29387"/>
          <a:stretch/>
        </p:blipFill>
        <p:spPr bwMode="auto">
          <a:xfrm>
            <a:off x="4579733" y="4149080"/>
            <a:ext cx="4480641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4189795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 к проекту</a:t>
            </a:r>
            <a:endParaRPr lang="ru-RU" sz="4000" b="1" i="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корригирующей гимнастики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музыкально-ритмической гимнастики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«</a:t>
            </a:r>
            <a:r>
              <a:rPr lang="ru-RU" sz="2000" b="1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Логоритмика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речевая игра с использованием музыкальных инструментов»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артикуляционной гимнастики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массаж языка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Видео занятия кружка «Ритмическая гимнастика»</a:t>
            </a:r>
          </a:p>
          <a:p>
            <a:pPr marL="0" indent="0">
              <a:buNone/>
            </a:pP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Конспекты мероприятий</a:t>
            </a:r>
          </a:p>
          <a:p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Комплексное 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мероприятие для педагогов на тему: </a:t>
            </a:r>
            <a:endParaRPr lang="ru-RU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здоровом теле-здоровый дух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(конспект сценария)</a:t>
            </a:r>
          </a:p>
          <a:p>
            <a:endParaRPr lang="ru-RU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4648826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Заключительный </a:t>
            </a:r>
            <a:r>
              <a:rPr lang="ru-RU" sz="4000" b="1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этап</a:t>
            </a:r>
            <a:r>
              <a:rPr lang="ru-RU" sz="40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4000" i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i="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sz="2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Выступление (презентации, устные выступления, доклады, сообщения</a:t>
            </a:r>
            <a:r>
              <a:rPr lang="ru-RU" sz="28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r>
              <a:rPr lang="ru-RU" sz="2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Оформление выставки детских работ, фотоколлаж</a:t>
            </a:r>
            <a:r>
              <a:rPr lang="ru-RU" sz="28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2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</a:t>
            </a:r>
            <a:r>
              <a:rPr lang="ru-RU" sz="28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блок</a:t>
            </a:r>
          </a:p>
          <a:p>
            <a:r>
              <a:rPr lang="ru-RU" sz="28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комплексного мероприятия с детьми на тему: «Будьте здоровы»</a:t>
            </a:r>
          </a:p>
        </p:txBody>
      </p:sp>
    </p:spTree>
    <p:extLst>
      <p:ext uri="{BB962C8B-B14F-4D97-AF65-F5344CB8AC3E}">
        <p14:creationId xmlns:p14="http://schemas.microsoft.com/office/powerpoint/2010/main" val="402586988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188641"/>
            <a:ext cx="9036496" cy="1584175"/>
          </a:xfrm>
        </p:spPr>
        <p:txBody>
          <a:bodyPr/>
          <a:lstStyle/>
          <a:p>
            <a:pPr algn="l"/>
            <a:r>
              <a:rPr lang="ru-RU" sz="60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Спасибо за внимание!</a:t>
            </a:r>
            <a:endParaRPr lang="ru-RU" sz="60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72" t="21409" r="18389" b="12030"/>
          <a:stretch/>
        </p:blipFill>
        <p:spPr>
          <a:xfrm>
            <a:off x="509696" y="1556792"/>
            <a:ext cx="5904656" cy="461016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Актуальность</a:t>
            </a:r>
            <a:endParaRPr lang="ru-RU" b="1" i="0" spc="600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700808"/>
            <a:ext cx="8784976" cy="4608512"/>
          </a:xfrm>
        </p:spPr>
        <p:txBody>
          <a:bodyPr/>
          <a:lstStyle/>
          <a:p>
            <a:pPr marL="0" indent="457200" algn="ctr">
              <a:buNone/>
            </a:pPr>
            <a:r>
              <a:rPr lang="ru-RU" sz="2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данным медицинского обследования, диагностики специалистов и анкетирования родителей наблюдается снижение уровня физического и </a:t>
            </a:r>
            <a:r>
              <a:rPr lang="ru-RU" sz="2200" i="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психоречевого</a:t>
            </a:r>
            <a:r>
              <a:rPr lang="ru-RU" sz="2200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здоровья </a:t>
            </a:r>
            <a:r>
              <a:rPr lang="ru-RU" sz="2200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дошкольников. </a:t>
            </a:r>
            <a:endParaRPr lang="ru-RU" sz="2200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457200" algn="just">
              <a:buNone/>
            </a:pP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очень актуальной на сегодняшний день  является задача федерального государственного образовательного стандарта обеспечение психолого-педагогической поддержкой   семей и повышения компетентности родителей в вопросах развития и образования, охраны и укрепления здоровья детей.   На сегодняшний день дошкольное образование призвано обеспечить основной фундамент не только развития, но и создать максимально благоприятные условия для формирования здорового и гармонично физически развитого ребенка.</a:t>
            </a:r>
            <a:endParaRPr lang="ru-RU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43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/>
          <p:cNvSpPr txBox="1">
            <a:spLocks noGrp="1"/>
          </p:cNvSpPr>
          <p:nvPr>
            <p:ph idx="1"/>
          </p:nvPr>
        </p:nvSpPr>
        <p:spPr>
          <a:xfrm>
            <a:off x="685800" y="1981200"/>
            <a:ext cx="7772400" cy="38595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ru-RU" sz="2400" b="1" i="0" dirty="0">
                <a:latin typeface="Times New Roman" panose="02020603050405020304" pitchFamily="18" charset="0"/>
              </a:rPr>
              <a:t>Основным содержанием проекта является формирование у ребенка осознанно-правильного отношения к своему здоровью. Оно формируется через применение здоровьесберегающих технологий, с которыми он знакомится в дошкольном детстве. </a:t>
            </a:r>
          </a:p>
          <a:p>
            <a:pPr marL="0" indent="0" algn="ctr">
              <a:buNone/>
            </a:pPr>
            <a:r>
              <a:rPr lang="ru-RU" sz="2400" b="1" i="0" dirty="0">
                <a:latin typeface="Times New Roman" panose="02020603050405020304" pitchFamily="18" charset="0"/>
              </a:rPr>
              <a:t>Проект предполагает систематическую разноплановую работу, использование творческих форм и методов обучения и воспитания детей, а также активные формы организации обучения педагогов, просвещения родителей по данной проблеме. </a:t>
            </a:r>
          </a:p>
        </p:txBody>
      </p:sp>
    </p:spTree>
    <p:extLst>
      <p:ext uri="{BB962C8B-B14F-4D97-AF65-F5344CB8AC3E}">
        <p14:creationId xmlns:p14="http://schemas.microsoft.com/office/powerpoint/2010/main" val="3780378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spc="600" dirty="0" smtClean="0">
                <a:solidFill>
                  <a:schemeClr val="bg1"/>
                </a:solidFill>
              </a:rPr>
              <a:t>Цель:</a:t>
            </a:r>
            <a:endParaRPr lang="ru-RU" b="1" spc="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55576" y="1844824"/>
            <a:ext cx="7772400" cy="4114800"/>
          </a:xfrm>
        </p:spPr>
        <p:txBody>
          <a:bodyPr/>
          <a:lstStyle/>
          <a:p>
            <a:endParaRPr lang="ru-RU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</a:t>
            </a:r>
            <a:r>
              <a:rPr lang="ru-RU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 детей потребность основы здорового образа жизни и ответственного отношения как к собственному </a:t>
            </a:r>
            <a:r>
              <a:rPr lang="ru-RU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здоровью, </a:t>
            </a:r>
            <a:r>
              <a:rPr lang="ru-RU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 и здоровью </a:t>
            </a:r>
            <a:r>
              <a:rPr lang="ru-RU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окружающих</a:t>
            </a:r>
            <a:endParaRPr lang="ru-RU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7261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</a:rPr>
              <a:t>Задачи:</a:t>
            </a:r>
            <a:endParaRPr lang="ru-RU" b="1" i="0" spc="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7504" y="1700808"/>
            <a:ext cx="7848872" cy="4680520"/>
          </a:xfrm>
        </p:spPr>
        <p:txBody>
          <a:bodyPr/>
          <a:lstStyle/>
          <a:p>
            <a:pPr lvl="0">
              <a:lnSpc>
                <a:spcPct val="150000"/>
              </a:lnSpc>
            </a:pP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родителей и детей представление о здоровом образе жизни и профилактике заболеваний.</a:t>
            </a:r>
          </a:p>
          <a:p>
            <a:pPr lvl="0">
              <a:lnSpc>
                <a:spcPct val="150000"/>
              </a:lnSpc>
            </a:pP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Укреплять физическое и психическое 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здоровья детей, 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максимальный комфорт,  с  учетом 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индивидуальных особенностей детей.</a:t>
            </a:r>
          </a:p>
          <a:p>
            <a:pPr lvl="0">
              <a:lnSpc>
                <a:spcPct val="150000"/>
              </a:lnSpc>
            </a:pP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Использовать 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работе нетрадиционные 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формы,  </a:t>
            </a: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приёмы 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и методы.</a:t>
            </a:r>
            <a:endPara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ru-RU" sz="20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Формировать у детей жизненно необходимые двигательные навыки и умения в различных видах </a:t>
            </a:r>
            <a:r>
              <a:rPr lang="ru-RU" sz="20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деятельности.</a:t>
            </a:r>
            <a:endParaRPr lang="ru-RU" sz="20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9602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</a:rPr>
              <a:t>Гипотеза:</a:t>
            </a:r>
            <a:endParaRPr lang="ru-RU" b="1" i="0" spc="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772816"/>
            <a:ext cx="8132440" cy="4680520"/>
          </a:xfrm>
        </p:spPr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если проводить целенаправленную  работу </a:t>
            </a:r>
            <a:r>
              <a:rPr lang="ru-RU" sz="24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организации комплексного применения здоровьесберегающих технологий, то это  позволит  не только сохранить здоровье дошкольников, но и сформировать у них знания о культуре здоровья, мотивацию на здоровый образ жизни, создать условия для раскрытия индивидуальных возможностей и резервов </a:t>
            </a:r>
            <a:r>
              <a:rPr lang="ru-RU" sz="24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организма</a:t>
            </a:r>
            <a:endParaRPr lang="ru-RU" sz="2400" b="1" i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08384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i="0" spc="600" dirty="0" smtClean="0">
                <a:solidFill>
                  <a:schemeClr val="bg1"/>
                </a:solidFill>
              </a:rPr>
              <a:t>Методы проекта:</a:t>
            </a:r>
            <a:endParaRPr lang="ru-RU" b="1" i="0" spc="600" dirty="0">
              <a:solidFill>
                <a:schemeClr val="bg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1916832"/>
            <a:ext cx="7772400" cy="4114800"/>
          </a:xfrm>
        </p:spPr>
        <p:txBody>
          <a:bodyPr/>
          <a:lstStyle/>
          <a:p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Анкетирование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родителей</a:t>
            </a:r>
          </a:p>
          <a:p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Информационный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буклеты, памятки), </a:t>
            </a:r>
            <a:endParaRPr lang="ru-RU" sz="2200" b="1" i="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азвлечение  на  воде  на  тему:  «Морское путешествие»</a:t>
            </a:r>
          </a:p>
          <a:p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Чтение  стихов  на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«Наши друзья витамины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класс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для  воспитателей  на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тему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«Использование здоровья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сберегающих  технологий  в  работе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детьми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режимных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моментах  и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НОД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</a:p>
          <a:p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омплексное  досуговое  мероприятие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детей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тему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«Будьте здоровы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Выставка  детских  работ  по  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теме </a:t>
            </a:r>
            <a:r>
              <a:rPr lang="ru-RU" sz="2200" b="1" i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проекта</a:t>
            </a:r>
            <a:r>
              <a:rPr lang="ru-RU" sz="2200" b="1" i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80036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Другая 1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Times New Roman" pitchFamily="18" charset="0"/>
          </a:defRPr>
        </a:defPPr>
      </a:lstStyle>
    </a:lnDef>
  </a:objectDefaults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1012</TotalTime>
  <Words>603</Words>
  <Application>Microsoft Office PowerPoint</Application>
  <PresentationFormat>Экран (4:3)</PresentationFormat>
  <Paragraphs>97</Paragraphs>
  <Slides>35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35</vt:i4>
      </vt:variant>
    </vt:vector>
  </HeadingPairs>
  <TitlesOfParts>
    <vt:vector size="36" baseType="lpstr">
      <vt:lpstr>Оформление по умолчанию</vt:lpstr>
      <vt:lpstr>Муниципальное бюджетное дошкольное образовательное учреждение № 17 города Нерюнгри Нерюнгринского района  </vt:lpstr>
      <vt:lpstr>Участники проекта</vt:lpstr>
      <vt:lpstr>Проблема</vt:lpstr>
      <vt:lpstr>Актуальность</vt:lpstr>
      <vt:lpstr>Презентация PowerPoint</vt:lpstr>
      <vt:lpstr>Цель:</vt:lpstr>
      <vt:lpstr>Задачи:</vt:lpstr>
      <vt:lpstr>Гипотеза:</vt:lpstr>
      <vt:lpstr>Методы проекта:</vt:lpstr>
      <vt:lpstr>Здоровьесберегающие технологии</vt:lpstr>
      <vt:lpstr>Здоровьесберегающие образовательные  технологии</vt:lpstr>
      <vt:lpstr>Этапы</vt:lpstr>
      <vt:lpstr>Подготовительный</vt:lpstr>
      <vt:lpstr> Диагностический этап</vt:lpstr>
      <vt:lpstr>Презентация PowerPoint</vt:lpstr>
      <vt:lpstr> Деятельностный этап   </vt:lpstr>
      <vt:lpstr> Артикуляционная гимнастика </vt:lpstr>
      <vt:lpstr>Логоритмические упражнения</vt:lpstr>
      <vt:lpstr>Дыхательная гимнастика</vt:lpstr>
      <vt:lpstr>   </vt:lpstr>
      <vt:lpstr>Презентация PowerPoint</vt:lpstr>
      <vt:lpstr>Релаксация </vt:lpstr>
      <vt:lpstr>Кинезиологический комплекс</vt:lpstr>
      <vt:lpstr>Закаливающие процедуры</vt:lpstr>
      <vt:lpstr>Корригирующая гимнастика</vt:lpstr>
      <vt:lpstr>Ритмическая гимнастика</vt:lpstr>
      <vt:lpstr>Игры в группах с детьми</vt:lpstr>
      <vt:lpstr>Утренняя гимнастика</vt:lpstr>
      <vt:lpstr>Плавание в бассейне</vt:lpstr>
      <vt:lpstr>Физкультурное занятие</vt:lpstr>
      <vt:lpstr>Прогулки на свежем воздухе</vt:lpstr>
      <vt:lpstr>Спортивное развлечение</vt:lpstr>
      <vt:lpstr>Приложение к проекту</vt:lpstr>
      <vt:lpstr>  Заключительный этап   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Your Title Here…</dc:title>
  <dc:creator>Пицца</dc:creator>
  <cp:lastModifiedBy>Admin</cp:lastModifiedBy>
  <cp:revision>92</cp:revision>
  <dcterms:created xsi:type="dcterms:W3CDTF">2008-05-28T10:20:44Z</dcterms:created>
  <dcterms:modified xsi:type="dcterms:W3CDTF">2017-03-23T06:05:14Z</dcterms:modified>
</cp:coreProperties>
</file>