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unknown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00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5" d="100"/>
          <a:sy n="135" d="100"/>
        </p:scale>
        <p:origin x="-21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B89A-7542-4746-973B-37C670306286}" type="datetimeFigureOut">
              <a:rPr lang="ru-RU" smtClean="0"/>
              <a:t>03.04.17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611B-EF07-B141-BB7F-2EB0FFA88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42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B89A-7542-4746-973B-37C670306286}" type="datetimeFigureOut">
              <a:rPr lang="ru-RU" smtClean="0"/>
              <a:t>03.04.17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611B-EF07-B141-BB7F-2EB0FFA88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B89A-7542-4746-973B-37C670306286}" type="datetimeFigureOut">
              <a:rPr lang="ru-RU" smtClean="0"/>
              <a:t>03.04.17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611B-EF07-B141-BB7F-2EB0FFA88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B89A-7542-4746-973B-37C670306286}" type="datetimeFigureOut">
              <a:rPr lang="ru-RU" smtClean="0"/>
              <a:t>03.04.17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611B-EF07-B141-BB7F-2EB0FFA88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060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B89A-7542-4746-973B-37C670306286}" type="datetimeFigureOut">
              <a:rPr lang="ru-RU" smtClean="0"/>
              <a:t>03.04.17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611B-EF07-B141-BB7F-2EB0FFA88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B89A-7542-4746-973B-37C670306286}" type="datetimeFigureOut">
              <a:rPr lang="ru-RU" smtClean="0"/>
              <a:t>03.04.17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611B-EF07-B141-BB7F-2EB0FFA88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4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B89A-7542-4746-973B-37C670306286}" type="datetimeFigureOut">
              <a:rPr lang="ru-RU" smtClean="0"/>
              <a:t>03.04.17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611B-EF07-B141-BB7F-2EB0FFA88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3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B89A-7542-4746-973B-37C670306286}" type="datetimeFigureOut">
              <a:rPr lang="ru-RU" smtClean="0"/>
              <a:t>03.04.17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611B-EF07-B141-BB7F-2EB0FFA88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325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B89A-7542-4746-973B-37C670306286}" type="datetimeFigureOut">
              <a:rPr lang="ru-RU" smtClean="0"/>
              <a:t>03.04.17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611B-EF07-B141-BB7F-2EB0FFA88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9881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Образец текста</a:t>
            </a:r>
          </a:p>
          <a:p>
            <a:pPr lvl="1"/>
            <a:r>
              <a:rPr lang="de-DE" smtClean="0"/>
              <a:t>Второй уровень</a:t>
            </a:r>
          </a:p>
          <a:p>
            <a:pPr lvl="2"/>
            <a:r>
              <a:rPr lang="de-DE" smtClean="0"/>
              <a:t>Третий уровень</a:t>
            </a:r>
          </a:p>
          <a:p>
            <a:pPr lvl="3"/>
            <a:r>
              <a:rPr lang="de-DE" smtClean="0"/>
              <a:t>Четвертый уровень</a:t>
            </a:r>
          </a:p>
          <a:p>
            <a:pPr lvl="4"/>
            <a:r>
              <a:rPr lang="de-DE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B89A-7542-4746-973B-37C670306286}" type="datetimeFigureOut">
              <a:rPr lang="ru-RU" smtClean="0"/>
              <a:t>03.04.17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611B-EF07-B141-BB7F-2EB0FFA88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1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4B89A-7542-4746-973B-37C670306286}" type="datetimeFigureOut">
              <a:rPr lang="ru-RU" smtClean="0"/>
              <a:t>03.04.17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1611B-EF07-B141-BB7F-2EB0FFA88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65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4B89A-7542-4746-973B-37C670306286}" type="datetimeFigureOut">
              <a:rPr lang="ru-RU" smtClean="0"/>
              <a:t>03.04.17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1611B-EF07-B141-BB7F-2EB0FFA883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34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5" Type="http://schemas.openxmlformats.org/officeDocument/2006/relationships/image" Target="../media/image12.jpg"/><Relationship Id="rId1" Type="http://schemas.microsoft.com/office/2007/relationships/media" Target="../media/media2.mp3"/><Relationship Id="rId2" Type="http://schemas.openxmlformats.org/officeDocument/2006/relationships/audio" Target="../media/media2.mp3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2.jpeg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1" Type="http://schemas.microsoft.com/office/2007/relationships/media" Target="../media/media1.mp3"/><Relationship Id="rId2" Type="http://schemas.openxmlformats.org/officeDocument/2006/relationships/audio" Target="../media/media1.mp3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96007" y="0"/>
            <a:ext cx="7772400" cy="1470025"/>
          </a:xfrm>
        </p:spPr>
        <p:txBody>
          <a:bodyPr>
            <a:normAutofit/>
          </a:bodyPr>
          <a:lstStyle/>
          <a:p>
            <a:r>
              <a:rPr lang="de-DE" sz="6000" b="1" i="1" dirty="0" smtClean="0">
                <a:solidFill>
                  <a:schemeClr val="accent2">
                    <a:lumMod val="75000"/>
                  </a:schemeClr>
                </a:solidFill>
              </a:rPr>
              <a:t>Meine Familie</a:t>
            </a:r>
            <a:endParaRPr lang="ru-RU" sz="6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Unknown-1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05" y="799674"/>
            <a:ext cx="4212568" cy="3212698"/>
          </a:xfrm>
          <a:prstGeom prst="rect">
            <a:avLst/>
          </a:prstGeom>
        </p:spPr>
      </p:pic>
      <p:sp>
        <p:nvSpPr>
          <p:cNvPr id="7" name="Выноска 2 6"/>
          <p:cNvSpPr/>
          <p:nvPr/>
        </p:nvSpPr>
        <p:spPr>
          <a:xfrm>
            <a:off x="6895731" y="1180640"/>
            <a:ext cx="1636731" cy="679763"/>
          </a:xfrm>
          <a:prstGeom prst="borderCallout2">
            <a:avLst>
              <a:gd name="adj1" fmla="val 20066"/>
              <a:gd name="adj2" fmla="val -1229"/>
              <a:gd name="adj3" fmla="val 18750"/>
              <a:gd name="adj4" fmla="val -16667"/>
              <a:gd name="adj5" fmla="val 87500"/>
              <a:gd name="adj6" fmla="val -46222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die Tante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1422077" y="304104"/>
            <a:ext cx="1466796" cy="715540"/>
          </a:xfrm>
          <a:prstGeom prst="borderCallout2">
            <a:avLst>
              <a:gd name="adj1" fmla="val 22500"/>
              <a:gd name="adj2" fmla="val 102215"/>
              <a:gd name="adj3" fmla="val 22500"/>
              <a:gd name="adj4" fmla="val 111182"/>
              <a:gd name="adj5" fmla="val 68750"/>
              <a:gd name="adj6" fmla="val 129241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der Vater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268317" y="1279027"/>
            <a:ext cx="1869271" cy="715540"/>
          </a:xfrm>
          <a:prstGeom prst="borderCallout2">
            <a:avLst>
              <a:gd name="adj1" fmla="val 17500"/>
              <a:gd name="adj2" fmla="val 100280"/>
              <a:gd name="adj3" fmla="val 17500"/>
              <a:gd name="adj4" fmla="val 114433"/>
              <a:gd name="adj5" fmla="val 76250"/>
              <a:gd name="adj6" fmla="val 127017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der Bruder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2070669" y="3685907"/>
            <a:ext cx="1307388" cy="652930"/>
          </a:xfrm>
          <a:prstGeom prst="borderCallout2">
            <a:avLst>
              <a:gd name="adj1" fmla="val 54366"/>
              <a:gd name="adj2" fmla="val 100464"/>
              <a:gd name="adj3" fmla="val 55737"/>
              <a:gd name="adj4" fmla="val 118628"/>
              <a:gd name="adj5" fmla="val -6678"/>
              <a:gd name="adj6" fmla="val 186365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die Oma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1" name="Выноска 2 10"/>
          <p:cNvSpPr/>
          <p:nvPr/>
        </p:nvSpPr>
        <p:spPr>
          <a:xfrm>
            <a:off x="6806290" y="3910887"/>
            <a:ext cx="1466799" cy="657369"/>
          </a:xfrm>
          <a:prstGeom prst="borderCallout2">
            <a:avLst>
              <a:gd name="adj1" fmla="val 59569"/>
              <a:gd name="adj2" fmla="val -2010"/>
              <a:gd name="adj3" fmla="val 59568"/>
              <a:gd name="adj4" fmla="val -17111"/>
              <a:gd name="adj5" fmla="val -64738"/>
              <a:gd name="adj6" fmla="val -117424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der Opa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134158" y="2745883"/>
            <a:ext cx="2003429" cy="760261"/>
          </a:xfrm>
          <a:prstGeom prst="borderCallout2">
            <a:avLst>
              <a:gd name="adj1" fmla="val 11691"/>
              <a:gd name="adj2" fmla="val 101435"/>
              <a:gd name="adj3" fmla="val 12868"/>
              <a:gd name="adj4" fmla="val 108244"/>
              <a:gd name="adj5" fmla="val 56030"/>
              <a:gd name="adj6" fmla="val 148440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die Schwester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3" name="Выноска 2 12"/>
          <p:cNvSpPr/>
          <p:nvPr/>
        </p:nvSpPr>
        <p:spPr>
          <a:xfrm>
            <a:off x="6469475" y="304104"/>
            <a:ext cx="1624738" cy="679763"/>
          </a:xfrm>
          <a:prstGeom prst="borderCallout2">
            <a:avLst>
              <a:gd name="adj1" fmla="val 17288"/>
              <a:gd name="adj2" fmla="val -853"/>
              <a:gd name="adj3" fmla="val 18750"/>
              <a:gd name="adj4" fmla="val -40340"/>
              <a:gd name="adj5" fmla="val 95104"/>
              <a:gd name="adj6" fmla="val -75898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der Onkel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3863755" y="116276"/>
            <a:ext cx="1618843" cy="683398"/>
          </a:xfrm>
          <a:prstGeom prst="borderCallout2">
            <a:avLst>
              <a:gd name="adj1" fmla="val 44612"/>
              <a:gd name="adj2" fmla="val -1566"/>
              <a:gd name="adj3" fmla="val 44612"/>
              <a:gd name="adj4" fmla="val -15383"/>
              <a:gd name="adj5" fmla="val 183113"/>
              <a:gd name="adj6" fmla="val 388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die Mutter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7814" y="4117449"/>
            <a:ext cx="4147289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b="1" dirty="0" smtClean="0"/>
              <a:t>Wer sitzt in der Mitte?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Wer sitzt vorne rechts?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Wer steht vorne?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Wer steht links?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Wer steht hinten rechts?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Wer steht hinten links?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68317" y="5017722"/>
            <a:ext cx="245604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0000FF"/>
                </a:solidFill>
              </a:rPr>
              <a:t>sitzen </a:t>
            </a:r>
            <a:r>
              <a:rPr lang="mr-IN" sz="2800" b="1" dirty="0" smtClean="0">
                <a:solidFill>
                  <a:srgbClr val="0000FF"/>
                </a:solidFill>
              </a:rPr>
              <a:t>–</a:t>
            </a:r>
            <a:r>
              <a:rPr lang="ru-RU" sz="2800" b="1" dirty="0" smtClean="0">
                <a:solidFill>
                  <a:srgbClr val="0000FF"/>
                </a:solidFill>
              </a:rPr>
              <a:t> сидеть</a:t>
            </a:r>
            <a:endParaRPr lang="de-DE" sz="2800" b="1" dirty="0" smtClean="0">
              <a:solidFill>
                <a:srgbClr val="0000FF"/>
              </a:solidFill>
            </a:endParaRPr>
          </a:p>
          <a:p>
            <a:r>
              <a:rPr lang="de-DE" sz="2800" b="1" dirty="0" smtClean="0">
                <a:solidFill>
                  <a:srgbClr val="0000FF"/>
                </a:solidFill>
              </a:rPr>
              <a:t>stehen -</a:t>
            </a:r>
            <a:r>
              <a:rPr lang="ru-RU" sz="2800" b="1" dirty="0" smtClean="0">
                <a:solidFill>
                  <a:srgbClr val="0000FF"/>
                </a:solidFill>
              </a:rPr>
              <a:t> стоять</a:t>
            </a:r>
            <a:endParaRPr lang="ru-RU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7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4587" y="246139"/>
            <a:ext cx="52695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800" b="1" i="1" dirty="0" smtClean="0">
                <a:solidFill>
                  <a:srgbClr val="008000"/>
                </a:solidFill>
              </a:rPr>
              <a:t>Ergänze den Dialog</a:t>
            </a:r>
            <a:endParaRPr lang="ru-RU" sz="4800" b="1" i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91543" y="369250"/>
            <a:ext cx="35355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smtClean="0">
                <a:solidFill>
                  <a:srgbClr val="0000FF"/>
                </a:solidFill>
              </a:rPr>
              <a:t>Üb. 1, S. 48, AB</a:t>
            </a:r>
            <a:endParaRPr lang="ru-RU" sz="4000" b="1" dirty="0">
              <a:solidFill>
                <a:srgbClr val="0000FF"/>
              </a:solidFill>
            </a:endParaRPr>
          </a:p>
        </p:txBody>
      </p:sp>
      <p:pic>
        <p:nvPicPr>
          <p:cNvPr id="4" name="56 - ГЂ†Ґ† 6 Meine Familie. З†§†≠®• 1a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3983" y="1077136"/>
            <a:ext cx="812800" cy="81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4404" y="2146619"/>
            <a:ext cx="5198859" cy="4031873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3200" b="1" dirty="0" smtClean="0"/>
              <a:t>Wer ist das            ...             ?</a:t>
            </a:r>
          </a:p>
          <a:p>
            <a:pPr marL="285750" indent="-285750">
              <a:buFontTx/>
              <a:buChar char="-"/>
            </a:pPr>
            <a:r>
              <a:rPr lang="de-DE" sz="3200" b="1" dirty="0" smtClean="0"/>
              <a:t>Wo? Rechts oder     ...     ?</a:t>
            </a:r>
          </a:p>
          <a:p>
            <a:pPr marL="285750" indent="-285750">
              <a:buFontTx/>
              <a:buChar char="-"/>
            </a:pPr>
            <a:r>
              <a:rPr lang="de-DE" sz="3200" b="1" dirty="0" smtClean="0"/>
              <a:t>Da     ...     .</a:t>
            </a:r>
          </a:p>
          <a:p>
            <a:pPr marL="285750" indent="-285750">
              <a:buFontTx/>
              <a:buChar char="-"/>
            </a:pPr>
            <a:r>
              <a:rPr lang="de-DE" sz="3200" b="1" dirty="0" smtClean="0"/>
              <a:t>Das ist           ...             .</a:t>
            </a:r>
          </a:p>
          <a:p>
            <a:pPr marL="285750" indent="-285750">
              <a:buFontTx/>
              <a:buChar char="-"/>
            </a:pPr>
            <a:r>
              <a:rPr lang="de-DE" sz="3200" b="1" dirty="0" smtClean="0"/>
              <a:t>Wie           ...       ?</a:t>
            </a:r>
          </a:p>
          <a:p>
            <a:pPr marL="285750" indent="-285750">
              <a:buFontTx/>
              <a:buChar char="-"/>
            </a:pPr>
            <a:r>
              <a:rPr lang="de-DE" sz="3200" b="1" dirty="0" smtClean="0"/>
              <a:t>Sibylle.</a:t>
            </a:r>
          </a:p>
          <a:p>
            <a:pPr marL="285750" indent="-285750">
              <a:buFontTx/>
              <a:buChar char="-"/>
            </a:pPr>
            <a:r>
              <a:rPr lang="de-DE" sz="3200" b="1" dirty="0" smtClean="0"/>
              <a:t>Wo          ...           ?</a:t>
            </a:r>
          </a:p>
          <a:p>
            <a:pPr marL="285750" indent="-285750">
              <a:buFontTx/>
              <a:buChar char="-"/>
            </a:pPr>
            <a:r>
              <a:rPr lang="de-DE" sz="3200" b="1" dirty="0" smtClean="0"/>
              <a:t>In       ...         .</a:t>
            </a:r>
            <a:endParaRPr lang="ru-RU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62899" y="2146619"/>
            <a:ext cx="2405904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auf dem Bild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15044" y="2630584"/>
            <a:ext cx="1055024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links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9494" y="3115525"/>
            <a:ext cx="1055024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links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2874" y="3585194"/>
            <a:ext cx="326434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meine Schwester</a:t>
            </a:r>
            <a:r>
              <a:rPr lang="de-DE" sz="3200" b="1" dirty="0" smtClean="0"/>
              <a:t>.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27380" y="4098764"/>
            <a:ext cx="1752647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heißt sie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70862" y="5045249"/>
            <a:ext cx="2105930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studiert sie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64686" y="5544145"/>
            <a:ext cx="1636376" cy="584776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in Berlin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4" name="Изображение 13" descr="b4efaaa9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282" y="4231882"/>
            <a:ext cx="3291349" cy="237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3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36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49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46" y="1898586"/>
            <a:ext cx="5537991" cy="3832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9034" y="500064"/>
            <a:ext cx="4916323" cy="206210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008000"/>
                </a:solidFill>
              </a:rPr>
              <a:t>Hausaufgabe:</a:t>
            </a:r>
            <a:endParaRPr lang="ru-RU" sz="3200" b="1" dirty="0" smtClean="0">
              <a:solidFill>
                <a:srgbClr val="008000"/>
              </a:solidFill>
            </a:endParaRPr>
          </a:p>
          <a:p>
            <a:pPr algn="ctr"/>
            <a:r>
              <a:rPr lang="de-DE" sz="3200" b="1" dirty="0" smtClean="0">
                <a:solidFill>
                  <a:srgbClr val="008000"/>
                </a:solidFill>
              </a:rPr>
              <a:t> </a:t>
            </a:r>
            <a:r>
              <a:rPr lang="ru-RU" sz="3200" b="1" i="1" dirty="0" smtClean="0">
                <a:solidFill>
                  <a:srgbClr val="008000"/>
                </a:solidFill>
              </a:rPr>
              <a:t>Выучить </a:t>
            </a:r>
            <a:r>
              <a:rPr lang="ru-RU" sz="3200" b="1" i="1" smtClean="0">
                <a:solidFill>
                  <a:srgbClr val="008000"/>
                </a:solidFill>
              </a:rPr>
              <a:t>лексику </a:t>
            </a:r>
          </a:p>
          <a:p>
            <a:pPr algn="ctr"/>
            <a:r>
              <a:rPr lang="ru-RU" sz="3200" b="1" i="1" smtClean="0">
                <a:solidFill>
                  <a:srgbClr val="008000"/>
                </a:solidFill>
              </a:rPr>
              <a:t>по </a:t>
            </a:r>
            <a:r>
              <a:rPr lang="ru-RU" sz="3200" b="1" i="1" dirty="0" smtClean="0">
                <a:solidFill>
                  <a:srgbClr val="008000"/>
                </a:solidFill>
              </a:rPr>
              <a:t>теме</a:t>
            </a:r>
            <a:endParaRPr lang="de-DE" sz="3200" b="1" i="1" dirty="0" smtClean="0">
              <a:solidFill>
                <a:srgbClr val="008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008000"/>
                </a:solidFill>
              </a:rPr>
              <a:t> «Семья»</a:t>
            </a:r>
            <a:endParaRPr lang="ru-RU" sz="32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03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звание 3"/>
          <p:cNvSpPr>
            <a:spLocks noGrp="1"/>
          </p:cNvSpPr>
          <p:nvPr>
            <p:ph type="title"/>
          </p:nvPr>
        </p:nvSpPr>
        <p:spPr>
          <a:xfrm>
            <a:off x="3395419" y="262157"/>
            <a:ext cx="3185229" cy="1143000"/>
          </a:xfrm>
        </p:spPr>
        <p:txBody>
          <a:bodyPr/>
          <a:lstStyle/>
          <a:p>
            <a:r>
              <a:rPr lang="de-DE" b="1" i="1" dirty="0" smtClean="0">
                <a:solidFill>
                  <a:srgbClr val="FF0000"/>
                </a:solidFill>
              </a:rPr>
              <a:t>die Familie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5" name="Альтернативный процесс 4"/>
          <p:cNvSpPr/>
          <p:nvPr/>
        </p:nvSpPr>
        <p:spPr>
          <a:xfrm>
            <a:off x="682296" y="1655379"/>
            <a:ext cx="2152869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die Großmutter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6" name="Альтернативный процесс 5"/>
          <p:cNvSpPr/>
          <p:nvPr/>
        </p:nvSpPr>
        <p:spPr>
          <a:xfrm>
            <a:off x="2835165" y="1655379"/>
            <a:ext cx="2152869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der Großvater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Альтернативный процесс 6"/>
          <p:cNvSpPr/>
          <p:nvPr/>
        </p:nvSpPr>
        <p:spPr>
          <a:xfrm>
            <a:off x="7258995" y="1655379"/>
            <a:ext cx="1672897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die Oma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8" name="Альтернативный процесс 7"/>
          <p:cNvSpPr/>
          <p:nvPr/>
        </p:nvSpPr>
        <p:spPr>
          <a:xfrm>
            <a:off x="5684196" y="1655379"/>
            <a:ext cx="1574799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der Opa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9" name="Альтернативный процесс 8"/>
          <p:cNvSpPr/>
          <p:nvPr/>
        </p:nvSpPr>
        <p:spPr>
          <a:xfrm>
            <a:off x="307349" y="3540480"/>
            <a:ext cx="1383862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die Tante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0" name="Альтернативный процесс 9"/>
          <p:cNvSpPr/>
          <p:nvPr/>
        </p:nvSpPr>
        <p:spPr>
          <a:xfrm>
            <a:off x="5574862" y="3540480"/>
            <a:ext cx="1808107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die Mutter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1" name="Альтернативный процесс 10"/>
          <p:cNvSpPr/>
          <p:nvPr/>
        </p:nvSpPr>
        <p:spPr>
          <a:xfrm>
            <a:off x="3974559" y="3540480"/>
            <a:ext cx="1600303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der Vater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2" name="Альтернативный процесс 11"/>
          <p:cNvSpPr/>
          <p:nvPr/>
        </p:nvSpPr>
        <p:spPr>
          <a:xfrm>
            <a:off x="1691232" y="3540480"/>
            <a:ext cx="1575066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der Onkel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3" name="Альтернативный процесс 12"/>
          <p:cNvSpPr/>
          <p:nvPr/>
        </p:nvSpPr>
        <p:spPr>
          <a:xfrm>
            <a:off x="6923354" y="5480449"/>
            <a:ext cx="1359338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der Bruder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4" name="Альтернативный процесс 13"/>
          <p:cNvSpPr/>
          <p:nvPr/>
        </p:nvSpPr>
        <p:spPr>
          <a:xfrm>
            <a:off x="3704897" y="5480449"/>
            <a:ext cx="788276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ich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5" name="Альтернативный процесс 14"/>
          <p:cNvSpPr/>
          <p:nvPr/>
        </p:nvSpPr>
        <p:spPr>
          <a:xfrm>
            <a:off x="4730111" y="5480449"/>
            <a:ext cx="1926896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die Schwester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6" name="Альтернативный процесс 15"/>
          <p:cNvSpPr/>
          <p:nvPr/>
        </p:nvSpPr>
        <p:spPr>
          <a:xfrm>
            <a:off x="1815264" y="5480449"/>
            <a:ext cx="1382111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der Cousin 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17" name="Альтернативный процесс 16"/>
          <p:cNvSpPr/>
          <p:nvPr/>
        </p:nvSpPr>
        <p:spPr>
          <a:xfrm>
            <a:off x="150813" y="5470411"/>
            <a:ext cx="1540398" cy="91965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die Cousine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22" name="Изображение 21" descr="4e92d09f05dcf21038021ad45e6098c2_big-happy-family-royalty-free-pictures-of-family-members-clip-art_1300-877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4" b="10354"/>
          <a:stretch/>
        </p:blipFill>
        <p:spPr>
          <a:xfrm>
            <a:off x="2217421" y="572431"/>
            <a:ext cx="928767" cy="1458717"/>
          </a:xfrm>
          <a:prstGeom prst="rect">
            <a:avLst/>
          </a:prstGeom>
        </p:spPr>
      </p:pic>
      <p:pic>
        <p:nvPicPr>
          <p:cNvPr id="29" name="Изображение 28" descr="84209a7499f4a0b265d0a472122b8acb_7ae3cbe8c2acd334a6c72326a2cd0f-pictures-of-family-members-clip-art_1300-797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380" b="11709"/>
          <a:stretch/>
        </p:blipFill>
        <p:spPr>
          <a:xfrm>
            <a:off x="6808951" y="572431"/>
            <a:ext cx="765380" cy="1270084"/>
          </a:xfrm>
          <a:prstGeom prst="rect">
            <a:avLst/>
          </a:prstGeom>
        </p:spPr>
      </p:pic>
      <p:pic>
        <p:nvPicPr>
          <p:cNvPr id="30" name="Изображение 29" descr="84209a7499f4a0b265d0a472122b8acb_7ae3cbe8c2acd334a6c72326a2cd0f-pictures-of-family-members-clip-art_1300-797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06" b="11340"/>
          <a:stretch/>
        </p:blipFill>
        <p:spPr>
          <a:xfrm>
            <a:off x="1352937" y="2708605"/>
            <a:ext cx="817339" cy="1291703"/>
          </a:xfrm>
          <a:prstGeom prst="rect">
            <a:avLst/>
          </a:prstGeom>
        </p:spPr>
      </p:pic>
      <p:cxnSp>
        <p:nvCxnSpPr>
          <p:cNvPr id="48" name="Прямая соединительная линия 47"/>
          <p:cNvCxnSpPr>
            <a:endCxn id="12" idx="0"/>
          </p:cNvCxnSpPr>
          <p:nvPr/>
        </p:nvCxnSpPr>
        <p:spPr>
          <a:xfrm flipH="1">
            <a:off x="2478765" y="2504389"/>
            <a:ext cx="356400" cy="1036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H="1">
            <a:off x="6514203" y="2495446"/>
            <a:ext cx="744792" cy="10360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5" idx="3"/>
            <a:endCxn id="6" idx="1"/>
          </p:cNvCxnSpPr>
          <p:nvPr/>
        </p:nvCxnSpPr>
        <p:spPr>
          <a:xfrm>
            <a:off x="2835165" y="2115207"/>
            <a:ext cx="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>
            <a:endCxn id="11" idx="0"/>
          </p:cNvCxnSpPr>
          <p:nvPr/>
        </p:nvCxnSpPr>
        <p:spPr>
          <a:xfrm>
            <a:off x="2835165" y="2522278"/>
            <a:ext cx="1939546" cy="10182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 flipH="1">
            <a:off x="745726" y="4391624"/>
            <a:ext cx="945506" cy="107134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endCxn id="16" idx="0"/>
          </p:cNvCxnSpPr>
          <p:nvPr/>
        </p:nvCxnSpPr>
        <p:spPr>
          <a:xfrm>
            <a:off x="1691232" y="4379009"/>
            <a:ext cx="815088" cy="110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Изображение 30" descr="84209a7499f4a0b265d0a472122b8acb_7ae3cbe8c2acd334a6c72326a2cd0f-pictures-of-family-members-clip-art_1300-797.jpe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0" t="28277" r="34168" b="11340"/>
          <a:stretch/>
        </p:blipFill>
        <p:spPr>
          <a:xfrm>
            <a:off x="1185287" y="4751972"/>
            <a:ext cx="989012" cy="1142286"/>
          </a:xfrm>
          <a:prstGeom prst="rect">
            <a:avLst/>
          </a:prstGeom>
        </p:spPr>
      </p:pic>
      <p:pic>
        <p:nvPicPr>
          <p:cNvPr id="86" name="Изображение 85" descr="Unknown-96.jpe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6" r="43042"/>
          <a:stretch/>
        </p:blipFill>
        <p:spPr>
          <a:xfrm>
            <a:off x="5113651" y="2637765"/>
            <a:ext cx="922422" cy="1417462"/>
          </a:xfrm>
          <a:prstGeom prst="rect">
            <a:avLst/>
          </a:prstGeom>
        </p:spPr>
      </p:pic>
      <p:cxnSp>
        <p:nvCxnSpPr>
          <p:cNvPr id="91" name="Прямая соединительная линия 90"/>
          <p:cNvCxnSpPr>
            <a:endCxn id="14" idx="0"/>
          </p:cNvCxnSpPr>
          <p:nvPr/>
        </p:nvCxnSpPr>
        <p:spPr>
          <a:xfrm flipH="1">
            <a:off x="4099035" y="4391624"/>
            <a:ext cx="1475827" cy="1088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7" name="Изображение 96" descr="images-86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10" y="4715901"/>
            <a:ext cx="883174" cy="883174"/>
          </a:xfrm>
          <a:prstGeom prst="rect">
            <a:avLst/>
          </a:prstGeom>
        </p:spPr>
      </p:pic>
      <p:cxnSp>
        <p:nvCxnSpPr>
          <p:cNvPr id="99" name="Прямая соединительная линия 98"/>
          <p:cNvCxnSpPr>
            <a:endCxn id="15" idx="0"/>
          </p:cNvCxnSpPr>
          <p:nvPr/>
        </p:nvCxnSpPr>
        <p:spPr>
          <a:xfrm>
            <a:off x="5574862" y="4391624"/>
            <a:ext cx="118697" cy="1088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endCxn id="13" idx="0"/>
          </p:cNvCxnSpPr>
          <p:nvPr/>
        </p:nvCxnSpPr>
        <p:spPr>
          <a:xfrm>
            <a:off x="5574862" y="4391624"/>
            <a:ext cx="2028161" cy="10888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5" name="Изображение 34" descr="4e92d09f05dcf21038021ad45e6098c2_big-happy-family-royalty-free-pictures-of-family-members-clip-art_1300-877.jpe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01" t="25924" r="35879" b="12859"/>
          <a:stretch/>
        </p:blipFill>
        <p:spPr>
          <a:xfrm>
            <a:off x="6305436" y="4600438"/>
            <a:ext cx="880506" cy="1321341"/>
          </a:xfrm>
          <a:prstGeom prst="rect">
            <a:avLst/>
          </a:prstGeom>
        </p:spPr>
      </p:pic>
      <p:pic>
        <p:nvPicPr>
          <p:cNvPr id="106" name="54 - ГЂ†Ґ† 6 Meine Familie. З†§†≠®• 2a.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85792" y="3706812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10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2275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5517" y="494144"/>
            <a:ext cx="8229600" cy="1143000"/>
          </a:xfrm>
        </p:spPr>
        <p:txBody>
          <a:bodyPr/>
          <a:lstStyle/>
          <a:p>
            <a:endParaRPr lang="ru-RU"/>
          </a:p>
        </p:txBody>
      </p:sp>
      <p:pic>
        <p:nvPicPr>
          <p:cNvPr id="3" name="Изображение 2" descr="21535629-Familie-Haus-Charakter-Haustier-Lizenzfreie-Bild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5335"/>
            <a:ext cx="9144000" cy="6372665"/>
          </a:xfrm>
          <a:prstGeom prst="rect">
            <a:avLst/>
          </a:prstGeom>
        </p:spPr>
      </p:pic>
      <p:sp>
        <p:nvSpPr>
          <p:cNvPr id="11" name="Шестиугольник 10"/>
          <p:cNvSpPr/>
          <p:nvPr/>
        </p:nvSpPr>
        <p:spPr>
          <a:xfrm>
            <a:off x="2786063" y="627063"/>
            <a:ext cx="3175000" cy="1962297"/>
          </a:xfrm>
          <a:prstGeom prst="hexagon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Изображение 12" descr="Unknown-97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695" y="1"/>
            <a:ext cx="2656333" cy="2589360"/>
          </a:xfrm>
          <a:prstGeom prst="rect">
            <a:avLst/>
          </a:prstGeom>
        </p:spPr>
      </p:pic>
      <p:sp>
        <p:nvSpPr>
          <p:cNvPr id="4" name="Облако 3"/>
          <p:cNvSpPr/>
          <p:nvPr/>
        </p:nvSpPr>
        <p:spPr>
          <a:xfrm>
            <a:off x="0" y="274637"/>
            <a:ext cx="3362899" cy="1290605"/>
          </a:xfrm>
          <a:prstGeom prst="cloud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die Großeltern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3076695" y="1859110"/>
            <a:ext cx="2656333" cy="1153808"/>
          </a:xfrm>
          <a:prstGeom prst="cloud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chemeClr val="tx1"/>
                </a:solidFill>
              </a:rPr>
              <a:t>die Geschwister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>
            <a:off x="5733028" y="466749"/>
            <a:ext cx="3059161" cy="1290605"/>
          </a:xfrm>
          <a:prstGeom prst="cloud">
            <a:avLst/>
          </a:prstGeom>
          <a:solidFill>
            <a:srgbClr val="DCE6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 smtClean="0">
                <a:solidFill>
                  <a:schemeClr val="tx1"/>
                </a:solidFill>
              </a:rPr>
              <a:t>die </a:t>
            </a:r>
            <a:r>
              <a:rPr lang="de-DE" sz="2800" b="1" dirty="0">
                <a:solidFill>
                  <a:schemeClr val="tx1"/>
                </a:solidFill>
              </a:rPr>
              <a:t>E</a:t>
            </a:r>
            <a:r>
              <a:rPr lang="de-DE" sz="2800" b="1" dirty="0" smtClean="0">
                <a:solidFill>
                  <a:schemeClr val="tx1"/>
                </a:solidFill>
              </a:rPr>
              <a:t>ltern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104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9258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329334"/>
              </p:ext>
            </p:extLst>
          </p:nvPr>
        </p:nvGraphicFramePr>
        <p:xfrm>
          <a:off x="0" y="1"/>
          <a:ext cx="9144000" cy="68309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3230"/>
                <a:gridCol w="1876208"/>
                <a:gridCol w="2373312"/>
                <a:gridCol w="2381250"/>
              </a:tblGrid>
              <a:tr h="707211"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FF0000"/>
                          </a:solidFill>
                        </a:rPr>
                        <a:t>die Mutter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мама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FF0000"/>
                          </a:solidFill>
                        </a:rPr>
                        <a:t>die Schwester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сестра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707211"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0000FF"/>
                          </a:solidFill>
                        </a:rPr>
                        <a:t>der Vater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папа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0000FF"/>
                          </a:solidFill>
                        </a:rPr>
                        <a:t>der Bruder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брат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929811"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FF0000"/>
                          </a:solidFill>
                        </a:rPr>
                        <a:t>die Großmutter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бабушка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FF0000"/>
                          </a:solidFill>
                        </a:rPr>
                        <a:t>die</a:t>
                      </a:r>
                      <a:r>
                        <a:rPr lang="de-DE" sz="2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sz="2800" b="1" dirty="0" smtClean="0">
                          <a:solidFill>
                            <a:srgbClr val="FF0000"/>
                          </a:solidFill>
                        </a:rPr>
                        <a:t>Cousine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двоюродная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</a:rPr>
                        <a:t> сестра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929811"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0000FF"/>
                          </a:solidFill>
                        </a:rPr>
                        <a:t>der Großvater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дедушка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0000FF"/>
                          </a:solidFill>
                        </a:rPr>
                        <a:t>der Cousin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двоюродный брат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707211"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FF0000"/>
                          </a:solidFill>
                        </a:rPr>
                        <a:t>die Oma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бабушка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B800B8"/>
                          </a:solidFill>
                        </a:rPr>
                        <a:t>die Eltern</a:t>
                      </a:r>
                      <a:endParaRPr lang="ru-RU" sz="2800" b="1" dirty="0">
                        <a:solidFill>
                          <a:srgbClr val="B800B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B800B8"/>
                          </a:solidFill>
                        </a:rPr>
                        <a:t>родители</a:t>
                      </a:r>
                      <a:endParaRPr lang="ru-RU" sz="2800" b="1" dirty="0">
                        <a:solidFill>
                          <a:srgbClr val="B800B8"/>
                        </a:solidFill>
                      </a:endParaRPr>
                    </a:p>
                  </a:txBody>
                  <a:tcPr/>
                </a:tc>
              </a:tr>
              <a:tr h="929811"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0000FF"/>
                          </a:solidFill>
                        </a:rPr>
                        <a:t>der</a:t>
                      </a:r>
                      <a:r>
                        <a:rPr lang="de-DE" sz="2800" b="1" baseline="0" dirty="0" smtClean="0">
                          <a:solidFill>
                            <a:srgbClr val="0000FF"/>
                          </a:solidFill>
                        </a:rPr>
                        <a:t> Opa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дедушка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B800B8"/>
                          </a:solidFill>
                        </a:rPr>
                        <a:t>die Großeltern</a:t>
                      </a:r>
                      <a:endParaRPr lang="ru-RU" sz="2800" b="1" dirty="0">
                        <a:solidFill>
                          <a:srgbClr val="B800B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B800B8"/>
                          </a:solidFill>
                        </a:rPr>
                        <a:t>бабушка и дедушка</a:t>
                      </a:r>
                      <a:endParaRPr lang="ru-RU" sz="2800" b="1" dirty="0">
                        <a:solidFill>
                          <a:srgbClr val="B800B8"/>
                        </a:solidFill>
                      </a:endParaRPr>
                    </a:p>
                  </a:txBody>
                  <a:tcPr/>
                </a:tc>
              </a:tr>
              <a:tr h="929811"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FF0000"/>
                          </a:solidFill>
                        </a:rPr>
                        <a:t>die Tante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тётя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B800B8"/>
                          </a:solidFill>
                        </a:rPr>
                        <a:t>die Geschwister</a:t>
                      </a:r>
                      <a:endParaRPr lang="ru-RU" sz="2800" b="1" dirty="0">
                        <a:solidFill>
                          <a:srgbClr val="B800B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B800B8"/>
                          </a:solidFill>
                        </a:rPr>
                        <a:t>братья и сёстры</a:t>
                      </a:r>
                      <a:endParaRPr lang="ru-RU" sz="2800" b="1" dirty="0">
                        <a:solidFill>
                          <a:srgbClr val="B800B8"/>
                        </a:solidFill>
                      </a:endParaRPr>
                    </a:p>
                  </a:txBody>
                  <a:tcPr/>
                </a:tc>
              </a:tr>
              <a:tr h="929811"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0000FF"/>
                          </a:solidFill>
                        </a:rPr>
                        <a:t>der Onkel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00FF"/>
                          </a:solidFill>
                        </a:rPr>
                        <a:t>дядя</a:t>
                      </a:r>
                      <a:endParaRPr lang="ru-RU" sz="28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800" b="1" dirty="0" smtClean="0">
                          <a:solidFill>
                            <a:srgbClr val="B800B8"/>
                          </a:solidFill>
                        </a:rPr>
                        <a:t>die Verwandte</a:t>
                      </a:r>
                      <a:endParaRPr lang="ru-RU" sz="2800" b="1" dirty="0">
                        <a:solidFill>
                          <a:srgbClr val="B800B8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B800B8"/>
                          </a:solidFill>
                        </a:rPr>
                        <a:t>родственники</a:t>
                      </a:r>
                      <a:endParaRPr lang="ru-RU" sz="2800" b="1" dirty="0">
                        <a:solidFill>
                          <a:srgbClr val="B800B8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37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блако 20"/>
          <p:cNvSpPr/>
          <p:nvPr/>
        </p:nvSpPr>
        <p:spPr>
          <a:xfrm>
            <a:off x="4746625" y="166688"/>
            <a:ext cx="4397375" cy="2833791"/>
          </a:xfrm>
          <a:prstGeom prst="cloud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968500" y="209292"/>
            <a:ext cx="21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i="1" dirty="0" smtClean="0">
                <a:solidFill>
                  <a:srgbClr val="008000"/>
                </a:solidFill>
              </a:rPr>
              <a:t>Ergänze!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7938" y="1194177"/>
            <a:ext cx="8981946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b="1" dirty="0" smtClean="0"/>
              <a:t>Ich habe eine große        ...     .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Ich habe viele        ...       .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Mein        ...     ist 45 Jahre alt.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Meine        ...      ist 40 Jahre alt.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Das sind meine           ...           : meine Oma und mein Opa.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Ich habe auch Geschwister: eine           ...          </a:t>
            </a:r>
          </a:p>
          <a:p>
            <a:r>
              <a:rPr lang="de-DE" sz="2800" b="1" dirty="0"/>
              <a:t> </a:t>
            </a:r>
            <a:r>
              <a:rPr lang="de-DE" sz="2800" b="1" dirty="0" smtClean="0"/>
              <a:t>   und einen       ...       .</a:t>
            </a:r>
          </a:p>
          <a:p>
            <a:r>
              <a:rPr lang="de-DE" sz="2800" b="1" dirty="0" smtClean="0"/>
              <a:t>7. Mein       ...       und meine        ...      sind nicht </a:t>
            </a:r>
          </a:p>
          <a:p>
            <a:r>
              <a:rPr lang="de-DE" sz="2800" b="1" dirty="0"/>
              <a:t> </a:t>
            </a:r>
            <a:r>
              <a:rPr lang="de-DE" sz="2800" b="1" dirty="0" smtClean="0"/>
              <a:t>   auf dem Foto.</a:t>
            </a:r>
            <a:endParaRPr lang="ru-RU" sz="2800" b="1" dirty="0"/>
          </a:p>
        </p:txBody>
      </p:sp>
      <p:pic>
        <p:nvPicPr>
          <p:cNvPr id="4" name="Изображение 3" descr="84209a7499f4a0b265d0a472122b8acb_7ae3cbe8c2acd334a6c72326a2cd0f-pictures-of-family-members-clip-art_1300-797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71"/>
          <a:stretch/>
        </p:blipFill>
        <p:spPr>
          <a:xfrm>
            <a:off x="4868260" y="4730750"/>
            <a:ext cx="3815306" cy="2063750"/>
          </a:xfrm>
          <a:prstGeom prst="rect">
            <a:avLst/>
          </a:prstGeom>
        </p:spPr>
      </p:pic>
      <p:pic>
        <p:nvPicPr>
          <p:cNvPr id="5" name="Изображение 4" descr="Unknown-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2" y="100820"/>
            <a:ext cx="1221665" cy="1221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225739" y="1784955"/>
            <a:ext cx="126416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Familie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83109" y="563235"/>
            <a:ext cx="18278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Großeltern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3190" y="854828"/>
            <a:ext cx="184081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Verwandte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33060" y="2215649"/>
            <a:ext cx="10071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Vater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33190" y="301625"/>
            <a:ext cx="12362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Mutter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19642" y="1784955"/>
            <a:ext cx="17235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Schwester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0829" y="1378048"/>
            <a:ext cx="1210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Bruder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87904" y="1194177"/>
            <a:ext cx="13587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Familie</a:t>
            </a:r>
            <a:r>
              <a:rPr lang="de-DE" sz="2800" b="1" dirty="0" smtClean="0">
                <a:solidFill>
                  <a:srgbClr val="000000"/>
                </a:solidFill>
              </a:rPr>
              <a:t>.</a:t>
            </a:r>
            <a:endParaRPr lang="ru-RU" sz="28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7749" y="1639658"/>
            <a:ext cx="19869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Verwandte</a:t>
            </a:r>
            <a:r>
              <a:rPr lang="de-DE" sz="2800" b="1" dirty="0" smtClean="0"/>
              <a:t>.</a:t>
            </a:r>
            <a:endParaRPr lang="ru-RU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304900" y="2027781"/>
            <a:ext cx="10071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Vater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443012" y="2477259"/>
            <a:ext cx="123623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Mutter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26873" y="2899708"/>
            <a:ext cx="182784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Großeltern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25739" y="3342152"/>
            <a:ext cx="172354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Schwester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73954" y="3736081"/>
            <a:ext cx="121058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Bruder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912525" y="1261735"/>
            <a:ext cx="10614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Onkel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225739" y="1194177"/>
            <a:ext cx="10376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Tante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326995" y="4161165"/>
            <a:ext cx="10614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Onkel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04794" y="4164706"/>
            <a:ext cx="10376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800" b="1" dirty="0" smtClean="0">
                <a:solidFill>
                  <a:srgbClr val="FF0000"/>
                </a:solidFill>
              </a:rPr>
              <a:t>Tante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89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688" y="0"/>
            <a:ext cx="489462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b="1" i="1" dirty="0" smtClean="0">
                <a:solidFill>
                  <a:srgbClr val="008000"/>
                </a:solidFill>
              </a:rPr>
              <a:t>Erzähle über deine Familie!</a:t>
            </a:r>
            <a:endParaRPr lang="ru-RU" sz="3200" b="1" i="1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7997" y="4238625"/>
            <a:ext cx="81041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Meine Familie ist groß.</a:t>
            </a:r>
          </a:p>
          <a:p>
            <a:r>
              <a:rPr lang="de-DE" sz="3200" b="1" dirty="0" smtClean="0"/>
              <a:t>Das sind       ...       (</a:t>
            </a:r>
            <a:r>
              <a:rPr lang="de-DE" sz="3200" b="1" dirty="0" err="1" smtClean="0"/>
              <a:t>Nom</a:t>
            </a:r>
            <a:r>
              <a:rPr lang="de-DE" sz="3200" b="1" dirty="0" smtClean="0"/>
              <a:t>)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997" y="5581652"/>
            <a:ext cx="80089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Meine Familie ist groß.</a:t>
            </a:r>
          </a:p>
          <a:p>
            <a:r>
              <a:rPr lang="de-DE" sz="3200" b="1" dirty="0" smtClean="0"/>
              <a:t>Ich habe       ...       (</a:t>
            </a:r>
            <a:r>
              <a:rPr lang="de-DE" sz="3200" b="1" dirty="0" err="1" smtClean="0"/>
              <a:t>Akk</a:t>
            </a:r>
            <a:r>
              <a:rPr lang="de-DE" sz="3200" b="1" dirty="0" smtClean="0"/>
              <a:t>)</a:t>
            </a:r>
            <a:endParaRPr lang="ru-RU" sz="3200" b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806166"/>
              </p:ext>
            </p:extLst>
          </p:nvPr>
        </p:nvGraphicFramePr>
        <p:xfrm>
          <a:off x="87311" y="680025"/>
          <a:ext cx="9056688" cy="3558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9448"/>
                <a:gridCol w="1509448"/>
                <a:gridCol w="1509448"/>
                <a:gridCol w="1509448"/>
                <a:gridCol w="1509448"/>
                <a:gridCol w="1509448"/>
              </a:tblGrid>
              <a:tr h="697875">
                <a:tc rowSpan="2">
                  <a:txBody>
                    <a:bodyPr/>
                    <a:lstStyle/>
                    <a:p>
                      <a:pPr algn="ctr"/>
                      <a:endParaRPr lang="de-DE" sz="2800" b="1" dirty="0" smtClean="0"/>
                    </a:p>
                    <a:p>
                      <a:pPr algn="ctr"/>
                      <a:r>
                        <a:rPr lang="de-DE" sz="2800" b="1" dirty="0" smtClean="0"/>
                        <a:t>Kasus</a:t>
                      </a:r>
                      <a:endParaRPr lang="ru-RU" sz="2800" b="1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de-DE" sz="2800" b="1" dirty="0" smtClean="0"/>
                    </a:p>
                    <a:p>
                      <a:pPr algn="ctr"/>
                      <a:r>
                        <a:rPr lang="de-DE" sz="2800" b="1" dirty="0" smtClean="0"/>
                        <a:t>Frage</a:t>
                      </a:r>
                      <a:endParaRPr lang="ru-RU" sz="2800" b="1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3200" b="1" dirty="0" smtClean="0"/>
                        <a:t>Singular</a:t>
                      </a:r>
                      <a:endParaRPr lang="ru-RU" sz="3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de-DE" sz="3200" b="1" dirty="0" smtClean="0"/>
                    </a:p>
                    <a:p>
                      <a:pPr algn="ctr"/>
                      <a:r>
                        <a:rPr lang="de-DE" sz="3200" b="1" dirty="0" smtClean="0">
                          <a:solidFill>
                            <a:srgbClr val="B800B8"/>
                          </a:solidFill>
                        </a:rPr>
                        <a:t>Plural</a:t>
                      </a:r>
                      <a:endParaRPr lang="ru-RU" sz="3200" b="1" dirty="0">
                        <a:solidFill>
                          <a:srgbClr val="B800B8"/>
                        </a:solidFill>
                      </a:endParaRPr>
                    </a:p>
                  </a:txBody>
                  <a:tcPr/>
                </a:tc>
              </a:tr>
              <a:tr h="7395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rgbClr val="0000FF"/>
                          </a:solidFill>
                        </a:rPr>
                        <a:t>m</a:t>
                      </a:r>
                      <a:endParaRPr lang="ru-RU" sz="32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err="1" smtClean="0">
                          <a:solidFill>
                            <a:srgbClr val="008000"/>
                          </a:solidFill>
                        </a:rPr>
                        <a:t>n</a:t>
                      </a:r>
                      <a:endParaRPr lang="ru-RU" sz="32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200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endParaRPr lang="ru-RU" sz="3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60610">
                <a:tc>
                  <a:txBody>
                    <a:bodyPr/>
                    <a:lstStyle/>
                    <a:p>
                      <a:endParaRPr lang="de-DE" sz="2400" b="1" dirty="0" smtClean="0"/>
                    </a:p>
                    <a:p>
                      <a:r>
                        <a:rPr lang="de-DE" sz="2400" b="1" dirty="0" smtClean="0"/>
                        <a:t>Nominativ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i="1" dirty="0" smtClean="0"/>
                        <a:t>wer?</a:t>
                      </a:r>
                    </a:p>
                    <a:p>
                      <a:pPr algn="ctr"/>
                      <a:r>
                        <a:rPr lang="de-DE" sz="2800" b="1" i="1" dirty="0" smtClean="0"/>
                        <a:t>was?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060610">
                <a:tc>
                  <a:txBody>
                    <a:bodyPr/>
                    <a:lstStyle/>
                    <a:p>
                      <a:endParaRPr lang="de-DE" sz="2400" b="1" dirty="0" smtClean="0"/>
                    </a:p>
                    <a:p>
                      <a:r>
                        <a:rPr lang="de-DE" sz="2400" b="1" dirty="0" smtClean="0"/>
                        <a:t>Akkusativ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800" b="1" i="1" dirty="0" smtClean="0"/>
                        <a:t>wen?</a:t>
                      </a:r>
                    </a:p>
                    <a:p>
                      <a:pPr algn="ctr"/>
                      <a:r>
                        <a:rPr lang="de-DE" sz="2800" b="1" i="1" dirty="0" smtClean="0"/>
                        <a:t>was?</a:t>
                      </a:r>
                      <a:endParaRPr lang="ru-RU" sz="2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143250" y="2024063"/>
            <a:ext cx="15398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FF"/>
                </a:solidFill>
              </a:rPr>
              <a:t>der</a:t>
            </a:r>
          </a:p>
          <a:p>
            <a:pPr algn="ctr"/>
            <a:r>
              <a:rPr lang="de-DE" sz="2400" b="1" dirty="0" smtClean="0">
                <a:solidFill>
                  <a:srgbClr val="0000FF"/>
                </a:solidFill>
              </a:rPr>
              <a:t>ein</a:t>
            </a:r>
          </a:p>
          <a:p>
            <a:pPr algn="ctr"/>
            <a:r>
              <a:rPr lang="de-DE" sz="2400" b="1" dirty="0" smtClean="0">
                <a:solidFill>
                  <a:srgbClr val="0000FF"/>
                </a:solidFill>
              </a:rPr>
              <a:t>mein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3750" y="2024063"/>
            <a:ext cx="15398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8000"/>
                </a:solidFill>
              </a:rPr>
              <a:t>das</a:t>
            </a:r>
          </a:p>
          <a:p>
            <a:pPr algn="ctr"/>
            <a:r>
              <a:rPr lang="de-DE" sz="2400" b="1" dirty="0" smtClean="0">
                <a:solidFill>
                  <a:srgbClr val="008000"/>
                </a:solidFill>
              </a:rPr>
              <a:t>ein</a:t>
            </a:r>
          </a:p>
          <a:p>
            <a:pPr algn="ctr"/>
            <a:r>
              <a:rPr lang="de-DE" sz="2400" b="1" dirty="0" smtClean="0">
                <a:solidFill>
                  <a:srgbClr val="008000"/>
                </a:solidFill>
              </a:rPr>
              <a:t>mein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1712" y="2024063"/>
            <a:ext cx="15398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die</a:t>
            </a:r>
          </a:p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eine</a:t>
            </a:r>
          </a:p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meine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1587" y="2024063"/>
            <a:ext cx="15398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B800B8"/>
                </a:solidFill>
              </a:rPr>
              <a:t>die</a:t>
            </a:r>
          </a:p>
          <a:p>
            <a:pPr algn="ctr"/>
            <a:r>
              <a:rPr lang="de-DE" sz="2400" b="1" dirty="0" smtClean="0">
                <a:solidFill>
                  <a:srgbClr val="B800B8"/>
                </a:solidFill>
              </a:rPr>
              <a:t>-</a:t>
            </a:r>
          </a:p>
          <a:p>
            <a:pPr algn="ctr"/>
            <a:r>
              <a:rPr lang="de-DE" sz="2400" b="1" dirty="0" smtClean="0">
                <a:solidFill>
                  <a:srgbClr val="B800B8"/>
                </a:solidFill>
              </a:rPr>
              <a:t>meine</a:t>
            </a:r>
            <a:endParaRPr lang="ru-RU" sz="2400" b="1" dirty="0">
              <a:solidFill>
                <a:srgbClr val="B800B8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95625" y="3113088"/>
            <a:ext cx="15398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FF"/>
                </a:solidFill>
              </a:rPr>
              <a:t>den</a:t>
            </a:r>
          </a:p>
          <a:p>
            <a:pPr algn="ctr"/>
            <a:r>
              <a:rPr lang="de-DE" sz="2400" b="1" dirty="0" smtClean="0">
                <a:solidFill>
                  <a:srgbClr val="0000FF"/>
                </a:solidFill>
              </a:rPr>
              <a:t>einen</a:t>
            </a:r>
          </a:p>
          <a:p>
            <a:pPr algn="ctr"/>
            <a:r>
              <a:rPr lang="de-DE" sz="2400" b="1" dirty="0" smtClean="0">
                <a:solidFill>
                  <a:srgbClr val="0000FF"/>
                </a:solidFill>
              </a:rPr>
              <a:t>meinen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03750" y="3113088"/>
            <a:ext cx="15398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8000"/>
                </a:solidFill>
              </a:rPr>
              <a:t>das</a:t>
            </a:r>
          </a:p>
          <a:p>
            <a:pPr algn="ctr"/>
            <a:r>
              <a:rPr lang="de-DE" sz="2400" b="1" dirty="0" smtClean="0">
                <a:solidFill>
                  <a:srgbClr val="008000"/>
                </a:solidFill>
              </a:rPr>
              <a:t>ein</a:t>
            </a:r>
          </a:p>
          <a:p>
            <a:pPr algn="ctr"/>
            <a:r>
              <a:rPr lang="de-DE" sz="2400" b="1" dirty="0" smtClean="0">
                <a:solidFill>
                  <a:srgbClr val="008000"/>
                </a:solidFill>
              </a:rPr>
              <a:t>mein</a:t>
            </a:r>
            <a:endParaRPr lang="ru-RU" sz="24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1712" y="3113088"/>
            <a:ext cx="15398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die</a:t>
            </a:r>
          </a:p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eine</a:t>
            </a:r>
          </a:p>
          <a:p>
            <a:pPr algn="ctr"/>
            <a:r>
              <a:rPr lang="de-DE" sz="2400" b="1" dirty="0" smtClean="0">
                <a:solidFill>
                  <a:srgbClr val="FF0000"/>
                </a:solidFill>
              </a:rPr>
              <a:t>meine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04124" y="3113088"/>
            <a:ext cx="1539875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B800B8"/>
                </a:solidFill>
              </a:rPr>
              <a:t>die</a:t>
            </a:r>
          </a:p>
          <a:p>
            <a:pPr algn="ctr"/>
            <a:r>
              <a:rPr lang="de-DE" sz="2400" b="1" dirty="0">
                <a:solidFill>
                  <a:srgbClr val="B800B8"/>
                </a:solidFill>
              </a:rPr>
              <a:t>-</a:t>
            </a:r>
            <a:endParaRPr lang="de-DE" sz="2400" b="1" dirty="0" smtClean="0">
              <a:solidFill>
                <a:srgbClr val="B800B8"/>
              </a:solidFill>
            </a:endParaRPr>
          </a:p>
          <a:p>
            <a:pPr algn="ctr"/>
            <a:r>
              <a:rPr lang="de-DE" sz="2400" b="1" dirty="0" smtClean="0">
                <a:solidFill>
                  <a:srgbClr val="B800B8"/>
                </a:solidFill>
              </a:rPr>
              <a:t>meine</a:t>
            </a:r>
            <a:endParaRPr lang="ru-RU" sz="2400" b="1" dirty="0">
              <a:solidFill>
                <a:srgbClr val="B800B8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05024" y="4731067"/>
            <a:ext cx="6943726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meine Mutter</a:t>
            </a:r>
            <a:r>
              <a:rPr lang="de-DE" sz="3200" b="1" dirty="0" smtClean="0"/>
              <a:t>, </a:t>
            </a:r>
            <a:r>
              <a:rPr lang="de-DE" sz="3200" b="1" dirty="0" smtClean="0">
                <a:solidFill>
                  <a:srgbClr val="0000FF"/>
                </a:solidFill>
              </a:rPr>
              <a:t>mein Vater</a:t>
            </a:r>
            <a:r>
              <a:rPr lang="de-DE" sz="3200" b="1" dirty="0" smtClean="0"/>
              <a:t>, ... (</a:t>
            </a:r>
            <a:r>
              <a:rPr lang="de-DE" sz="3200" b="1" dirty="0" err="1" smtClean="0"/>
              <a:t>Nom</a:t>
            </a:r>
            <a:r>
              <a:rPr lang="de-DE" sz="3200" b="1" dirty="0" smtClean="0"/>
              <a:t>)</a:t>
            </a:r>
            <a:endParaRPr lang="ru-RU" sz="3200" b="1" dirty="0"/>
          </a:p>
        </p:txBody>
      </p:sp>
      <p:sp>
        <p:nvSpPr>
          <p:cNvPr id="15" name="Овал 14"/>
          <p:cNvSpPr/>
          <p:nvPr/>
        </p:nvSpPr>
        <p:spPr>
          <a:xfrm>
            <a:off x="1230313" y="4731067"/>
            <a:ext cx="874711" cy="68230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87311" y="2452688"/>
            <a:ext cx="1500189" cy="5000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7175500" y="4731066"/>
            <a:ext cx="1158875" cy="6823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2105024" y="6074094"/>
            <a:ext cx="6943726" cy="5847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FF0000"/>
                </a:solidFill>
              </a:rPr>
              <a:t>eine Mutter</a:t>
            </a:r>
            <a:r>
              <a:rPr lang="de-DE" sz="3200" b="1" dirty="0" smtClean="0"/>
              <a:t>, </a:t>
            </a:r>
            <a:r>
              <a:rPr lang="de-DE" sz="3200" b="1" dirty="0" smtClean="0">
                <a:solidFill>
                  <a:srgbClr val="0000FF"/>
                </a:solidFill>
              </a:rPr>
              <a:t>einen Vater</a:t>
            </a:r>
            <a:r>
              <a:rPr lang="de-DE" sz="3200" b="1" dirty="0" smtClean="0"/>
              <a:t>, ... (</a:t>
            </a:r>
            <a:r>
              <a:rPr lang="de-DE" sz="3200" b="1" dirty="0" err="1" smtClean="0"/>
              <a:t>Akk</a:t>
            </a:r>
            <a:r>
              <a:rPr lang="de-DE" sz="3200" b="1" dirty="0" smtClean="0"/>
              <a:t>)</a:t>
            </a:r>
            <a:endParaRPr lang="ru-RU" sz="3200" b="1" dirty="0"/>
          </a:p>
        </p:txBody>
      </p:sp>
      <p:sp>
        <p:nvSpPr>
          <p:cNvPr id="19" name="Овал 18"/>
          <p:cNvSpPr/>
          <p:nvPr/>
        </p:nvSpPr>
        <p:spPr>
          <a:xfrm>
            <a:off x="1089026" y="6074093"/>
            <a:ext cx="1015998" cy="634683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851650" y="6074093"/>
            <a:ext cx="1158875" cy="682309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6836" y="3549650"/>
            <a:ext cx="1500189" cy="500062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403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722730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2286000">
                <a:tc>
                  <a:txBody>
                    <a:bodyPr/>
                    <a:lstStyle/>
                    <a:p>
                      <a:pPr algn="ctr"/>
                      <a:endParaRPr lang="de-DE" sz="2800" b="1" dirty="0" smtClean="0"/>
                    </a:p>
                    <a:p>
                      <a:pPr algn="ctr"/>
                      <a:endParaRPr lang="de-DE" sz="2800" b="1" dirty="0" smtClean="0"/>
                    </a:p>
                    <a:p>
                      <a:pPr algn="ctr"/>
                      <a:r>
                        <a:rPr lang="de-DE" sz="2800" b="1" dirty="0" smtClean="0"/>
                        <a:t>hinten links</a:t>
                      </a:r>
                      <a:endParaRPr lang="ru-RU" sz="2800" b="1" dirty="0"/>
                    </a:p>
                  </a:txBody>
                  <a:tcPr>
                    <a:solidFill>
                      <a:srgbClr val="FEB87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de-DE" sz="2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de-DE" sz="2800" b="1" dirty="0" smtClean="0">
                          <a:solidFill>
                            <a:schemeClr val="tx1"/>
                          </a:solidFill>
                        </a:rPr>
                        <a:t>hinten</a:t>
                      </a:r>
                      <a:endParaRPr lang="ru-RU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D736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2800" b="1" dirty="0" smtClean="0"/>
                    </a:p>
                    <a:p>
                      <a:pPr algn="ctr"/>
                      <a:endParaRPr lang="de-DE" sz="2800" b="1" dirty="0" smtClean="0"/>
                    </a:p>
                    <a:p>
                      <a:pPr algn="ctr"/>
                      <a:r>
                        <a:rPr lang="de-DE" sz="2800" b="1" dirty="0" smtClean="0"/>
                        <a:t>hinten rechts</a:t>
                      </a:r>
                      <a:endParaRPr lang="ru-RU" sz="2800" b="1" dirty="0"/>
                    </a:p>
                  </a:txBody>
                  <a:tcPr>
                    <a:solidFill>
                      <a:srgbClr val="CA8AFF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de-DE" sz="3600" b="1" dirty="0" smtClean="0"/>
                    </a:p>
                    <a:p>
                      <a:pPr algn="ctr"/>
                      <a:r>
                        <a:rPr lang="de-DE" sz="3600" b="1" dirty="0" smtClean="0"/>
                        <a:t>links</a:t>
                      </a:r>
                      <a:endParaRPr lang="ru-RU" sz="3600" b="1" dirty="0"/>
                    </a:p>
                  </a:txBody>
                  <a:tcPr>
                    <a:solidFill>
                      <a:srgbClr val="FEFF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 smtClean="0"/>
                    </a:p>
                    <a:p>
                      <a:pPr algn="ctr"/>
                      <a:r>
                        <a:rPr lang="de-DE" sz="3600" b="1" dirty="0" smtClean="0"/>
                        <a:t>in</a:t>
                      </a:r>
                      <a:r>
                        <a:rPr lang="de-DE" sz="3600" b="1" baseline="0" dirty="0" smtClean="0"/>
                        <a:t> der Mitte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3600" b="1" dirty="0" smtClean="0"/>
                    </a:p>
                    <a:p>
                      <a:pPr algn="ctr"/>
                      <a:r>
                        <a:rPr lang="de-DE" sz="3600" b="1" dirty="0" smtClean="0"/>
                        <a:t>rechts</a:t>
                      </a:r>
                      <a:endParaRPr lang="ru-RU" sz="3600" b="1" dirty="0"/>
                    </a:p>
                  </a:txBody>
                  <a:tcPr>
                    <a:solidFill>
                      <a:srgbClr val="97ADFF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algn="ctr"/>
                      <a:endParaRPr lang="de-DE" sz="4000" b="1" dirty="0" smtClean="0"/>
                    </a:p>
                    <a:p>
                      <a:pPr algn="ctr"/>
                      <a:r>
                        <a:rPr lang="de-DE" sz="4000" b="1" dirty="0" smtClean="0"/>
                        <a:t>vorne links</a:t>
                      </a:r>
                      <a:endParaRPr lang="ru-RU" sz="4000" b="1" dirty="0"/>
                    </a:p>
                  </a:txBody>
                  <a:tcPr>
                    <a:solidFill>
                      <a:srgbClr val="D8FF8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b="1" dirty="0" smtClean="0"/>
                    </a:p>
                    <a:p>
                      <a:pPr algn="ctr"/>
                      <a:r>
                        <a:rPr lang="de-DE" sz="4000" b="1" dirty="0" smtClean="0"/>
                        <a:t>vorne</a:t>
                      </a:r>
                      <a:endParaRPr lang="ru-RU" sz="4000" b="1" dirty="0"/>
                    </a:p>
                  </a:txBody>
                  <a:tcPr>
                    <a:solidFill>
                      <a:srgbClr val="77E97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4000" b="1" dirty="0" smtClean="0"/>
                    </a:p>
                    <a:p>
                      <a:pPr algn="ctr"/>
                      <a:r>
                        <a:rPr lang="de-DE" sz="4000" b="1" dirty="0" smtClean="0"/>
                        <a:t>vorne rechts</a:t>
                      </a:r>
                      <a:endParaRPr lang="ru-RU" sz="4000" b="1" dirty="0"/>
                    </a:p>
                  </a:txBody>
                  <a:tcPr>
                    <a:solidFill>
                      <a:srgbClr val="95FF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503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Unknown-10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05" y="799674"/>
            <a:ext cx="4212568" cy="32126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6112" y="4389371"/>
            <a:ext cx="3762568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800" b="1" dirty="0" smtClean="0"/>
              <a:t>Wer ist der Mitte?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Wer ist hinten rechts? 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Wer ist hinten links?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Wer ist vorne rechts? </a:t>
            </a:r>
          </a:p>
          <a:p>
            <a:pPr marL="342900" indent="-342900">
              <a:buAutoNum type="arabicPeriod"/>
            </a:pPr>
            <a:r>
              <a:rPr lang="de-DE" sz="2800" b="1" dirty="0" smtClean="0"/>
              <a:t>Wer ist vorne links?</a:t>
            </a:r>
          </a:p>
        </p:txBody>
      </p:sp>
      <p:sp>
        <p:nvSpPr>
          <p:cNvPr id="7" name="Выноска 2 6"/>
          <p:cNvSpPr/>
          <p:nvPr/>
        </p:nvSpPr>
        <p:spPr>
          <a:xfrm>
            <a:off x="6895731" y="1180640"/>
            <a:ext cx="1636731" cy="679763"/>
          </a:xfrm>
          <a:prstGeom prst="borderCallout2">
            <a:avLst>
              <a:gd name="adj1" fmla="val 20066"/>
              <a:gd name="adj2" fmla="val -1229"/>
              <a:gd name="adj3" fmla="val 18750"/>
              <a:gd name="adj4" fmla="val -16667"/>
              <a:gd name="adj5" fmla="val 87500"/>
              <a:gd name="adj6" fmla="val -46222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die Tante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8" name="Выноска 2 7"/>
          <p:cNvSpPr/>
          <p:nvPr/>
        </p:nvSpPr>
        <p:spPr>
          <a:xfrm>
            <a:off x="1422077" y="304104"/>
            <a:ext cx="1466796" cy="715540"/>
          </a:xfrm>
          <a:prstGeom prst="borderCallout2">
            <a:avLst>
              <a:gd name="adj1" fmla="val 22500"/>
              <a:gd name="adj2" fmla="val 102215"/>
              <a:gd name="adj3" fmla="val 22500"/>
              <a:gd name="adj4" fmla="val 111182"/>
              <a:gd name="adj5" fmla="val 68750"/>
              <a:gd name="adj6" fmla="val 129241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der Vater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9" name="Выноска 2 8"/>
          <p:cNvSpPr/>
          <p:nvPr/>
        </p:nvSpPr>
        <p:spPr>
          <a:xfrm>
            <a:off x="268317" y="1279027"/>
            <a:ext cx="1869271" cy="715540"/>
          </a:xfrm>
          <a:prstGeom prst="borderCallout2">
            <a:avLst>
              <a:gd name="adj1" fmla="val 17500"/>
              <a:gd name="adj2" fmla="val 100280"/>
              <a:gd name="adj3" fmla="val 17500"/>
              <a:gd name="adj4" fmla="val 114433"/>
              <a:gd name="adj5" fmla="val 76250"/>
              <a:gd name="adj6" fmla="val 127017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der Bruder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2137588" y="3736441"/>
            <a:ext cx="1307388" cy="652930"/>
          </a:xfrm>
          <a:prstGeom prst="borderCallout2">
            <a:avLst>
              <a:gd name="adj1" fmla="val 54366"/>
              <a:gd name="adj2" fmla="val 100464"/>
              <a:gd name="adj3" fmla="val 55737"/>
              <a:gd name="adj4" fmla="val 118628"/>
              <a:gd name="adj5" fmla="val -6678"/>
              <a:gd name="adj6" fmla="val 186365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die Oma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1" name="Выноска 2 10"/>
          <p:cNvSpPr/>
          <p:nvPr/>
        </p:nvSpPr>
        <p:spPr>
          <a:xfrm>
            <a:off x="6806290" y="3910887"/>
            <a:ext cx="1466799" cy="657369"/>
          </a:xfrm>
          <a:prstGeom prst="borderCallout2">
            <a:avLst>
              <a:gd name="adj1" fmla="val 59569"/>
              <a:gd name="adj2" fmla="val -2010"/>
              <a:gd name="adj3" fmla="val 59568"/>
              <a:gd name="adj4" fmla="val -17111"/>
              <a:gd name="adj5" fmla="val -64738"/>
              <a:gd name="adj6" fmla="val -117424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der Opa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2" name="Выноска 2 11"/>
          <p:cNvSpPr/>
          <p:nvPr/>
        </p:nvSpPr>
        <p:spPr>
          <a:xfrm>
            <a:off x="134158" y="2745883"/>
            <a:ext cx="2003429" cy="760261"/>
          </a:xfrm>
          <a:prstGeom prst="borderCallout2">
            <a:avLst>
              <a:gd name="adj1" fmla="val 11691"/>
              <a:gd name="adj2" fmla="val 101435"/>
              <a:gd name="adj3" fmla="val 12868"/>
              <a:gd name="adj4" fmla="val 108244"/>
              <a:gd name="adj5" fmla="val 56030"/>
              <a:gd name="adj6" fmla="val 148440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die Schwester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3" name="Выноска 2 12"/>
          <p:cNvSpPr/>
          <p:nvPr/>
        </p:nvSpPr>
        <p:spPr>
          <a:xfrm>
            <a:off x="6469475" y="304104"/>
            <a:ext cx="1624738" cy="679763"/>
          </a:xfrm>
          <a:prstGeom prst="borderCallout2">
            <a:avLst>
              <a:gd name="adj1" fmla="val 17288"/>
              <a:gd name="adj2" fmla="val -853"/>
              <a:gd name="adj3" fmla="val 18750"/>
              <a:gd name="adj4" fmla="val -40340"/>
              <a:gd name="adj5" fmla="val 95104"/>
              <a:gd name="adj6" fmla="val -75898"/>
            </a:avLst>
          </a:prstGeom>
          <a:solidFill>
            <a:srgbClr val="DBEEF4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der Onkel</a:t>
            </a: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14" name="Выноска 2 13"/>
          <p:cNvSpPr/>
          <p:nvPr/>
        </p:nvSpPr>
        <p:spPr>
          <a:xfrm>
            <a:off x="3863755" y="116276"/>
            <a:ext cx="1618843" cy="683398"/>
          </a:xfrm>
          <a:prstGeom prst="borderCallout2">
            <a:avLst>
              <a:gd name="adj1" fmla="val 44612"/>
              <a:gd name="adj2" fmla="val -1566"/>
              <a:gd name="adj3" fmla="val 44612"/>
              <a:gd name="adj4" fmla="val -15383"/>
              <a:gd name="adj5" fmla="val 183113"/>
              <a:gd name="adj6" fmla="val 388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400" b="1" dirty="0" smtClean="0">
                <a:solidFill>
                  <a:srgbClr val="000000"/>
                </a:solidFill>
              </a:rPr>
              <a:t>die Mutter</a:t>
            </a:r>
            <a:endParaRPr lang="ru-RU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2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474</Words>
  <Application>Microsoft Macintosh PowerPoint</Application>
  <PresentationFormat>Экран (4:3)</PresentationFormat>
  <Paragraphs>198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Meine Familie</vt:lpstr>
      <vt:lpstr>die Familie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ЖДИ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Familie</dc:title>
  <dc:creator>Олег Артамонов</dc:creator>
  <cp:lastModifiedBy>Олег Артамонов</cp:lastModifiedBy>
  <cp:revision>34</cp:revision>
  <dcterms:created xsi:type="dcterms:W3CDTF">2017-03-02T11:14:15Z</dcterms:created>
  <dcterms:modified xsi:type="dcterms:W3CDTF">2017-04-03T16:37:11Z</dcterms:modified>
</cp:coreProperties>
</file>