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62" r:id="rId4"/>
    <p:sldId id="263" r:id="rId5"/>
    <p:sldId id="258" r:id="rId6"/>
    <p:sldId id="259" r:id="rId7"/>
    <p:sldId id="260" r:id="rId8"/>
    <p:sldId id="266" r:id="rId9"/>
    <p:sldId id="267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92" autoAdjust="0"/>
  </p:normalViewPr>
  <p:slideViewPr>
    <p:cSldViewPr>
      <p:cViewPr varScale="1">
        <p:scale>
          <a:sx n="84" d="100"/>
          <a:sy n="84" d="100"/>
        </p:scale>
        <p:origin x="150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37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0CB93-0F81-4B66-B94F-854C64E02570}" type="datetimeFigureOut">
              <a:rPr lang="ru-RU" smtClean="0"/>
              <a:t>02.04.2017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6E8EE-EAB0-4792-93B3-6E9FE05D1928}" type="slidenum">
              <a:rPr lang="ru-RU" smtClean="0"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0CB93-0F81-4B66-B94F-854C64E02570}" type="datetimeFigureOut">
              <a:rPr lang="ru-RU" smtClean="0"/>
              <a:t>02.04.2017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6E8EE-EAB0-4792-93B3-6E9FE05D19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0CB93-0F81-4B66-B94F-854C64E02570}" type="datetimeFigureOut">
              <a:rPr lang="ru-RU" smtClean="0"/>
              <a:t>02.04.2017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6E8EE-EAB0-4792-93B3-6E9FE05D19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0CB93-0F81-4B66-B94F-854C64E02570}" type="datetimeFigureOut">
              <a:rPr lang="ru-RU" smtClean="0"/>
              <a:t>02.04.2017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6E8EE-EAB0-4792-93B3-6E9FE05D192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0CB93-0F81-4B66-B94F-854C64E02570}" type="datetimeFigureOut">
              <a:rPr lang="ru-RU" smtClean="0"/>
              <a:t>02.04.2017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6E8EE-EAB0-4792-93B3-6E9FE05D19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0CB93-0F81-4B66-B94F-854C64E02570}" type="datetimeFigureOut">
              <a:rPr lang="ru-RU" smtClean="0"/>
              <a:t>02.04.2017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6E8EE-EAB0-4792-93B3-6E9FE05D19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0CB93-0F81-4B66-B94F-854C64E02570}" type="datetimeFigureOut">
              <a:rPr lang="ru-RU" smtClean="0"/>
              <a:t>02.04.2017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6E8EE-EAB0-4792-93B3-6E9FE05D19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0CB93-0F81-4B66-B94F-854C64E02570}" type="datetimeFigureOut">
              <a:rPr lang="ru-RU" smtClean="0"/>
              <a:t>02.04.2017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6E8EE-EAB0-4792-93B3-6E9FE05D19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0CB93-0F81-4B66-B94F-854C64E02570}" type="datetimeFigureOut">
              <a:rPr lang="ru-RU" smtClean="0"/>
              <a:t>02.04.2017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6E8EE-EAB0-4792-93B3-6E9FE05D19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0CB93-0F81-4B66-B94F-854C64E02570}" type="datetimeFigureOut">
              <a:rPr lang="ru-RU" smtClean="0"/>
              <a:t>02.04.2017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6E8EE-EAB0-4792-93B3-6E9FE05D19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0CB93-0F81-4B66-B94F-854C64E02570}" type="datetimeFigureOut">
              <a:rPr lang="ru-RU" smtClean="0"/>
              <a:t>02.04.2017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6E8EE-EAB0-4792-93B3-6E9FE05D19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8B50CB93-0F81-4B66-B94F-854C64E02570}" type="datetimeFigureOut">
              <a:rPr lang="ru-RU" smtClean="0"/>
              <a:t>02.04.2017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8A96E8EE-EAB0-4792-93B3-6E9FE05D1928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2400" cy="2694161"/>
          </a:xfrm>
        </p:spPr>
        <p:txBody>
          <a:bodyPr/>
          <a:lstStyle/>
          <a:p>
            <a:pPr algn="ctr"/>
            <a:r>
              <a:rPr lang="ru-RU" smtClean="0"/>
              <a:t>МУЗЫКА </a:t>
            </a:r>
            <a:r>
              <a:rPr lang="ru-RU" smtClean="0"/>
              <a:t> И  ИСТОРИЯ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(Александров Александр </a:t>
            </a:r>
            <a:r>
              <a:rPr lang="ru-RU" dirty="0" err="1" smtClean="0"/>
              <a:t>васильевич</a:t>
            </a:r>
            <a:r>
              <a:rPr lang="ru-RU" dirty="0" smtClean="0"/>
              <a:t>).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826675"/>
            <a:ext cx="3744416" cy="28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23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93" b="22793"/>
          <a:stretch>
            <a:fillRect/>
          </a:stretch>
        </p:blipFill>
        <p:spPr>
          <a:xfrm>
            <a:off x="4499992" y="805352"/>
            <a:ext cx="4359758" cy="53285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12596" y="191829"/>
            <a:ext cx="8447836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Helvetica Neue"/>
              </a:rPr>
              <a:t>НАГРАДЫ А.В.АЛЕКСАНДРОВА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>
                <a:latin typeface="Helvetica Neue"/>
              </a:rPr>
              <a:t>Заслуженный </a:t>
            </a:r>
            <a:r>
              <a:rPr lang="ru-RU" dirty="0">
                <a:latin typeface="Helvetica Neue"/>
              </a:rPr>
              <a:t>артист РСФСР (1933</a:t>
            </a:r>
            <a:r>
              <a:rPr lang="ru-RU" dirty="0" smtClean="0">
                <a:latin typeface="Helvetica Neue"/>
              </a:rPr>
              <a:t>)</a:t>
            </a:r>
            <a:endParaRPr lang="ru-RU" dirty="0">
              <a:latin typeface="Helvetica Neue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latin typeface="Helvetica Neue"/>
              </a:rPr>
              <a:t>Орден Ленина (1943) — в связи с </a:t>
            </a:r>
            <a:endParaRPr lang="ru-RU" dirty="0" smtClean="0">
              <a:latin typeface="Helvetica Neue"/>
            </a:endParaRPr>
          </a:p>
          <a:p>
            <a:r>
              <a:rPr lang="ru-RU" dirty="0" smtClean="0">
                <a:latin typeface="Helvetica Neue"/>
              </a:rPr>
              <a:t> 60-летием </a:t>
            </a:r>
            <a:r>
              <a:rPr lang="ru-RU" dirty="0">
                <a:latin typeface="Helvetica Neue"/>
              </a:rPr>
              <a:t>и 40-летием творческой </a:t>
            </a:r>
            <a:endParaRPr lang="ru-RU" dirty="0" smtClean="0">
              <a:latin typeface="Helvetica Neue"/>
            </a:endParaRPr>
          </a:p>
          <a:p>
            <a:r>
              <a:rPr lang="ru-RU" dirty="0" smtClean="0">
                <a:latin typeface="Helvetica Neue"/>
              </a:rPr>
              <a:t> деятельности</a:t>
            </a:r>
            <a:r>
              <a:rPr lang="ru-RU" dirty="0">
                <a:latin typeface="Helvetica Neue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latin typeface="Helvetica Neue"/>
              </a:rPr>
              <a:t>Орден Трудового Красного Знамени </a:t>
            </a:r>
            <a:endParaRPr lang="ru-RU" dirty="0" smtClean="0">
              <a:latin typeface="Helvetica Neue"/>
            </a:endParaRPr>
          </a:p>
          <a:p>
            <a:r>
              <a:rPr lang="ru-RU" dirty="0" smtClean="0">
                <a:latin typeface="Helvetica Neue"/>
              </a:rPr>
              <a:t> (</a:t>
            </a:r>
            <a:r>
              <a:rPr lang="ru-RU" dirty="0">
                <a:latin typeface="Helvetica Neue"/>
              </a:rPr>
              <a:t>1939)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latin typeface="Helvetica Neue"/>
              </a:rPr>
              <a:t>Орден Красной Звезды (1935)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latin typeface="Helvetica Neue"/>
              </a:rPr>
              <a:t>Медаль «За оборону Москвы»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latin typeface="Helvetica Neue"/>
              </a:rPr>
              <a:t>Медаль «За победу над Германией в </a:t>
            </a:r>
            <a:endParaRPr lang="ru-RU" dirty="0" smtClean="0">
              <a:latin typeface="Helvetica Neue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>
                <a:latin typeface="Helvetica Neue"/>
              </a:rPr>
              <a:t>Великой </a:t>
            </a:r>
            <a:r>
              <a:rPr lang="ru-RU" dirty="0">
                <a:latin typeface="Helvetica Neue"/>
              </a:rPr>
              <a:t>Отечественной войне </a:t>
            </a:r>
            <a:r>
              <a:rPr lang="ru-RU" dirty="0" smtClean="0">
                <a:latin typeface="Helvetica Neue"/>
              </a:rPr>
              <a:t>1941-</a:t>
            </a:r>
          </a:p>
          <a:p>
            <a:r>
              <a:rPr lang="ru-RU" dirty="0">
                <a:latin typeface="Helvetica Neue"/>
              </a:rPr>
              <a:t> </a:t>
            </a:r>
            <a:r>
              <a:rPr lang="ru-RU" dirty="0" smtClean="0">
                <a:latin typeface="Helvetica Neue"/>
              </a:rPr>
              <a:t>1945 </a:t>
            </a:r>
            <a:r>
              <a:rPr lang="ru-RU" dirty="0">
                <a:latin typeface="Helvetica Neue"/>
              </a:rPr>
              <a:t>гг.»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latin typeface="Helvetica Neue"/>
              </a:rPr>
              <a:t>Медаль «За доблестный труд в Великой </a:t>
            </a:r>
            <a:endParaRPr lang="ru-RU" dirty="0" smtClean="0">
              <a:latin typeface="Helvetica Neue"/>
            </a:endParaRPr>
          </a:p>
          <a:p>
            <a:r>
              <a:rPr lang="ru-RU" dirty="0">
                <a:latin typeface="Helvetica Neue"/>
              </a:rPr>
              <a:t> </a:t>
            </a:r>
            <a:r>
              <a:rPr lang="ru-RU" dirty="0" smtClean="0">
                <a:latin typeface="Helvetica Neue"/>
              </a:rPr>
              <a:t>Отечественной </a:t>
            </a:r>
            <a:r>
              <a:rPr lang="ru-RU" dirty="0">
                <a:latin typeface="Helvetica Neue"/>
              </a:rPr>
              <a:t>войне 1941-1945 гг.»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latin typeface="Helvetica Neue"/>
              </a:rPr>
              <a:t>Орден Белого льва III степени </a:t>
            </a:r>
            <a:endParaRPr lang="ru-RU" dirty="0" smtClean="0">
              <a:latin typeface="Helvetica Neue"/>
            </a:endParaRPr>
          </a:p>
          <a:p>
            <a:r>
              <a:rPr lang="ru-RU" dirty="0">
                <a:latin typeface="Helvetica Neue"/>
              </a:rPr>
              <a:t> </a:t>
            </a:r>
            <a:r>
              <a:rPr lang="ru-RU" dirty="0" smtClean="0">
                <a:latin typeface="Helvetica Neue"/>
              </a:rPr>
              <a:t>(</a:t>
            </a:r>
            <a:r>
              <a:rPr lang="ru-RU" dirty="0">
                <a:latin typeface="Helvetica Neue"/>
              </a:rPr>
              <a:t>Чехословакия) (1946)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latin typeface="Helvetica Neue"/>
              </a:rPr>
              <a:t>Сталинская премия первой степени </a:t>
            </a:r>
            <a:endParaRPr lang="ru-RU" dirty="0" smtClean="0">
              <a:latin typeface="Helvetica Neue"/>
            </a:endParaRPr>
          </a:p>
          <a:p>
            <a:r>
              <a:rPr lang="ru-RU" dirty="0">
                <a:latin typeface="Helvetica Neue"/>
              </a:rPr>
              <a:t> </a:t>
            </a:r>
            <a:r>
              <a:rPr lang="ru-RU" dirty="0" smtClean="0">
                <a:latin typeface="Helvetica Neue"/>
              </a:rPr>
              <a:t>(</a:t>
            </a:r>
            <a:r>
              <a:rPr lang="ru-RU" dirty="0">
                <a:latin typeface="Helvetica Neue"/>
              </a:rPr>
              <a:t>1942) — за «Гимн партии большевиков» </a:t>
            </a:r>
            <a:endParaRPr lang="ru-RU" dirty="0" smtClean="0">
              <a:latin typeface="Helvetica Neue"/>
            </a:endParaRPr>
          </a:p>
          <a:p>
            <a:r>
              <a:rPr lang="ru-RU" dirty="0">
                <a:latin typeface="Helvetica Neue"/>
              </a:rPr>
              <a:t> </a:t>
            </a:r>
            <a:r>
              <a:rPr lang="ru-RU" dirty="0" smtClean="0">
                <a:latin typeface="Helvetica Neue"/>
              </a:rPr>
              <a:t> и </a:t>
            </a:r>
            <a:r>
              <a:rPr lang="ru-RU" dirty="0">
                <a:latin typeface="Helvetica Neue"/>
              </a:rPr>
              <a:t>красноармейские песни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latin typeface="Helvetica Neue"/>
              </a:rPr>
              <a:t>Сталинская премия первой </a:t>
            </a:r>
            <a:r>
              <a:rPr lang="ru-RU" dirty="0" smtClean="0">
                <a:latin typeface="Helvetica Neue"/>
              </a:rPr>
              <a:t>степени</a:t>
            </a:r>
          </a:p>
          <a:p>
            <a:r>
              <a:rPr lang="ru-RU" dirty="0" smtClean="0">
                <a:latin typeface="Helvetica Neue"/>
              </a:rPr>
              <a:t> </a:t>
            </a:r>
            <a:r>
              <a:rPr lang="ru-RU" dirty="0">
                <a:latin typeface="Helvetica Neue"/>
              </a:rPr>
              <a:t>(1946) — за концертную и </a:t>
            </a:r>
            <a:r>
              <a:rPr lang="ru-RU" dirty="0" smtClean="0">
                <a:latin typeface="Helvetica Neue"/>
              </a:rPr>
              <a:t>исполнитель-</a:t>
            </a:r>
          </a:p>
          <a:p>
            <a:r>
              <a:rPr lang="ru-RU" dirty="0">
                <a:latin typeface="Helvetica Neue"/>
              </a:rPr>
              <a:t> </a:t>
            </a:r>
            <a:r>
              <a:rPr lang="ru-RU" dirty="0" smtClean="0">
                <a:latin typeface="Helvetica Neue"/>
              </a:rPr>
              <a:t> скую </a:t>
            </a:r>
            <a:r>
              <a:rPr lang="ru-RU" dirty="0">
                <a:latin typeface="Helvetica Neue"/>
              </a:rPr>
              <a:t>деятельность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latin typeface="Helvetica Neue"/>
              </a:rPr>
              <a:t>Народный артист СССР (1937</a:t>
            </a:r>
            <a:r>
              <a:rPr lang="ru-RU" dirty="0" smtClean="0">
                <a:latin typeface="Helvetica Neue"/>
              </a:rPr>
              <a:t>)</a:t>
            </a:r>
            <a:endParaRPr lang="ru-RU" b="0" i="0" dirty="0">
              <a:effectLst/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894042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3528392" cy="1224136"/>
          </a:xfrm>
        </p:spPr>
        <p:txBody>
          <a:bodyPr/>
          <a:lstStyle/>
          <a:p>
            <a:r>
              <a:rPr lang="ru-RU" sz="2800" dirty="0" smtClean="0"/>
              <a:t>Великий русский композитор 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34" b="15434"/>
          <a:stretch>
            <a:fillRect/>
          </a:stretch>
        </p:blipFill>
        <p:spPr>
          <a:xfrm>
            <a:off x="4572000" y="1412776"/>
            <a:ext cx="3505200" cy="35097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1772816"/>
            <a:ext cx="3528392" cy="3456384"/>
          </a:xfrm>
        </p:spPr>
        <p:txBody>
          <a:bodyPr>
            <a:normAutofit lnSpcReduction="10000"/>
          </a:bodyPr>
          <a:lstStyle/>
          <a:p>
            <a:pPr algn="ctr"/>
            <a:endParaRPr lang="ru-RU" dirty="0"/>
          </a:p>
          <a:p>
            <a:pPr algn="ctr"/>
            <a:r>
              <a:rPr lang="ru-RU" sz="2000" dirty="0" smtClean="0"/>
              <a:t>Дата  рождения: </a:t>
            </a:r>
            <a:r>
              <a:rPr lang="ru-RU" sz="2000" dirty="0"/>
              <a:t>	</a:t>
            </a:r>
          </a:p>
          <a:p>
            <a:r>
              <a:rPr lang="ru-RU" sz="2000" dirty="0" smtClean="0"/>
              <a:t>           1 апреля 1883 года</a:t>
            </a:r>
            <a:endParaRPr lang="ru-RU" sz="2000" dirty="0"/>
          </a:p>
          <a:p>
            <a:pPr algn="ctr"/>
            <a:r>
              <a:rPr lang="ru-RU" sz="2000" dirty="0"/>
              <a:t>Место </a:t>
            </a:r>
            <a:r>
              <a:rPr lang="ru-RU" sz="2000" dirty="0" smtClean="0"/>
              <a:t>рождения: </a:t>
            </a:r>
            <a:r>
              <a:rPr lang="ru-RU" sz="2000" dirty="0"/>
              <a:t>	</a:t>
            </a:r>
          </a:p>
          <a:p>
            <a:pPr algn="ctr"/>
            <a:r>
              <a:rPr lang="ru-RU" sz="2000" dirty="0"/>
              <a:t>с. </a:t>
            </a:r>
            <a:r>
              <a:rPr lang="ru-RU" sz="2000" dirty="0" err="1" smtClean="0"/>
              <a:t>Плахино</a:t>
            </a:r>
            <a:r>
              <a:rPr lang="ru-RU" sz="2000" dirty="0" smtClean="0"/>
              <a:t>, </a:t>
            </a:r>
            <a:r>
              <a:rPr lang="ru-RU" sz="2000" dirty="0"/>
              <a:t>Михайловский </a:t>
            </a:r>
            <a:r>
              <a:rPr lang="ru-RU" sz="2000" dirty="0" smtClean="0"/>
              <a:t>уезд, </a:t>
            </a:r>
            <a:r>
              <a:rPr lang="ru-RU" sz="2000" dirty="0"/>
              <a:t>Рязанская </a:t>
            </a:r>
            <a:r>
              <a:rPr lang="ru-RU" sz="2000" dirty="0" smtClean="0"/>
              <a:t>губерния,</a:t>
            </a:r>
            <a:endParaRPr lang="ru-RU" sz="2000" dirty="0"/>
          </a:p>
          <a:p>
            <a:pPr algn="ctr"/>
            <a:r>
              <a:rPr lang="ru-RU" sz="2000" dirty="0"/>
              <a:t>Российская империя  </a:t>
            </a:r>
            <a:r>
              <a:rPr lang="ru-RU" sz="2000" dirty="0" smtClean="0"/>
              <a:t>(Рязанская область,</a:t>
            </a:r>
            <a:endParaRPr lang="ru-RU" sz="2000" dirty="0"/>
          </a:p>
          <a:p>
            <a:pPr algn="ctr"/>
            <a:r>
              <a:rPr lang="ru-RU" sz="2000" dirty="0" smtClean="0"/>
              <a:t>Россия) </a:t>
            </a:r>
            <a:r>
              <a:rPr lang="ru-RU" sz="2000" dirty="0"/>
              <a:t>в крестьянской </a:t>
            </a:r>
            <a:r>
              <a:rPr lang="ru-RU" sz="2000" dirty="0" smtClean="0"/>
              <a:t>семье. </a:t>
            </a:r>
          </a:p>
        </p:txBody>
      </p:sp>
    </p:spTree>
    <p:extLst>
      <p:ext uri="{BB962C8B-B14F-4D97-AF65-F5344CB8AC3E}">
        <p14:creationId xmlns:p14="http://schemas.microsoft.com/office/powerpoint/2010/main" val="135890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706090"/>
          </a:xfrm>
        </p:spPr>
        <p:txBody>
          <a:bodyPr/>
          <a:lstStyle/>
          <a:p>
            <a:pPr algn="ctr"/>
            <a:r>
              <a:rPr lang="ru-RU" dirty="0" smtClean="0"/>
              <a:t>Жизнь композитора 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412776"/>
            <a:ext cx="3384376" cy="4104456"/>
          </a:xfrm>
        </p:spPr>
      </p:pic>
    </p:spTree>
    <p:extLst>
      <p:ext uri="{BB962C8B-B14F-4D97-AF65-F5344CB8AC3E}">
        <p14:creationId xmlns:p14="http://schemas.microsoft.com/office/powerpoint/2010/main" val="170352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0" y="7748"/>
            <a:ext cx="4572000" cy="6237312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В 1890—1892 годах учился в земской школе, пел в школьном хоре.</a:t>
            </a:r>
          </a:p>
          <a:p>
            <a:pPr algn="ctr"/>
            <a:r>
              <a:rPr lang="ru-RU" dirty="0"/>
              <a:t>В 1891 году переехал в Санкт-Петербург, где пел в хоре Казанского собора. В 1898 году окончил курс пения Казанской певческой церковно-приходской школы Санкт-Петербурга.</a:t>
            </a:r>
          </a:p>
          <a:p>
            <a:pPr algn="ctr"/>
            <a:r>
              <a:rPr lang="ru-RU" dirty="0"/>
              <a:t>С 1897 года — ученик регентских (дирижёрских) классов Придворной певческой капеллы (ныне Хоровое училище имени М. И. Глинки), по окончании которой в 1900 году получил звание регента. Через некоторое время поступил в Санкт-Петербургскую консерваторию (класс композиции А. К. Глазунова и А. К. </a:t>
            </a:r>
            <a:r>
              <a:rPr lang="ru-RU" dirty="0" err="1"/>
              <a:t>Лядова</a:t>
            </a:r>
            <a:r>
              <a:rPr lang="ru-RU" dirty="0"/>
              <a:t>), однако в 1902 году, вследствие болезни и тяжёлого материального положения был вынужден прервать учебу и уехать в Бологое, где работал регентом соборного хора, а также педагогом по хоровому искусству в железнодорожном и техническом училищах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788024" y="1196752"/>
            <a:ext cx="4248472" cy="5517232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С 1906 года — в Твери, работал регентом архиерейского хора, вёл хоры в ряде учебных заведений. Написал в это время симфонию и симфоническую поэму «Смерть и жизнь».</a:t>
            </a:r>
          </a:p>
          <a:p>
            <a:r>
              <a:rPr lang="ru-RU" dirty="0"/>
              <a:t>В 1909 году продолжил учёбу в Московской консерватории, которую закончил в 1913 году с большой серебряной медалью по классу композиции у С. Н. Василенко, а в 1916 году — по классу пения у </a:t>
            </a:r>
            <a:r>
              <a:rPr lang="ru-RU" dirty="0" err="1"/>
              <a:t>У</a:t>
            </a:r>
            <a:r>
              <a:rPr lang="ru-RU" dirty="0"/>
              <a:t>. </a:t>
            </a:r>
            <a:r>
              <a:rPr lang="ru-RU" dirty="0" err="1"/>
              <a:t>Мазетти</a:t>
            </a:r>
            <a:r>
              <a:rPr lang="ru-RU" dirty="0"/>
              <a:t>.</a:t>
            </a:r>
          </a:p>
          <a:p>
            <a:r>
              <a:rPr lang="ru-RU" dirty="0"/>
              <a:t>С 1913 года — снова в Твери, где с оркестром, солистами и хором осуществил постановку оперы «Пиковая дама</a:t>
            </a:r>
            <a:r>
              <a:rPr lang="ru-RU" dirty="0" smtClean="0"/>
              <a:t>» , </a:t>
            </a:r>
            <a:r>
              <a:rPr lang="ru-RU" dirty="0"/>
              <a:t>исполнил фрагменты из опер «Евгений Онегин» </a:t>
            </a:r>
            <a:r>
              <a:rPr lang="ru-RU" dirty="0" smtClean="0"/>
              <a:t> </a:t>
            </a:r>
            <a:r>
              <a:rPr lang="ru-RU" dirty="0"/>
              <a:t>(</a:t>
            </a:r>
            <a:r>
              <a:rPr lang="ru-RU" dirty="0" smtClean="0"/>
              <a:t>обе Чайковского</a:t>
            </a:r>
            <a:r>
              <a:rPr lang="ru-RU" dirty="0"/>
              <a:t>), «Фауст</a:t>
            </a:r>
            <a:r>
              <a:rPr lang="ru-RU" dirty="0" smtClean="0"/>
              <a:t>» </a:t>
            </a:r>
            <a:r>
              <a:rPr lang="ru-RU" dirty="0" err="1" smtClean="0"/>
              <a:t>Гуно</a:t>
            </a:r>
            <a:r>
              <a:rPr lang="ru-RU" dirty="0" smtClean="0"/>
              <a:t> , </a:t>
            </a:r>
            <a:r>
              <a:rPr lang="ru-RU" dirty="0"/>
              <a:t>«Жизнь за царя</a:t>
            </a:r>
            <a:r>
              <a:rPr lang="ru-RU" dirty="0" smtClean="0"/>
              <a:t>» </a:t>
            </a:r>
            <a:r>
              <a:rPr lang="ru-RU" dirty="0"/>
              <a:t>Глинки и «</a:t>
            </a:r>
            <a:r>
              <a:rPr lang="ru-RU" dirty="0" smtClean="0"/>
              <a:t>Русалка» Даргомыжского . </a:t>
            </a:r>
            <a:r>
              <a:rPr lang="ru-RU" dirty="0"/>
              <a:t>В этих постановках был и режиссёром, и дирижёром, и хормейстером, а иногда и певцом. В одном из домашних музыкальных спектаклей спел партию Ленского («Евгений Онегин»), в «Пиковой даме» исполнил партию </a:t>
            </a:r>
            <a:r>
              <a:rPr lang="ru-RU" dirty="0" err="1" smtClean="0"/>
              <a:t>Чекалинского</a:t>
            </a:r>
            <a:r>
              <a:rPr lang="ru-RU" dirty="0" smtClean="0"/>
              <a:t> . </a:t>
            </a:r>
            <a:r>
              <a:rPr lang="ru-RU" dirty="0"/>
              <a:t>В Твери организовал и возглавил музыкальную школу (преобразованную впоследствии в музыкальное училище).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265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sz="quarter" idx="14"/>
          </p:nvPr>
        </p:nvSpPr>
        <p:spPr>
          <a:xfrm>
            <a:off x="4800600" y="2636912"/>
            <a:ext cx="3733800" cy="1512168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Именно он  автор </a:t>
            </a:r>
            <a:r>
              <a:rPr lang="ru-RU" sz="2000" dirty="0"/>
              <a:t>музыки Гимна </a:t>
            </a:r>
            <a:r>
              <a:rPr lang="ru-RU" sz="2000" dirty="0" smtClean="0"/>
              <a:t>СССР </a:t>
            </a:r>
            <a:r>
              <a:rPr lang="ru-RU" sz="2000" dirty="0"/>
              <a:t>и положенного на ту же мелодию Гимна Российской Федерации.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Почему  </a:t>
            </a:r>
            <a:r>
              <a:rPr lang="ru-RU" dirty="0" err="1" smtClean="0"/>
              <a:t>А.в</a:t>
            </a:r>
            <a:r>
              <a:rPr lang="ru-RU" dirty="0" smtClean="0"/>
              <a:t>. Александров - великий русский композитор ?</a:t>
            </a:r>
            <a:endParaRPr lang="ru-RU" dirty="0"/>
          </a:p>
        </p:txBody>
      </p:sp>
      <p:pic>
        <p:nvPicPr>
          <p:cNvPr id="4" name="Объект 7"/>
          <p:cNvPicPr>
            <a:picLocks noGrp="1" noChangeAspect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916832"/>
            <a:ext cx="4176464" cy="31287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RF_-_Gimn_Rossii_minus__muzofon.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47037" y="536835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712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569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9"/>
          <p:cNvPicPr>
            <a:picLocks noGrp="1" noChangeAspect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780928"/>
            <a:ext cx="4104456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62500" lnSpcReduction="20000"/>
          </a:bodyPr>
          <a:lstStyle/>
          <a:p>
            <a:pPr algn="ctr"/>
            <a:r>
              <a:rPr lang="ru-RU" sz="2800" dirty="0" smtClean="0"/>
              <a:t>Гимн победы. «Вставай, страна огромная»</a:t>
            </a:r>
            <a:r>
              <a:rPr lang="ru-RU" dirty="0" smtClean="0"/>
              <a:t>.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964705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/>
              <a:t>Александров сочинил не только гимн РФ (СССР), но и военный гимн, который и вдохновил русских солдат на победу в Великой Отечественной войне.</a:t>
            </a:r>
            <a:endParaRPr lang="ru-RU" sz="2000" dirty="0"/>
          </a:p>
        </p:txBody>
      </p:sp>
      <p:pic>
        <p:nvPicPr>
          <p:cNvPr id="2" name="Svyaschennaya_voyna_minus_-_Vstavay_strana_ogromnaya_33_Vstavay_na_smertnyy_boy_33__muzofon.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499448" y="260337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062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863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04096"/>
            <a:ext cx="2971800" cy="1097280"/>
          </a:xfrm>
        </p:spPr>
        <p:txBody>
          <a:bodyPr/>
          <a:lstStyle/>
          <a:p>
            <a:r>
              <a:rPr lang="ru-RU" sz="2400" dirty="0"/>
              <a:t>Создание Ансамбля песни и пляски Советской Армии</a:t>
            </a: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61" r="18461"/>
          <a:stretch>
            <a:fillRect/>
          </a:stretch>
        </p:blipFill>
        <p:spPr>
          <a:xfrm>
            <a:off x="4067944" y="1196752"/>
            <a:ext cx="4824536" cy="4392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1861984"/>
            <a:ext cx="3816424" cy="4735368"/>
          </a:xfrm>
        </p:spPr>
        <p:txBody>
          <a:bodyPr>
            <a:normAutofit fontScale="92500" lnSpcReduction="10000"/>
          </a:bodyPr>
          <a:lstStyle/>
          <a:p>
            <a:r>
              <a:rPr lang="ru-RU" sz="2000" dirty="0"/>
              <a:t> В 1928 году Александров решает уйти из консерватории и создать собственный хор. Удачное стечение обстоятельств позволило воплотить ему свою задумку при подготовке концерта в Центральном доме Красной Армии. Публикой были военные начальники страны. Первоначальную группу будущего прославленного коллектива составляли 8 певцов, 2 танцора, баянист и чтец. Выступление получило благожелательную оценку Политуправления Красной Армии, и Александров получил разрешение на отбор кадров для хора и ансамбля из красноармейцев.</a:t>
            </a:r>
          </a:p>
        </p:txBody>
      </p:sp>
    </p:spTree>
    <p:extLst>
      <p:ext uri="{BB962C8B-B14F-4D97-AF65-F5344CB8AC3E}">
        <p14:creationId xmlns:p14="http://schemas.microsoft.com/office/powerpoint/2010/main" val="240926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1" r="16651"/>
          <a:stretch>
            <a:fillRect/>
          </a:stretch>
        </p:blipFill>
        <p:spPr>
          <a:xfrm>
            <a:off x="4644008" y="1412776"/>
            <a:ext cx="3421062" cy="352839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7544" y="332656"/>
            <a:ext cx="3600400" cy="6204519"/>
          </a:xfrm>
        </p:spPr>
        <p:txBody>
          <a:bodyPr>
            <a:normAutofit lnSpcReduction="10000"/>
          </a:bodyPr>
          <a:lstStyle/>
          <a:p>
            <a:r>
              <a:rPr lang="ru-RU" sz="2000" dirty="0" smtClean="0"/>
              <a:t>В </a:t>
            </a:r>
            <a:r>
              <a:rPr lang="ru-RU" sz="2000" dirty="0"/>
              <a:t>1937 году штат Ансамбля </a:t>
            </a:r>
            <a:r>
              <a:rPr lang="ru-RU" sz="2000" dirty="0" smtClean="0"/>
              <a:t>составляет 274 </a:t>
            </a:r>
            <a:r>
              <a:rPr lang="ru-RU" sz="2000" dirty="0"/>
              <a:t>человека, а в 1948 году — 313 человек.</a:t>
            </a:r>
          </a:p>
          <a:p>
            <a:r>
              <a:rPr lang="ru-RU" sz="2000" dirty="0"/>
              <a:t>26 июня 1941 года на Белорусском вокзале одна из не выехавших ещё на фронт групп Краснознамённого ансамбля красноармейской песни и пляски СССР впервые исполнила песню «Священная война». Всего в годы Великой Отечественной войны артисты коллектива выступали в действующей армии свыше 1500 раз.</a:t>
            </a:r>
          </a:p>
          <a:p>
            <a:r>
              <a:rPr lang="ru-RU" sz="2000" dirty="0" smtClean="0"/>
              <a:t>С </a:t>
            </a:r>
            <a:r>
              <a:rPr lang="ru-RU" sz="2000" dirty="0"/>
              <a:t>10 июля 1949 года Ансамблю было присвоено имя его основателя — Александра Васильевича Александрова.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15557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47" r="11747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332656"/>
            <a:ext cx="8208912" cy="6192688"/>
          </a:xfrm>
        </p:spPr>
        <p:txBody>
          <a:bodyPr>
            <a:noAutofit/>
          </a:bodyPr>
          <a:lstStyle/>
          <a:p>
            <a:r>
              <a:rPr lang="ru-RU" sz="2000" dirty="0"/>
              <a:t>Большие потери понёс коллектив 25 декабря 2016 года, когда во время катастрофы самолёта Ту-154 погибло 64 артиста ансамбля (около половины творческого состава). </a:t>
            </a:r>
            <a:endParaRPr lang="ru-RU" sz="2000" dirty="0" smtClean="0"/>
          </a:p>
          <a:p>
            <a:endParaRPr lang="ru-RU" sz="2000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000" dirty="0" smtClean="0"/>
              <a:t>27 </a:t>
            </a:r>
            <a:r>
              <a:rPr lang="ru-RU" sz="2000" dirty="0"/>
              <a:t>декабря 2016 года министр </a:t>
            </a:r>
            <a:r>
              <a:rPr lang="ru-RU" sz="2000" dirty="0" smtClean="0"/>
              <a:t>обороны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000" dirty="0" smtClean="0"/>
              <a:t> </a:t>
            </a:r>
            <a:r>
              <a:rPr lang="ru-RU" sz="2000" dirty="0"/>
              <a:t>России генерал армии Сергей Шойгу </a:t>
            </a:r>
            <a:endParaRPr lang="ru-RU" sz="2000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000" dirty="0" smtClean="0"/>
              <a:t>заявил </a:t>
            </a:r>
            <a:r>
              <a:rPr lang="ru-RU" sz="2000" dirty="0"/>
              <a:t>о необходимости </a:t>
            </a:r>
            <a:r>
              <a:rPr lang="ru-RU" sz="2000" dirty="0" smtClean="0"/>
              <a:t>восстановления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000" dirty="0" smtClean="0"/>
              <a:t>коллектива </a:t>
            </a:r>
            <a:r>
              <a:rPr lang="ru-RU" sz="2000" dirty="0"/>
              <a:t>в кратчайшие </a:t>
            </a:r>
            <a:r>
              <a:rPr lang="ru-RU" sz="2000" dirty="0" smtClean="0"/>
              <a:t>сроки.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000" dirty="0" smtClean="0"/>
              <a:t>Для </a:t>
            </a:r>
            <a:r>
              <a:rPr lang="ru-RU" sz="2000" dirty="0"/>
              <a:t>сохранения ансамбля, в январе </a:t>
            </a:r>
            <a:endParaRPr lang="ru-RU" sz="2000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000" dirty="0" smtClean="0"/>
              <a:t>2017 </a:t>
            </a:r>
            <a:r>
              <a:rPr lang="ru-RU" sz="2000" dirty="0"/>
              <a:t>года Департаментом культуры </a:t>
            </a:r>
            <a:endParaRPr lang="ru-RU" sz="2000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000" dirty="0" smtClean="0"/>
              <a:t>Минобороны </a:t>
            </a:r>
            <a:r>
              <a:rPr lang="ru-RU" sz="2000" dirty="0"/>
              <a:t>России объявлен конкурс </a:t>
            </a:r>
            <a:endParaRPr lang="ru-RU" sz="2000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000" dirty="0" smtClean="0"/>
              <a:t>на </a:t>
            </a:r>
            <a:r>
              <a:rPr lang="ru-RU" sz="2000" dirty="0"/>
              <a:t>замещение должностей солистов, </a:t>
            </a:r>
            <a:endParaRPr lang="ru-RU" sz="2000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000" dirty="0" smtClean="0"/>
              <a:t>артистов </a:t>
            </a:r>
            <a:r>
              <a:rPr lang="ru-RU" sz="2000" dirty="0"/>
              <a:t>хора и балета</a:t>
            </a:r>
            <a:r>
              <a:rPr lang="ru-RU" sz="2000" dirty="0" smtClean="0"/>
              <a:t>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ru-RU" sz="2000" dirty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ru-RU" sz="2000" dirty="0" smtClean="0"/>
          </a:p>
          <a:p>
            <a:r>
              <a:rPr lang="ru-RU" sz="2000" dirty="0" smtClean="0"/>
              <a:t> </a:t>
            </a:r>
            <a:r>
              <a:rPr lang="ru-RU" sz="2000" dirty="0"/>
              <a:t>Первое выступление Ансамбля в обновлённом составе должно состояться на сцене Государственного Кремлёвского Дворца в День защитника Отечества 23 февраля 2017 </a:t>
            </a:r>
            <a:r>
              <a:rPr lang="ru-RU" sz="2000" dirty="0" smtClean="0"/>
              <a:t>года.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771496520"/>
      </p:ext>
    </p:extLst>
  </p:cSld>
  <p:clrMapOvr>
    <a:masterClrMapping/>
  </p:clrMapOvr>
</p:sld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314</TotalTime>
  <Words>505</Words>
  <Application>Microsoft Office PowerPoint</Application>
  <PresentationFormat>Экран (4:3)</PresentationFormat>
  <Paragraphs>63</Paragraphs>
  <Slides>10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Arial Narrow</vt:lpstr>
      <vt:lpstr>Helvetica Neue</vt:lpstr>
      <vt:lpstr>Горизонт</vt:lpstr>
      <vt:lpstr>МУЗЫКА  И  ИСТОРИЯ  (Александров Александр васильевич).</vt:lpstr>
      <vt:lpstr>Великий русский композитор .</vt:lpstr>
      <vt:lpstr>Жизнь композитора .</vt:lpstr>
      <vt:lpstr>Презентация PowerPoint</vt:lpstr>
      <vt:lpstr>Почему  А.в. Александров - великий русский композитор ?</vt:lpstr>
      <vt:lpstr>Презентация PowerPoint</vt:lpstr>
      <vt:lpstr>Создание Ансамбля песни и пляски Советской Армии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Пётр  Дранга .</dc:title>
  <dc:creator>User</dc:creator>
  <cp:lastModifiedBy>Мое величество</cp:lastModifiedBy>
  <cp:revision>29</cp:revision>
  <dcterms:created xsi:type="dcterms:W3CDTF">2016-10-21T16:07:18Z</dcterms:created>
  <dcterms:modified xsi:type="dcterms:W3CDTF">2017-04-02T15:51:25Z</dcterms:modified>
</cp:coreProperties>
</file>