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86" r:id="rId23"/>
    <p:sldId id="277" r:id="rId24"/>
    <p:sldId id="278" r:id="rId2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5620"/>
    <p:restoredTop sz="84050" autoAdjust="0"/>
  </p:normalViewPr>
  <p:slideViewPr>
    <p:cSldViewPr>
      <p:cViewPr>
        <p:scale>
          <a:sx n="66" d="100"/>
          <a:sy n="66" d="100"/>
        </p:scale>
        <p:origin x="-1494" y="-2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44E2A-25E2-4CF9-9883-232372ABC747}" type="datetimeFigureOut">
              <a:rPr lang="ru-RU" smtClean="0"/>
              <a:pPr/>
              <a:t>28.03.2017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EBDC59-34EA-403A-9EDE-84BB3A40E5A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44E2A-25E2-4CF9-9883-232372ABC747}" type="datetimeFigureOut">
              <a:rPr lang="ru-RU" smtClean="0"/>
              <a:pPr/>
              <a:t>28.03.2017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EBDC59-34EA-403A-9EDE-84BB3A40E5A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44E2A-25E2-4CF9-9883-232372ABC747}" type="datetimeFigureOut">
              <a:rPr lang="ru-RU" smtClean="0"/>
              <a:pPr/>
              <a:t>28.03.2017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EBDC59-34EA-403A-9EDE-84BB3A40E5A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44E2A-25E2-4CF9-9883-232372ABC747}" type="datetimeFigureOut">
              <a:rPr lang="ru-RU" smtClean="0"/>
              <a:pPr/>
              <a:t>28.03.2017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EBDC59-34EA-403A-9EDE-84BB3A40E5A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44E2A-25E2-4CF9-9883-232372ABC747}" type="datetimeFigureOut">
              <a:rPr lang="ru-RU" smtClean="0"/>
              <a:pPr/>
              <a:t>28.03.2017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EBDC59-34EA-403A-9EDE-84BB3A40E5A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44E2A-25E2-4CF9-9883-232372ABC747}" type="datetimeFigureOut">
              <a:rPr lang="ru-RU" smtClean="0"/>
              <a:pPr/>
              <a:t>28.03.2017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EBDC59-34EA-403A-9EDE-84BB3A40E5A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44E2A-25E2-4CF9-9883-232372ABC747}" type="datetimeFigureOut">
              <a:rPr lang="ru-RU" smtClean="0"/>
              <a:pPr/>
              <a:t>28.03.2017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EBDC59-34EA-403A-9EDE-84BB3A40E5A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44E2A-25E2-4CF9-9883-232372ABC747}" type="datetimeFigureOut">
              <a:rPr lang="ru-RU" smtClean="0"/>
              <a:pPr/>
              <a:t>28.03.2017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EBDC59-34EA-403A-9EDE-84BB3A40E5A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44E2A-25E2-4CF9-9883-232372ABC747}" type="datetimeFigureOut">
              <a:rPr lang="ru-RU" smtClean="0"/>
              <a:pPr/>
              <a:t>28.03.2017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EBDC59-34EA-403A-9EDE-84BB3A40E5A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44E2A-25E2-4CF9-9883-232372ABC747}" type="datetimeFigureOut">
              <a:rPr lang="ru-RU" smtClean="0"/>
              <a:pPr/>
              <a:t>28.03.2017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EBDC59-34EA-403A-9EDE-84BB3A40E5A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44E2A-25E2-4CF9-9883-232372ABC747}" type="datetimeFigureOut">
              <a:rPr lang="ru-RU" smtClean="0"/>
              <a:pPr/>
              <a:t>28.03.2017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EBDC59-34EA-403A-9EDE-84BB3A40E5A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544E2A-25E2-4CF9-9883-232372ABC747}" type="datetimeFigureOut">
              <a:rPr lang="ru-RU" smtClean="0"/>
              <a:pPr/>
              <a:t>28.03.2017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EBDC59-34EA-403A-9EDE-84BB3A40E5A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фон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57224" y="0"/>
            <a:ext cx="7600976" cy="3600451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Муниципальное бюджетное дошкольное образовательное учреждение Детский сад 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общеразвивающего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вида №7 </a:t>
            </a:r>
            <a:br>
              <a:rPr lang="ru-RU" sz="2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городского округа -  город Камышин</a:t>
            </a:r>
            <a:br>
              <a:rPr lang="ru-RU" sz="2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(МБДОУ 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Дс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№7)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85786" y="2643182"/>
            <a:ext cx="8143932" cy="3929090"/>
          </a:xfrm>
        </p:spPr>
        <p:txBody>
          <a:bodyPr>
            <a:normAutofit fontScale="85000" lnSpcReduction="20000"/>
          </a:bodyPr>
          <a:lstStyle/>
          <a:p>
            <a:endParaRPr lang="ru-RU" sz="7100" dirty="0" smtClean="0">
              <a:solidFill>
                <a:schemeClr val="tx1"/>
              </a:solidFill>
            </a:endParaRPr>
          </a:p>
          <a:p>
            <a:r>
              <a:rPr lang="ru-RU" sz="6400" b="1" dirty="0" smtClean="0">
                <a:solidFill>
                  <a:schemeClr val="tx1"/>
                </a:solidFill>
              </a:rPr>
              <a:t>«Музыка изображения»</a:t>
            </a:r>
          </a:p>
          <a:p>
            <a:pPr algn="r"/>
            <a:endParaRPr lang="ru-RU" dirty="0" smtClean="0">
              <a:solidFill>
                <a:schemeClr val="tx1"/>
              </a:solidFill>
            </a:endParaRPr>
          </a:p>
          <a:p>
            <a:pPr algn="r"/>
            <a:endParaRPr lang="ru-RU" dirty="0">
              <a:solidFill>
                <a:schemeClr val="tx1"/>
              </a:solidFill>
            </a:endParaRPr>
          </a:p>
          <a:p>
            <a:pPr algn="r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Выполнила: </a:t>
            </a:r>
          </a:p>
          <a:p>
            <a:pPr algn="r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Музыкальный </a:t>
            </a:r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руководитель</a:t>
            </a:r>
            <a:endParaRPr lang="ru-RU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Ефремова А.Н.</a:t>
            </a:r>
          </a:p>
        </p:txBody>
      </p:sp>
      <p:pic>
        <p:nvPicPr>
          <p:cNvPr id="8" name="Рисунок 7" descr="ьрнаг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158" y="4012736"/>
            <a:ext cx="3643338" cy="28452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фон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Содержимое 4" descr="DSCN7957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285721" y="785794"/>
            <a:ext cx="4143404" cy="5072098"/>
          </a:xfrm>
        </p:spPr>
      </p:pic>
      <p:pic>
        <p:nvPicPr>
          <p:cNvPr id="6" name="Рисунок 5" descr="DSCN795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14876" y="785794"/>
            <a:ext cx="4214842" cy="507209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фон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Содержимое 4" descr="DSCN7960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357158" y="785794"/>
            <a:ext cx="4000528" cy="5072098"/>
          </a:xfrm>
        </p:spPr>
      </p:pic>
      <p:pic>
        <p:nvPicPr>
          <p:cNvPr id="6" name="Рисунок 5" descr="DSCN796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43438" y="785794"/>
            <a:ext cx="4071966" cy="507209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фон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Содержимое 4" descr="DSCN7967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357158" y="857232"/>
            <a:ext cx="3929090" cy="5000660"/>
          </a:xfrm>
        </p:spPr>
      </p:pic>
      <p:pic>
        <p:nvPicPr>
          <p:cNvPr id="6" name="Рисунок 5" descr="DSCN797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86314" y="857232"/>
            <a:ext cx="3929122" cy="50006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фон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Содержимое 4" descr="греч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42910" y="785794"/>
            <a:ext cx="7875093" cy="535785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фон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Содержимое 4" descr="DSCN7898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285720" y="714356"/>
            <a:ext cx="4143404" cy="5214974"/>
          </a:xfrm>
        </p:spPr>
      </p:pic>
      <p:pic>
        <p:nvPicPr>
          <p:cNvPr id="6" name="Рисунок 5" descr="DSCN790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14876" y="714356"/>
            <a:ext cx="4143436" cy="521497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фон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Содержимое 4" descr="DSCN7905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285720" y="857232"/>
            <a:ext cx="4000527" cy="5072098"/>
          </a:xfrm>
        </p:spPr>
      </p:pic>
      <p:pic>
        <p:nvPicPr>
          <p:cNvPr id="6" name="Рисунок 5" descr="DSCN792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43438" y="857232"/>
            <a:ext cx="4143404" cy="50006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фон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Содержимое 4" descr="DSCN7927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214282" y="1500174"/>
            <a:ext cx="4214842" cy="4572032"/>
          </a:xfrm>
        </p:spPr>
      </p:pic>
      <p:pic>
        <p:nvPicPr>
          <p:cNvPr id="8" name="Рисунок 7" descr="DSCN791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43438" y="1500174"/>
            <a:ext cx="4214842" cy="45720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фон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Содержимое 4" descr="DSCN7986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 rot="16200000">
            <a:off x="-107189" y="1678769"/>
            <a:ext cx="5214974" cy="3714776"/>
          </a:xfrm>
        </p:spPr>
      </p:pic>
      <p:pic>
        <p:nvPicPr>
          <p:cNvPr id="8" name="Рисунок 7" descr="DSCN799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14876" y="1000108"/>
            <a:ext cx="4071966" cy="51435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фон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Содержимое 4" descr="DSCN7991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285720" y="1071546"/>
            <a:ext cx="4143404" cy="4714908"/>
          </a:xfrm>
        </p:spPr>
      </p:pic>
      <p:pic>
        <p:nvPicPr>
          <p:cNvPr id="6" name="Рисунок 5" descr="DSCN799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86314" y="1071546"/>
            <a:ext cx="4000528" cy="46434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Содержимое 6" descr="фон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8" name="Рисунок 7" descr="DSCN798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6200000">
            <a:off x="-500094" y="1785922"/>
            <a:ext cx="5429288" cy="4000536"/>
          </a:xfrm>
          <a:prstGeom prst="rect">
            <a:avLst/>
          </a:prstGeom>
        </p:spPr>
      </p:pic>
      <p:pic>
        <p:nvPicPr>
          <p:cNvPr id="9" name="Рисунок 8" descr="DSCN798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6200000">
            <a:off x="4036203" y="1678781"/>
            <a:ext cx="5429288" cy="421481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фон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" y="0"/>
            <a:ext cx="9144000" cy="6858000"/>
          </a:xfrm>
        </p:spPr>
      </p:pic>
      <p:pic>
        <p:nvPicPr>
          <p:cNvPr id="5" name="Рисунок 4" descr="фон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928670"/>
            <a:ext cx="8229600" cy="2714644"/>
          </a:xfrm>
        </p:spPr>
        <p:txBody>
          <a:bodyPr>
            <a:normAutofit/>
          </a:bodyPr>
          <a:lstStyle/>
          <a:p>
            <a:pPr algn="l"/>
            <a:endParaRPr lang="ru-RU" sz="2400" dirty="0"/>
          </a:p>
        </p:txBody>
      </p:sp>
      <p:pic>
        <p:nvPicPr>
          <p:cNvPr id="7" name="Рисунок 6" descr="звуки 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6" descr="фон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" name="Содержимое 7" descr="DSCN7994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285720" y="928670"/>
            <a:ext cx="3000396" cy="3714776"/>
          </a:xfrm>
        </p:spPr>
      </p:pic>
      <p:pic>
        <p:nvPicPr>
          <p:cNvPr id="9" name="Рисунок 8" descr="DSCN799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929290" y="1285860"/>
            <a:ext cx="3000428" cy="3857652"/>
          </a:xfrm>
          <a:prstGeom prst="rect">
            <a:avLst/>
          </a:prstGeom>
        </p:spPr>
      </p:pic>
      <p:pic>
        <p:nvPicPr>
          <p:cNvPr id="10" name="Рисунок 9" descr="DSCN7996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928926" y="2500306"/>
            <a:ext cx="3071834" cy="37147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6" descr="фон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Содержимое 4" descr="DSCN8015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285720" y="1214422"/>
            <a:ext cx="3857652" cy="4214842"/>
          </a:xfrm>
        </p:spPr>
      </p:pic>
      <p:pic>
        <p:nvPicPr>
          <p:cNvPr id="6" name="Рисунок 5" descr="DSCN801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14876" y="1214422"/>
            <a:ext cx="4071966" cy="421484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6" descr="фон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Содержимое 4" descr="DSCN8017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214282" y="785794"/>
            <a:ext cx="4000527" cy="4643470"/>
          </a:xfrm>
        </p:spPr>
      </p:pic>
      <p:pic>
        <p:nvPicPr>
          <p:cNvPr id="6" name="Рисунок 5" descr="DSCN801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43438" y="857232"/>
            <a:ext cx="4214842" cy="450059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6" descr="фон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Содержимое 4" descr="DSCN8021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6" descr="фон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Содержимое 4" descr="спасибо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" y="0"/>
            <a:ext cx="914400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фон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5786" y="274638"/>
            <a:ext cx="7901014" cy="5511816"/>
          </a:xfrm>
        </p:spPr>
        <p:txBody>
          <a:bodyPr>
            <a:normAutofit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5" name="Рисунок 4" descr="звуи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фон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Метод активного слушания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214422"/>
            <a:ext cx="8229600" cy="4911741"/>
          </a:xfrm>
        </p:spPr>
        <p:txBody>
          <a:bodyPr>
            <a:normAutofit fontScale="25000" lnSpcReduction="20000"/>
          </a:bodyPr>
          <a:lstStyle/>
          <a:p>
            <a:pPr>
              <a:lnSpc>
                <a:spcPct val="120000"/>
              </a:lnSpc>
              <a:buNone/>
            </a:pPr>
            <a:r>
              <a:rPr lang="ru-RU" sz="9600" b="1" dirty="0" smtClean="0">
                <a:latin typeface="Times New Roman" pitchFamily="18" charset="0"/>
                <a:cs typeface="Times New Roman" pitchFamily="18" charset="0"/>
              </a:rPr>
              <a:t>Цель:</a:t>
            </a:r>
            <a:r>
              <a:rPr lang="ru-RU" sz="9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9600" b="1" dirty="0" smtClean="0">
                <a:latin typeface="Times New Roman" pitchFamily="18" charset="0"/>
                <a:cs typeface="Times New Roman" pitchFamily="18" charset="0"/>
              </a:rPr>
              <a:t>Приобщение дошкольников к шедеврам музыкальной классики. </a:t>
            </a:r>
            <a:r>
              <a:rPr lang="ru-RU" sz="9600" b="1" dirty="0">
                <a:latin typeface="Times New Roman" pitchFamily="18" charset="0"/>
                <a:cs typeface="Times New Roman" pitchFamily="18" charset="0"/>
              </a:rPr>
              <a:t>Д</a:t>
            </a:r>
            <a:r>
              <a:rPr lang="ru-RU" sz="9600" b="1" dirty="0" smtClean="0">
                <a:latin typeface="Times New Roman" pitchFamily="18" charset="0"/>
                <a:cs typeface="Times New Roman" pitchFamily="18" charset="0"/>
              </a:rPr>
              <a:t>остижения следующих образовательных ориентиров:</a:t>
            </a:r>
          </a:p>
          <a:p>
            <a:pPr>
              <a:lnSpc>
                <a:spcPct val="120000"/>
              </a:lnSpc>
              <a:buFont typeface="Wingdings" pitchFamily="2" charset="2"/>
              <a:buChar char="v"/>
            </a:pPr>
            <a:r>
              <a:rPr lang="ru-RU" sz="9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9600" b="1" dirty="0" smtClean="0">
                <a:latin typeface="Times New Roman" pitchFamily="18" charset="0"/>
                <a:cs typeface="Times New Roman" pitchFamily="18" charset="0"/>
              </a:rPr>
              <a:t>овладение навыками активного слушания и восприятия различных произведений классического репертуара;</a:t>
            </a:r>
          </a:p>
          <a:p>
            <a:pPr>
              <a:lnSpc>
                <a:spcPct val="120000"/>
              </a:lnSpc>
              <a:buFont typeface="Wingdings" pitchFamily="2" charset="2"/>
              <a:buChar char="v"/>
            </a:pPr>
            <a:r>
              <a:rPr lang="ru-RU" sz="9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9600" b="1" dirty="0" smtClean="0">
                <a:latin typeface="Times New Roman" pitchFamily="18" charset="0"/>
                <a:cs typeface="Times New Roman" pitchFamily="18" charset="0"/>
              </a:rPr>
              <a:t>развитие творческого воображения, реализуемого в разных видах НОД и игровой деятельности;</a:t>
            </a:r>
          </a:p>
          <a:p>
            <a:pPr>
              <a:lnSpc>
                <a:spcPct val="120000"/>
              </a:lnSpc>
              <a:buFont typeface="Wingdings" pitchFamily="2" charset="2"/>
              <a:buChar char="v"/>
            </a:pPr>
            <a:r>
              <a:rPr lang="ru-RU" sz="9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9600" b="1" dirty="0" smtClean="0">
                <a:latin typeface="Times New Roman" pitchFamily="18" charset="0"/>
                <a:cs typeface="Times New Roman" pitchFamily="18" charset="0"/>
              </a:rPr>
              <a:t>проявление самостоятельности в выборе средств и самоконтроля при самовыражении в музыке;</a:t>
            </a:r>
          </a:p>
          <a:p>
            <a:pPr>
              <a:lnSpc>
                <a:spcPct val="120000"/>
              </a:lnSpc>
              <a:buFont typeface="Wingdings" pitchFamily="2" charset="2"/>
              <a:buChar char="v"/>
            </a:pPr>
            <a:r>
              <a:rPr lang="ru-RU" sz="9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9600" b="1" dirty="0" smtClean="0">
                <a:latin typeface="Times New Roman" pitchFamily="18" charset="0"/>
                <a:cs typeface="Times New Roman" pitchFamily="18" charset="0"/>
              </a:rPr>
              <a:t>свободное владение устной описательной речью;</a:t>
            </a:r>
          </a:p>
          <a:p>
            <a:pPr>
              <a:lnSpc>
                <a:spcPct val="120000"/>
              </a:lnSpc>
              <a:buFont typeface="Wingdings" pitchFamily="2" charset="2"/>
              <a:buChar char="v"/>
            </a:pPr>
            <a:r>
              <a:rPr lang="ru-RU" sz="9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9600" b="1" dirty="0" smtClean="0">
                <a:latin typeface="Times New Roman" pitchFamily="18" charset="0"/>
                <a:cs typeface="Times New Roman" pitchFamily="18" charset="0"/>
              </a:rPr>
              <a:t>создание мотивации и предпосылок к учебной деятельности в музыкальной школе.</a:t>
            </a:r>
          </a:p>
          <a:p>
            <a:pPr>
              <a:buFont typeface="Wingdings" pitchFamily="2" charset="2"/>
              <a:buChar char="v"/>
            </a:pPr>
            <a:endParaRPr lang="ru-RU" dirty="0"/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фон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Педагогические методы:</a:t>
            </a:r>
            <a:br>
              <a:rPr lang="ru-RU" sz="4000" b="1" dirty="0" smtClean="0">
                <a:latin typeface="Times New Roman" pitchFamily="18" charset="0"/>
                <a:cs typeface="Times New Roman" pitchFamily="18" charset="0"/>
              </a:rPr>
            </a:br>
            <a:endParaRPr lang="ru-RU" sz="4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itchFamily="2" charset="2"/>
              <a:buChar char="q"/>
            </a:pPr>
            <a:r>
              <a:rPr lang="ru-RU" dirty="0" smtClean="0"/>
              <a:t>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Проблемный (поисковый) метод.</a:t>
            </a:r>
          </a:p>
          <a:p>
            <a:pPr>
              <a:buFont typeface="Wingdings" pitchFamily="2" charset="2"/>
              <a:buChar char="q"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 Э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ксперименты. </a:t>
            </a:r>
          </a:p>
          <a:p>
            <a:pPr>
              <a:buFont typeface="Wingdings" pitchFamily="2" charset="2"/>
              <a:buChar char="q"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Практический метод.</a:t>
            </a:r>
          </a:p>
          <a:p>
            <a:pPr>
              <a:buFont typeface="Wingdings" pitchFamily="2" charset="2"/>
              <a:buChar char="q"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Словесный метод. </a:t>
            </a:r>
          </a:p>
          <a:p>
            <a:pPr>
              <a:buFont typeface="Wingdings" pitchFamily="2" charset="2"/>
              <a:buChar char="q"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 С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имволизация. </a:t>
            </a:r>
          </a:p>
          <a:p>
            <a:pPr>
              <a:buFont typeface="Wingdings" pitchFamily="2" charset="2"/>
              <a:buChar char="q"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Активная совместная деятельность педагога с детьми.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фон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Технические средства:</a:t>
            </a:r>
            <a:br>
              <a:rPr lang="ru-RU" sz="4000" b="1" dirty="0" smtClean="0">
                <a:latin typeface="Times New Roman" pitchFamily="18" charset="0"/>
                <a:cs typeface="Times New Roman" pitchFamily="18" charset="0"/>
              </a:rPr>
            </a:br>
            <a:endParaRPr lang="ru-RU" sz="4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Courier New" pitchFamily="49" charset="0"/>
              <a:buChar char="o"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Фонотека классических произведений.</a:t>
            </a:r>
          </a:p>
          <a:p>
            <a:pPr>
              <a:buFont typeface="Courier New" pitchFamily="49" charset="0"/>
              <a:buChar char="o"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Иллюстративный ряд (портреты, репродукции, символы и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т.д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).</a:t>
            </a:r>
          </a:p>
          <a:p>
            <a:pPr>
              <a:buFont typeface="Courier New" pitchFamily="49" charset="0"/>
              <a:buChar char="o"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Интерактивные презентации .</a:t>
            </a:r>
          </a:p>
          <a:p>
            <a:pPr>
              <a:buFont typeface="Courier New" pitchFamily="49" charset="0"/>
              <a:buChar char="o"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Детские шумовые инструменты. 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DSCN803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6200000">
            <a:off x="-71458" y="4714872"/>
            <a:ext cx="2428868" cy="1857388"/>
          </a:xfrm>
          <a:prstGeom prst="rect">
            <a:avLst/>
          </a:prstGeom>
        </p:spPr>
      </p:pic>
      <p:pic>
        <p:nvPicPr>
          <p:cNvPr id="6" name="Рисунок 5" descr="DSCN801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72000" y="4429132"/>
            <a:ext cx="2214578" cy="2428868"/>
          </a:xfrm>
          <a:prstGeom prst="rect">
            <a:avLst/>
          </a:prstGeom>
        </p:spPr>
      </p:pic>
      <p:pic>
        <p:nvPicPr>
          <p:cNvPr id="7" name="Рисунок 6" descr="DSCN803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16200000">
            <a:off x="1893087" y="4750591"/>
            <a:ext cx="2428868" cy="1785950"/>
          </a:xfrm>
          <a:prstGeom prst="rect">
            <a:avLst/>
          </a:prstGeom>
        </p:spPr>
      </p:pic>
      <p:pic>
        <p:nvPicPr>
          <p:cNvPr id="8" name="Рисунок 7" descr="DSCN8020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16200000">
            <a:off x="6786590" y="4643434"/>
            <a:ext cx="2428868" cy="20002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фон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9" name="Содержимое 8" descr="альбом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фон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" name="Содержимое 6" descr="DSCN7871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39040" y="428604"/>
            <a:ext cx="3536398" cy="3357586"/>
          </a:xfrm>
        </p:spPr>
      </p:pic>
      <p:pic>
        <p:nvPicPr>
          <p:cNvPr id="8" name="Рисунок 7" descr="DSCN789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928926" y="1357298"/>
            <a:ext cx="3357586" cy="3357586"/>
          </a:xfrm>
          <a:prstGeom prst="rect">
            <a:avLst/>
          </a:prstGeom>
        </p:spPr>
      </p:pic>
      <p:pic>
        <p:nvPicPr>
          <p:cNvPr id="9" name="Рисунок 8" descr="DSCN789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572132" y="3571876"/>
            <a:ext cx="3357554" cy="307183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фон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Содержимое 4" descr="DSCN7951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214282" y="642918"/>
            <a:ext cx="4071966" cy="5214974"/>
          </a:xfrm>
        </p:spPr>
      </p:pic>
      <p:pic>
        <p:nvPicPr>
          <p:cNvPr id="6" name="Рисунок 5" descr="DSCN795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400000">
            <a:off x="4274483" y="1154749"/>
            <a:ext cx="5214974" cy="41913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282</TotalTime>
  <Words>151</Words>
  <Application>Microsoft Office PowerPoint</Application>
  <PresentationFormat>Экран (4:3)</PresentationFormat>
  <Paragraphs>28</Paragraphs>
  <Slides>24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Тема Office</vt:lpstr>
      <vt:lpstr>Муниципальное бюджетное дошкольное образовательное учреждение Детский сад общеразвивающего вида №7  городского округа -  город Камышин (МБДОУ Дс №7)</vt:lpstr>
      <vt:lpstr>Слайд 2</vt:lpstr>
      <vt:lpstr>  </vt:lpstr>
      <vt:lpstr>Метод активного слушания</vt:lpstr>
      <vt:lpstr> Педагогические методы: </vt:lpstr>
      <vt:lpstr> Технические средства: 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Муниципальное бюджетное дошкольное образовательное учреждение детский сад общеразвивающего вида №7 городского округа г. Камышин</dc:title>
  <dc:creator>USER</dc:creator>
  <cp:lastModifiedBy>USER</cp:lastModifiedBy>
  <cp:revision>30</cp:revision>
  <dcterms:created xsi:type="dcterms:W3CDTF">2017-03-27T12:35:57Z</dcterms:created>
  <dcterms:modified xsi:type="dcterms:W3CDTF">2017-03-28T12:37:49Z</dcterms:modified>
</cp:coreProperties>
</file>