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7" r:id="rId2"/>
    <p:sldId id="284" r:id="rId3"/>
    <p:sldId id="271" r:id="rId4"/>
    <p:sldId id="279" r:id="rId5"/>
    <p:sldId id="273" r:id="rId6"/>
    <p:sldId id="265" r:id="rId7"/>
    <p:sldId id="278" r:id="rId8"/>
    <p:sldId id="296" r:id="rId9"/>
    <p:sldId id="290" r:id="rId10"/>
    <p:sldId id="287" r:id="rId11"/>
    <p:sldId id="288" r:id="rId12"/>
    <p:sldId id="289" r:id="rId13"/>
    <p:sldId id="291" r:id="rId14"/>
    <p:sldId id="293" r:id="rId15"/>
    <p:sldId id="295" r:id="rId16"/>
    <p:sldId id="294" r:id="rId17"/>
    <p:sldId id="322" r:id="rId18"/>
    <p:sldId id="316" r:id="rId19"/>
    <p:sldId id="292" r:id="rId20"/>
    <p:sldId id="266" r:id="rId21"/>
    <p:sldId id="258" r:id="rId22"/>
    <p:sldId id="319" r:id="rId23"/>
    <p:sldId id="318" r:id="rId24"/>
    <p:sldId id="320" r:id="rId25"/>
    <p:sldId id="310" r:id="rId26"/>
    <p:sldId id="259" r:id="rId27"/>
    <p:sldId id="270" r:id="rId28"/>
    <p:sldId id="260" r:id="rId29"/>
    <p:sldId id="299" r:id="rId30"/>
    <p:sldId id="300" r:id="rId31"/>
    <p:sldId id="308" r:id="rId32"/>
    <p:sldId id="307" r:id="rId33"/>
    <p:sldId id="262" r:id="rId34"/>
    <p:sldId id="321" r:id="rId35"/>
    <p:sldId id="311" r:id="rId36"/>
    <p:sldId id="315" r:id="rId37"/>
    <p:sldId id="314" r:id="rId38"/>
    <p:sldId id="323" r:id="rId39"/>
    <p:sldId id="324" r:id="rId40"/>
    <p:sldId id="327" r:id="rId41"/>
    <p:sldId id="325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26" r:id="rId50"/>
    <p:sldId id="27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1177-9DAB-4C06-9D22-0E798E01F1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0D17-A82E-47DD-ADE5-51DF273B8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3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8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8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2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9B27-B4F5-41A2-BB6D-0260FFDA0BE9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2F9B-EB48-417A-96D0-7DDEC3E35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ГРАФИЧЕСКИЙ ДИКТАНТ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b="1" dirty="0"/>
              <a:t>« </a:t>
            </a:r>
            <a:r>
              <a:rPr lang="ru-RU" b="1" i="1" dirty="0"/>
              <a:t>УВЧ- ТЕРАПИЯ </a:t>
            </a:r>
            <a:r>
              <a:rPr lang="ru-RU" dirty="0"/>
              <a:t>» </a:t>
            </a:r>
          </a:p>
          <a:p>
            <a:r>
              <a:rPr lang="ru-RU" dirty="0"/>
              <a:t>ДА  </a:t>
            </a:r>
          </a:p>
          <a:p>
            <a:r>
              <a:rPr lang="ru-RU" dirty="0"/>
              <a:t>НЕТ </a:t>
            </a:r>
          </a:p>
          <a:p>
            <a:endParaRPr lang="ru-RU" dirty="0"/>
          </a:p>
        </p:txBody>
      </p:sp>
      <p:sp>
        <p:nvSpPr>
          <p:cNvPr id="7" name="Арка 6"/>
          <p:cNvSpPr/>
          <p:nvPr/>
        </p:nvSpPr>
        <p:spPr>
          <a:xfrm>
            <a:off x="1691680" y="2294237"/>
            <a:ext cx="864096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1691680" y="3005634"/>
            <a:ext cx="864096" cy="4146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1. УВЧ-ИНДУКТОТЕРМИЯ   (МП УВЧ)  оказывает </a:t>
            </a:r>
            <a:r>
              <a:rPr lang="ru-RU" dirty="0" err="1"/>
              <a:t>разволокняющее</a:t>
            </a:r>
            <a:r>
              <a:rPr lang="ru-RU" dirty="0"/>
              <a:t> действие на соединительную ткань. </a:t>
            </a:r>
          </a:p>
          <a:p>
            <a:pPr>
              <a:lnSpc>
                <a:spcPct val="90000"/>
              </a:lnSpc>
            </a:pPr>
            <a:r>
              <a:rPr lang="ru-RU" dirty="0"/>
              <a:t>2. ЭП УВЧ расширяет магистральные сосуды.      </a:t>
            </a:r>
          </a:p>
          <a:p>
            <a:pPr>
              <a:lnSpc>
                <a:spcPct val="90000"/>
              </a:lnSpc>
            </a:pPr>
            <a:r>
              <a:rPr lang="ru-RU" dirty="0"/>
              <a:t>3. УВЧ- индуктотермия (МП УВЧ) применяется для лечения острых воспалительных процессов. </a:t>
            </a:r>
          </a:p>
          <a:p>
            <a:pPr>
              <a:lnSpc>
                <a:spcPct val="90000"/>
              </a:lnSpc>
            </a:pPr>
            <a:r>
              <a:rPr lang="ru-RU" dirty="0"/>
              <a:t>4. Выраженное </a:t>
            </a:r>
            <a:r>
              <a:rPr lang="ru-RU" dirty="0" err="1" smtClean="0"/>
              <a:t>дегидратационное</a:t>
            </a:r>
            <a:r>
              <a:rPr lang="ru-RU" dirty="0" smtClean="0"/>
              <a:t> </a:t>
            </a:r>
            <a:r>
              <a:rPr lang="ru-RU" dirty="0"/>
              <a:t>действие оказывает ЭП УВЧ.</a:t>
            </a:r>
          </a:p>
          <a:p>
            <a:pPr>
              <a:lnSpc>
                <a:spcPct val="90000"/>
              </a:lnSpc>
            </a:pPr>
            <a:r>
              <a:rPr lang="ru-RU" dirty="0"/>
              <a:t>5. Продольная методика ЭП УВЧ оказывает действие на глубоко расположенные ткани.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6. При проведении процедуры ЭП УВЧ эндогенное тепло образуется в тканях диэлектриках. </a:t>
            </a:r>
          </a:p>
          <a:p>
            <a:pPr>
              <a:lnSpc>
                <a:spcPct val="80000"/>
              </a:lnSpc>
            </a:pPr>
            <a:r>
              <a:rPr lang="ru-RU" dirty="0"/>
              <a:t>7. УВЧ-индуктотермия (МП УВЧ)  оказывает сосудорасширяющее действие в две фазы.     </a:t>
            </a:r>
          </a:p>
          <a:p>
            <a:pPr>
              <a:lnSpc>
                <a:spcPct val="80000"/>
              </a:lnSpc>
            </a:pPr>
            <a:r>
              <a:rPr lang="ru-RU" dirty="0"/>
              <a:t>8. Продолжительность процедуры ЭП УВЧ  на область носа ребенку в возрасте 7 лет составляет 7 минут</a:t>
            </a:r>
            <a:r>
              <a:rPr lang="ru-RU" b="1" dirty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/>
              <a:t> </a:t>
            </a:r>
            <a:r>
              <a:rPr lang="ru-RU" dirty="0"/>
              <a:t>9. УВЧ-индуктотермия  (МП УВЧ) способствует  разрастанию соединительной ткани. </a:t>
            </a:r>
          </a:p>
          <a:p>
            <a:pPr>
              <a:lnSpc>
                <a:spcPct val="80000"/>
              </a:lnSpc>
            </a:pPr>
            <a:r>
              <a:rPr lang="ru-RU" dirty="0"/>
              <a:t>10</a:t>
            </a:r>
            <a:r>
              <a:rPr lang="ru-RU" dirty="0" smtClean="0"/>
              <a:t>. </a:t>
            </a:r>
            <a:r>
              <a:rPr lang="ru-RU" dirty="0"/>
              <a:t>При проведении процедуры ЭП УВЧ  в тканях диэлектриках возникают токи смещения.   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УВЧ-ИНДУКТОТЕРМИЯ   (МП УВЧ)  оказывает </a:t>
            </a:r>
            <a:r>
              <a:rPr lang="ru-RU" dirty="0" err="1"/>
              <a:t>разволокняющее</a:t>
            </a:r>
            <a:r>
              <a:rPr lang="ru-RU" dirty="0"/>
              <a:t> действие на соединительную ткань.    </a:t>
            </a:r>
            <a:r>
              <a:rPr lang="ru-RU" dirty="0" smtClean="0"/>
              <a:t>                              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</a:p>
          <a:p>
            <a:endParaRPr lang="ru-RU" dirty="0"/>
          </a:p>
          <a:p>
            <a:r>
              <a:rPr lang="ru-RU" dirty="0"/>
              <a:t>2. ЭП УВЧ расширяет магистральные сосуды.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</a:p>
          <a:p>
            <a:endParaRPr lang="ru-RU" dirty="0"/>
          </a:p>
          <a:p>
            <a:r>
              <a:rPr lang="ru-RU" dirty="0"/>
              <a:t>3. УВЧ- индуктотермия (МП УВЧ) применяется для лечения острых воспалительных процессов.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</a:p>
          <a:p>
            <a:endParaRPr lang="ru-RU" dirty="0"/>
          </a:p>
          <a:p>
            <a:r>
              <a:rPr lang="ru-RU" dirty="0"/>
              <a:t>4. Выраженное </a:t>
            </a:r>
            <a:r>
              <a:rPr lang="ru-RU" dirty="0" err="1" smtClean="0"/>
              <a:t>дегидратационное</a:t>
            </a:r>
            <a:r>
              <a:rPr lang="ru-RU" dirty="0" smtClean="0"/>
              <a:t> </a:t>
            </a:r>
            <a:r>
              <a:rPr lang="ru-RU" dirty="0"/>
              <a:t>действие оказывает ЭП УВЧ.      </a:t>
            </a:r>
            <a:r>
              <a:rPr lang="ru-RU" dirty="0" smtClean="0"/>
              <a:t>      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</a:p>
          <a:p>
            <a:endParaRPr lang="ru-RU" dirty="0"/>
          </a:p>
          <a:p>
            <a:r>
              <a:rPr lang="ru-RU" dirty="0"/>
              <a:t>5. Продольная методика ЭП УВЧ оказывает действие на глубоко расположенные ткани.   </a:t>
            </a: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6. При проведении процедуры ЭП УВЧ эндогенное тепло образуется в тканях диэлектриках.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7. УВЧ-индуктотермия (МП УВЧ)  оказывает сосудорасширяющее действие в две фазы.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8. Продолжительность процедуры ЭП УВЧ  на область носа ребенку в возрасте 7 лет составляет 7 минут</a:t>
            </a:r>
            <a:r>
              <a:rPr lang="ru-RU" b="1" dirty="0"/>
              <a:t>.  </a:t>
            </a: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9. УВЧ-индуктотермия  (МП УВЧ) способствует  разрастанию соединительной ткани.   </a:t>
            </a: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/>
              <a:t>10</a:t>
            </a:r>
            <a:r>
              <a:rPr lang="ru-RU" smtClean="0"/>
              <a:t>. </a:t>
            </a:r>
            <a:r>
              <a:rPr lang="ru-RU" dirty="0" smtClean="0"/>
              <a:t>При </a:t>
            </a:r>
            <a:r>
              <a:rPr lang="ru-RU" dirty="0"/>
              <a:t>проведении процедуры ЭП УВЧ  в тканях диэлектриках возникают токи смещения.  </a:t>
            </a:r>
            <a:r>
              <a:rPr lang="ru-RU" dirty="0" smtClean="0"/>
              <a:t>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ЗАДАНИЯ ДЛЯ САМОСТОЯТЕЛЬНОЙ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Составить алгоритм проведения процедуры </a:t>
            </a:r>
            <a:r>
              <a:rPr lang="ru-RU" dirty="0" smtClean="0"/>
              <a:t>  </a:t>
            </a:r>
            <a:r>
              <a:rPr lang="ru-RU" dirty="0" err="1" smtClean="0"/>
              <a:t>Пе</a:t>
            </a:r>
            <a:r>
              <a:rPr lang="ru-RU" dirty="0" smtClean="0"/>
              <a:t> ЭП </a:t>
            </a:r>
            <a:r>
              <a:rPr lang="ru-RU" dirty="0"/>
              <a:t>УВЧ.</a:t>
            </a:r>
          </a:p>
          <a:p>
            <a:pPr marL="514350" indent="-514350">
              <a:buAutoNum type="arabicPeriod"/>
            </a:pPr>
            <a:r>
              <a:rPr lang="ru-RU" dirty="0"/>
              <a:t>Составить алгоритм проведения процедуры </a:t>
            </a:r>
            <a:r>
              <a:rPr lang="ru-RU" dirty="0" smtClean="0"/>
              <a:t> </a:t>
            </a:r>
            <a:r>
              <a:rPr lang="ru-RU" dirty="0" err="1" smtClean="0"/>
              <a:t>Пе</a:t>
            </a:r>
            <a:r>
              <a:rPr lang="ru-RU" dirty="0" smtClean="0"/>
              <a:t> МП </a:t>
            </a:r>
            <a:r>
              <a:rPr lang="ru-RU" dirty="0"/>
              <a:t>УВЧ.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Список рекомендуемой для слушателей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Техника и методики физиотерапевтических процедур (справочник). Под ред. Боголюбова В.М. – Филиал ОАО «ТОТ»: М – 2011.</a:t>
            </a:r>
          </a:p>
          <a:p>
            <a:r>
              <a:rPr lang="ru-RU" dirty="0"/>
              <a:t>Пономаренко Г.Н., </a:t>
            </a:r>
            <a:r>
              <a:rPr lang="ru-RU" dirty="0" err="1"/>
              <a:t>Улащик</a:t>
            </a:r>
            <a:r>
              <a:rPr lang="ru-RU" dirty="0"/>
              <a:t> В.С. Общая физиотерапия: учебник для студентов медицинских техникумов и колледжей – СПб.: 2011.</a:t>
            </a:r>
          </a:p>
          <a:p>
            <a:r>
              <a:rPr lang="ru-RU" dirty="0"/>
              <a:t>Пономаренко Г.Н. Физические методы лечения: Справочник. – СПб.: 2011.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9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профессиональная переподготовка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/>
              <a:t>УВЧ-терапия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618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Бинарная лекция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Преподаватели </a:t>
            </a:r>
            <a:r>
              <a:rPr lang="ru-RU" dirty="0"/>
              <a:t>: Бондаренко С.Ю.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</a:t>
            </a:r>
            <a:r>
              <a:rPr lang="ru-RU" dirty="0"/>
              <a:t>Фаворская М.М.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ru-RU" dirty="0" smtClean="0"/>
              <a:t>УВЧ-терапия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Бинарная лекция</a:t>
            </a:r>
          </a:p>
          <a:p>
            <a:r>
              <a:rPr lang="ru-RU" dirty="0" smtClean="0"/>
              <a:t>Преподаватели : Бондаренко С.Ю.</a:t>
            </a:r>
          </a:p>
          <a:p>
            <a:r>
              <a:rPr lang="ru-RU" dirty="0" smtClean="0"/>
              <a:t>                              Фаворская М.М.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Лечебный метод с использованием переменного  Э/М  поля ультравысокой частоты.</a:t>
            </a:r>
          </a:p>
          <a:p>
            <a:endParaRPr lang="ru-RU" dirty="0" smtClean="0"/>
          </a:p>
          <a:p>
            <a:r>
              <a:rPr lang="ru-RU" dirty="0" smtClean="0"/>
              <a:t>Частота    27.12 МГц ,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длина волны 11.05 м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Частота    </a:t>
            </a:r>
            <a:r>
              <a:rPr lang="ru-RU" dirty="0" smtClean="0"/>
              <a:t>40,68 МГц,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длина волны 7.37 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действующих фактора УВЧ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  </a:t>
            </a:r>
            <a:r>
              <a:rPr lang="ru-RU" dirty="0" smtClean="0"/>
              <a:t>Переменное электрическое поле УВЧ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>
                <a:solidFill>
                  <a:srgbClr val="FF0000"/>
                </a:solidFill>
              </a:rPr>
              <a:t>Пе</a:t>
            </a:r>
            <a:r>
              <a:rPr lang="ru-RU" dirty="0" smtClean="0">
                <a:solidFill>
                  <a:srgbClr val="FF0000"/>
                </a:solidFill>
              </a:rPr>
              <a:t> ЭП УВЧ            (УВЧ терапия)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II    </a:t>
            </a:r>
            <a:r>
              <a:rPr lang="ru-RU" dirty="0" smtClean="0"/>
              <a:t> Переменное магнитное поле УВЧ 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>
                <a:solidFill>
                  <a:srgbClr val="FF0000"/>
                </a:solidFill>
              </a:rPr>
              <a:t>Пе</a:t>
            </a:r>
            <a:r>
              <a:rPr lang="ru-RU" dirty="0" smtClean="0">
                <a:solidFill>
                  <a:srgbClr val="FF0000"/>
                </a:solidFill>
              </a:rPr>
              <a:t> МП УВЧ            (УВЧ- индуктотермия)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5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Аппаратура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180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Переносная </a:t>
            </a:r>
            <a:r>
              <a:rPr lang="ru-RU" dirty="0"/>
              <a:t>: УВЧ 30</a:t>
            </a:r>
          </a:p>
          <a:p>
            <a:pPr marL="0" indent="0">
              <a:buNone/>
            </a:pPr>
            <a:r>
              <a:rPr lang="ru-RU" dirty="0"/>
              <a:t>                           </a:t>
            </a:r>
            <a:r>
              <a:rPr lang="ru-RU" dirty="0" smtClean="0"/>
              <a:t>    УВЧ </a:t>
            </a:r>
            <a:r>
              <a:rPr lang="ru-RU" dirty="0"/>
              <a:t>30-2</a:t>
            </a:r>
          </a:p>
          <a:p>
            <a:pPr marL="0" indent="0">
              <a:buNone/>
            </a:pPr>
            <a:r>
              <a:rPr lang="ru-RU" dirty="0" smtClean="0"/>
              <a:t>                               УВЧ </a:t>
            </a:r>
            <a:r>
              <a:rPr lang="ru-RU" dirty="0"/>
              <a:t>80</a:t>
            </a:r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dirty="0" smtClean="0"/>
              <a:t>     </a:t>
            </a:r>
            <a:r>
              <a:rPr lang="ru-RU" dirty="0"/>
              <a:t>УВЧ 66 М</a:t>
            </a:r>
          </a:p>
          <a:p>
            <a:pPr marL="0" indent="0">
              <a:buNone/>
            </a:pPr>
            <a:r>
              <a:rPr lang="ru-RU" dirty="0" smtClean="0"/>
              <a:t>                               УВЧ </a:t>
            </a:r>
            <a:r>
              <a:rPr lang="ru-RU" dirty="0"/>
              <a:t>70 стрела +</a:t>
            </a:r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dirty="0" smtClean="0"/>
              <a:t>     УВЧ </a:t>
            </a:r>
            <a:r>
              <a:rPr lang="ru-RU" dirty="0"/>
              <a:t>5</a:t>
            </a:r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dirty="0" smtClean="0"/>
              <a:t>     УВЧ </a:t>
            </a:r>
            <a:r>
              <a:rPr lang="en-US" dirty="0"/>
              <a:t>Med T</a:t>
            </a:r>
            <a:r>
              <a:rPr lang="ru-RU" dirty="0"/>
              <a:t>е </a:t>
            </a:r>
            <a:r>
              <a:rPr lang="en-US" dirty="0" err="1"/>
              <a:t>Ko</a:t>
            </a:r>
            <a:endParaRPr lang="ru-RU" dirty="0"/>
          </a:p>
          <a:p>
            <a:r>
              <a:rPr lang="ru-RU" b="1" dirty="0"/>
              <a:t>Стационарная:</a:t>
            </a:r>
            <a:r>
              <a:rPr lang="ru-RU" dirty="0"/>
              <a:t>     Экран </a:t>
            </a:r>
          </a:p>
          <a:p>
            <a:pPr marL="0" indent="0">
              <a:buNone/>
            </a:pPr>
            <a:r>
              <a:rPr lang="ru-RU" dirty="0"/>
              <a:t>                               </a:t>
            </a:r>
            <a:r>
              <a:rPr lang="ru-RU" dirty="0" smtClean="0"/>
              <a:t>       </a:t>
            </a:r>
            <a:r>
              <a:rPr lang="en-US" dirty="0"/>
              <a:t>FHYSIOTERM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</a:t>
            </a:r>
            <a:r>
              <a:rPr lang="ru-RU" dirty="0" smtClean="0"/>
              <a:t>       </a:t>
            </a:r>
            <a:r>
              <a:rPr lang="ru-RU" dirty="0" err="1" smtClean="0"/>
              <a:t>Терматур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vch-70-01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9275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Оснащение аппаратов: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dirty="0" smtClean="0"/>
              <a:t>  </a:t>
            </a:r>
            <a:r>
              <a:rPr lang="ru-RU" dirty="0"/>
              <a:t>- Конденсаторные пластины </a:t>
            </a:r>
          </a:p>
          <a:p>
            <a:pPr marL="0" indent="0"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- Резонансные </a:t>
            </a:r>
            <a:r>
              <a:rPr lang="ru-RU" dirty="0"/>
              <a:t>индукторы,</a:t>
            </a:r>
          </a:p>
          <a:p>
            <a:pPr marL="0" indent="0">
              <a:buNone/>
            </a:pPr>
            <a:r>
              <a:rPr lang="ru-RU" dirty="0"/>
              <a:t>                           </a:t>
            </a:r>
            <a:r>
              <a:rPr lang="ru-RU" dirty="0" smtClean="0"/>
              <a:t> - </a:t>
            </a:r>
            <a:r>
              <a:rPr lang="ru-RU" dirty="0"/>
              <a:t>Индуктор - кабель,</a:t>
            </a:r>
          </a:p>
          <a:p>
            <a:pPr marL="0" indent="0">
              <a:buNone/>
            </a:pPr>
            <a:r>
              <a:rPr lang="ru-RU" dirty="0"/>
              <a:t>                           </a:t>
            </a:r>
            <a:r>
              <a:rPr lang="ru-RU" dirty="0" smtClean="0"/>
              <a:t> </a:t>
            </a:r>
            <a:r>
              <a:rPr lang="ru-RU" dirty="0"/>
              <a:t>- Фидера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6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Ткани - проводники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Ткани  - диэлектрики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b="1" i="1" dirty="0" err="1"/>
              <a:t>Пе</a:t>
            </a:r>
            <a:r>
              <a:rPr lang="ru-RU" b="1" i="1" dirty="0"/>
              <a:t> ЭП УВЧ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Ткани проводники</a:t>
            </a:r>
          </a:p>
          <a:p>
            <a:pPr marL="0" indent="0">
              <a:buNone/>
            </a:pPr>
            <a:r>
              <a:rPr lang="ru-RU" dirty="0" smtClean="0"/>
              <a:t>                    Ток ионной проводимости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физико-химические изменения в тканях</a:t>
            </a:r>
          </a:p>
        </p:txBody>
      </p:sp>
      <p:pic>
        <p:nvPicPr>
          <p:cNvPr id="6" name="Picture 2" descr="C:\Users\U9-2214\Desktop\Открытый урок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7601"/>
            <a:ext cx="34890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9-2214\Desktop\Открытый урок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79868"/>
            <a:ext cx="374441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b="1" i="1" dirty="0" err="1"/>
              <a:t>Пе</a:t>
            </a:r>
            <a:r>
              <a:rPr lang="ru-RU" b="1" i="1" dirty="0"/>
              <a:t> МП УВЧ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    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Ткани проводники</a:t>
            </a:r>
          </a:p>
          <a:p>
            <a:pPr marL="0" indent="0">
              <a:buNone/>
            </a:pPr>
            <a:r>
              <a:rPr lang="ru-RU" dirty="0" smtClean="0"/>
              <a:t>                           Вихревой </a:t>
            </a:r>
            <a:r>
              <a:rPr lang="ru-RU" dirty="0"/>
              <a:t>ток Фуко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</a:t>
            </a:r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dirty="0"/>
              <a:t>образование эндогенного </a:t>
            </a:r>
            <a:r>
              <a:rPr lang="ru-RU" dirty="0" smtClean="0"/>
              <a:t>тепла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9-2214\Desktop\Открытый уро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780928"/>
            <a:ext cx="51125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Пе</a:t>
            </a:r>
            <a:r>
              <a:rPr lang="ru-RU" b="1" i="1" dirty="0" smtClean="0"/>
              <a:t> </a:t>
            </a:r>
            <a:r>
              <a:rPr lang="ru-RU" b="1" i="1" dirty="0"/>
              <a:t>ЭП УВЧ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Ткани диэлектрики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b="1" dirty="0" smtClean="0"/>
              <a:t>Токи смещения:  </a:t>
            </a:r>
          </a:p>
          <a:p>
            <a:r>
              <a:rPr lang="ru-RU" dirty="0" smtClean="0"/>
              <a:t> электронная поляризация </a:t>
            </a:r>
          </a:p>
          <a:p>
            <a:endParaRPr lang="ru-RU" dirty="0" smtClean="0"/>
          </a:p>
          <a:p>
            <a:r>
              <a:rPr lang="ru-RU" dirty="0" smtClean="0"/>
              <a:t>  дипольная поляризация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445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Пе</a:t>
            </a:r>
            <a:r>
              <a:rPr lang="ru-RU" b="1" i="1" dirty="0"/>
              <a:t> ЭП УВЧ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Ткани </a:t>
            </a:r>
            <a:r>
              <a:rPr lang="ru-RU" dirty="0">
                <a:solidFill>
                  <a:srgbClr val="00B050"/>
                </a:solidFill>
              </a:rPr>
              <a:t>диэлектрики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dirty="0" smtClean="0"/>
              <a:t>                Токи </a:t>
            </a:r>
            <a:r>
              <a:rPr lang="ru-RU" dirty="0"/>
              <a:t>смещения:  </a:t>
            </a:r>
          </a:p>
          <a:p>
            <a:pPr marL="0" indent="0">
              <a:buNone/>
            </a:pPr>
            <a:r>
              <a:rPr lang="ru-RU" dirty="0" smtClean="0"/>
              <a:t>            - </a:t>
            </a:r>
            <a:r>
              <a:rPr lang="ru-RU" dirty="0"/>
              <a:t>электронная поляризация  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физико-химические изменения в тканях.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9-2214\Desktop\Открытый урок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2708920"/>
            <a:ext cx="4176465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9-2214\Desktop\Открытый урок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49825" y="2708919"/>
            <a:ext cx="4104456" cy="29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Ток ионной проводимости</a:t>
            </a:r>
            <a:endParaRPr lang="ru-RU" dirty="0"/>
          </a:p>
        </p:txBody>
      </p:sp>
      <p:pic>
        <p:nvPicPr>
          <p:cNvPr id="2050" name="Picture 2" descr="C:\Users\U9-2214\Desktop\Открытый урок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839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9-2214\Desktop\Открытый урок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06" y="1600201"/>
            <a:ext cx="4392488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87" y="4293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Пе</a:t>
            </a:r>
            <a:r>
              <a:rPr lang="ru-RU" b="1" i="1" dirty="0" smtClean="0"/>
              <a:t> </a:t>
            </a:r>
            <a:r>
              <a:rPr lang="ru-RU" b="1" i="1" dirty="0"/>
              <a:t>ЭП УВЧ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620688"/>
            <a:ext cx="8784977" cy="59046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700" dirty="0" smtClean="0">
                <a:solidFill>
                  <a:srgbClr val="00B050"/>
                </a:solidFill>
              </a:rPr>
              <a:t>                           Ткани </a:t>
            </a:r>
            <a:r>
              <a:rPr lang="ru-RU" sz="6700" dirty="0">
                <a:solidFill>
                  <a:srgbClr val="00B050"/>
                </a:solidFill>
              </a:rPr>
              <a:t>диэлектрики</a:t>
            </a:r>
          </a:p>
          <a:p>
            <a:pPr marL="0" indent="0">
              <a:buNone/>
            </a:pPr>
            <a:r>
              <a:rPr lang="ru-RU" sz="8000" dirty="0" smtClean="0"/>
              <a:t>                         Токи </a:t>
            </a:r>
            <a:r>
              <a:rPr lang="ru-RU" sz="8000" dirty="0"/>
              <a:t>смещения:</a:t>
            </a:r>
            <a:endParaRPr lang="ru-RU" sz="8000" dirty="0" smtClean="0"/>
          </a:p>
          <a:p>
            <a:pPr marL="0" indent="0">
              <a:buNone/>
            </a:pPr>
            <a:r>
              <a:rPr lang="ru-RU" sz="4600" dirty="0" smtClean="0"/>
              <a:t>                        -       </a:t>
            </a:r>
            <a:r>
              <a:rPr lang="ru-RU" sz="8000" dirty="0"/>
              <a:t>дипольная </a:t>
            </a:r>
            <a:r>
              <a:rPr lang="ru-RU" sz="8000" dirty="0" smtClean="0"/>
              <a:t>поляризация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5100" dirty="0" smtClean="0"/>
              <a:t>           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/>
              <a:t> </a:t>
            </a:r>
          </a:p>
          <a:p>
            <a:pPr marL="0" indent="0">
              <a:buNone/>
            </a:pPr>
            <a:r>
              <a:rPr lang="ru-RU" sz="8000" dirty="0" smtClean="0"/>
              <a:t>              образование </a:t>
            </a:r>
            <a:r>
              <a:rPr lang="ru-RU" sz="8000" dirty="0"/>
              <a:t>эндогенного тепла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4" name="Picture 3" descr="C:\Users\U9-2214\Desktop\Открытый урок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2020360"/>
            <a:ext cx="396044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9-2214\Desktop\Открытый урок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78" y="1981334"/>
            <a:ext cx="3860959" cy="32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Пе</a:t>
            </a:r>
            <a:r>
              <a:rPr lang="ru-RU" b="1" i="1" dirty="0"/>
              <a:t> МП УВЧ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Ткани </a:t>
            </a:r>
            <a:r>
              <a:rPr lang="ru-RU" dirty="0">
                <a:solidFill>
                  <a:srgbClr val="00B050"/>
                </a:solidFill>
              </a:rPr>
              <a:t>диэлектрики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ru-RU" sz="3500" dirty="0"/>
              <a:t>Токи смещения :</a:t>
            </a:r>
          </a:p>
          <a:p>
            <a:pPr marL="0" indent="0">
              <a:buNone/>
            </a:pPr>
            <a:r>
              <a:rPr lang="ru-RU" dirty="0"/>
              <a:t> - дипольная поляризация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физико-химические </a:t>
            </a:r>
            <a:r>
              <a:rPr lang="ru-RU" dirty="0"/>
              <a:t>изменения в </a:t>
            </a:r>
            <a:r>
              <a:rPr lang="ru-RU" dirty="0" smtClean="0"/>
              <a:t>тканях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9-2214\Desktop\Открытый урок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7250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dirty="0" err="1"/>
              <a:t>Пе</a:t>
            </a:r>
            <a:r>
              <a:rPr lang="ru-RU" dirty="0"/>
              <a:t> ЭП УВЧ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Резонансное поглощение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U9-2214\Desktop\Открытый урок\7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76" y="1600200"/>
            <a:ext cx="6402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err="1"/>
              <a:t>Нейро</a:t>
            </a:r>
            <a:r>
              <a:rPr lang="ru-RU" sz="4400" b="1" i="1" dirty="0"/>
              <a:t>-гуморально-гормональное действие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лечебное  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Пе</a:t>
            </a:r>
            <a:r>
              <a:rPr lang="ru-RU" b="1" i="1" dirty="0"/>
              <a:t> ЭП УВЧ                                                                 </a:t>
            </a:r>
            <a:r>
              <a:rPr lang="ru-RU" b="1" i="1" dirty="0" err="1"/>
              <a:t>Пе</a:t>
            </a:r>
            <a:r>
              <a:rPr lang="ru-RU" b="1" i="1" dirty="0"/>
              <a:t> МП УВЧ</a:t>
            </a:r>
            <a:endParaRPr lang="ru-RU" dirty="0"/>
          </a:p>
          <a:p>
            <a:r>
              <a:rPr lang="ru-RU" dirty="0" smtClean="0"/>
              <a:t>                               - противовоспалительное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(</a:t>
            </a:r>
            <a:r>
              <a:rPr lang="ru-RU" dirty="0" err="1"/>
              <a:t>дегидратационное</a:t>
            </a:r>
            <a:r>
              <a:rPr lang="ru-RU" dirty="0"/>
              <a:t>,  </a:t>
            </a:r>
            <a:r>
              <a:rPr lang="ru-RU" dirty="0" smtClean="0"/>
              <a:t>           (</a:t>
            </a:r>
            <a:r>
              <a:rPr lang="ru-RU" dirty="0"/>
              <a:t>улучшает </a:t>
            </a:r>
            <a:r>
              <a:rPr lang="ru-RU" dirty="0" smtClean="0"/>
              <a:t> кровообращение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  бактериостатическое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 усиление </a:t>
            </a:r>
            <a:r>
              <a:rPr lang="ru-RU" dirty="0"/>
              <a:t>иммунитета)</a:t>
            </a:r>
          </a:p>
          <a:p>
            <a:r>
              <a:rPr lang="ru-RU" dirty="0"/>
              <a:t>                                </a:t>
            </a:r>
            <a:r>
              <a:rPr lang="ru-RU" dirty="0" smtClean="0"/>
              <a:t> - </a:t>
            </a:r>
            <a:r>
              <a:rPr lang="ru-RU" dirty="0"/>
              <a:t>обезболивающее</a:t>
            </a:r>
          </a:p>
          <a:p>
            <a:r>
              <a:rPr lang="ru-RU" dirty="0"/>
              <a:t>                                 </a:t>
            </a:r>
            <a:r>
              <a:rPr lang="ru-RU" dirty="0" smtClean="0"/>
              <a:t>- </a:t>
            </a:r>
            <a:r>
              <a:rPr lang="ru-RU" dirty="0"/>
              <a:t>антиспастическое</a:t>
            </a:r>
          </a:p>
          <a:p>
            <a:r>
              <a:rPr lang="ru-RU" dirty="0"/>
              <a:t>                                </a:t>
            </a:r>
            <a:r>
              <a:rPr lang="ru-RU" dirty="0" smtClean="0"/>
              <a:t> </a:t>
            </a:r>
            <a:r>
              <a:rPr lang="ru-RU" dirty="0"/>
              <a:t>- десенсибилизирующее</a:t>
            </a:r>
          </a:p>
          <a:p>
            <a:r>
              <a:rPr lang="ru-RU" dirty="0" smtClean="0"/>
              <a:t>                                 - </a:t>
            </a:r>
            <a:r>
              <a:rPr lang="ru-RU" dirty="0"/>
              <a:t>сосудорасширяющее                                       </a:t>
            </a:r>
            <a:r>
              <a:rPr lang="ru-RU" dirty="0" smtClean="0"/>
              <a:t>в </a:t>
            </a:r>
            <a:r>
              <a:rPr lang="ru-RU" dirty="0"/>
              <a:t>две фазы                                                                        в три </a:t>
            </a:r>
            <a:r>
              <a:rPr lang="ru-RU" dirty="0" smtClean="0"/>
              <a:t>фазы</a:t>
            </a:r>
          </a:p>
          <a:p>
            <a:r>
              <a:rPr lang="ru-RU" dirty="0" smtClean="0"/>
              <a:t> разрастание соединительной           </a:t>
            </a:r>
            <a:r>
              <a:rPr lang="ru-RU" dirty="0" err="1" smtClean="0"/>
              <a:t>фибринолитическое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ткани                                                      действие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                </a:t>
            </a:r>
            <a:r>
              <a:rPr lang="ru-RU" dirty="0" smtClean="0"/>
              <a:t>      </a:t>
            </a:r>
            <a:r>
              <a:rPr lang="ru-RU" dirty="0"/>
              <a:t>- повышение свертываемости крови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Дозирование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По мощности до 3-х лет -15-20 вт.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3-10 лет 30-40 вт.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старше 10 лет до70 вт</a:t>
            </a:r>
            <a:r>
              <a:rPr lang="ru-RU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По </a:t>
            </a:r>
            <a:r>
              <a:rPr lang="ru-RU" b="1" dirty="0"/>
              <a:t>ощущению тепла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атермическая доза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олиготермическая доза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термическая </a:t>
            </a:r>
            <a:r>
              <a:rPr lang="ru-RU" b="1" dirty="0" smtClean="0"/>
              <a:t>доза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По продолжительности процедуры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До 6 мес.3-5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6 мес. – 1 год 5-6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1-3 года   6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</a:t>
            </a:r>
            <a:r>
              <a:rPr lang="ru-RU" b="1" u="sng" dirty="0"/>
              <a:t>3-7 лет    7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7-9 лет    8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9 12 лет  9 мин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12-16 лет  10 мин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взрослым  10-15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на область головы  минус 1 минуту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По </a:t>
            </a:r>
            <a:r>
              <a:rPr lang="ru-RU" b="1" dirty="0"/>
              <a:t>курсу       3-5-7-10</a:t>
            </a:r>
          </a:p>
          <a:p>
            <a:pPr>
              <a:lnSpc>
                <a:spcPct val="90000"/>
              </a:lnSpc>
            </a:pPr>
            <a:r>
              <a:rPr lang="ru-RU" b="1" dirty="0"/>
              <a:t>По свечению неоновой лампочки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</a:rPr>
              <a:t>ПОКАЗАНИЯ </a:t>
            </a:r>
            <a:r>
              <a:rPr lang="ru-RU" sz="3600" b="1" dirty="0" err="1">
                <a:latin typeface="Times New Roman" pitchFamily="18" charset="0"/>
              </a:rPr>
              <a:t>П</a:t>
            </a:r>
            <a:r>
              <a:rPr lang="ru-RU" sz="3600" b="1" dirty="0" err="1">
                <a:latin typeface="Arial" charset="0"/>
              </a:rPr>
              <a:t>е</a:t>
            </a:r>
            <a:r>
              <a:rPr lang="ru-RU" sz="3600" b="1" dirty="0">
                <a:latin typeface="Times New Roman" pitchFamily="18" charset="0"/>
              </a:rPr>
              <a:t> ЭП УВЧ</a:t>
            </a: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Symbol" pitchFamily="18" charset="2"/>
              <a:buChar char="·"/>
            </a:pPr>
            <a:r>
              <a:rPr lang="ru-RU" dirty="0">
                <a:latin typeface="Times New Roman" pitchFamily="18" charset="0"/>
              </a:rPr>
              <a:t>Острые воспалительные процессы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Гнойные процессы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Times New Roman" pitchFamily="18" charset="0"/>
              </a:rPr>
              <a:t>Травматические заболевания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периферической НС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 ЖКТ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 сосудов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ЛОР - органов 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 глаз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 органов  дыхания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кожи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Отморожения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8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ПОКАЗАНИ</a:t>
            </a:r>
            <a:r>
              <a:rPr lang="ru-RU" sz="2800" b="1" dirty="0" smtClean="0">
                <a:latin typeface="Arial" charset="0"/>
              </a:rPr>
              <a:t>Я</a:t>
            </a:r>
            <a:r>
              <a:rPr lang="ru-RU" sz="2800" b="1" dirty="0" smtClean="0">
                <a:latin typeface="Times New Roman" pitchFamily="18" charset="0"/>
              </a:rPr>
              <a:t>  </a:t>
            </a:r>
            <a:r>
              <a:rPr lang="ru-RU" sz="2800" b="1" dirty="0" err="1">
                <a:latin typeface="Times New Roman" pitchFamily="18" charset="0"/>
              </a:rPr>
              <a:t>Пе</a:t>
            </a:r>
            <a:r>
              <a:rPr lang="ru-RU" sz="2800" b="1" dirty="0">
                <a:latin typeface="Times New Roman" pitchFamily="18" charset="0"/>
              </a:rPr>
              <a:t> МП  УВЧ</a:t>
            </a:r>
            <a:r>
              <a:rPr lang="ru-RU" sz="2800" b="1" dirty="0">
                <a:latin typeface="Arial" charset="0"/>
              </a:rPr>
              <a:t>                                                                                (УВЧ – ИНДУКТОТЕРМИЯ)</a:t>
            </a:r>
            <a:br>
              <a:rPr lang="ru-RU" sz="2800" b="1" dirty="0">
                <a:latin typeface="Arial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Подострые и хронические заболевания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:                              </a:t>
            </a:r>
            <a:r>
              <a:rPr lang="ru-RU" sz="2800" dirty="0"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Кожи  и</a:t>
            </a: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п/ж клетчатки,</a:t>
            </a:r>
          </a:p>
          <a:p>
            <a:pPr>
              <a:buFontTx/>
              <a:buChar char="•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пер</a:t>
            </a:r>
            <a:r>
              <a:rPr lang="ru-RU" dirty="0">
                <a:latin typeface="Arial" charset="0"/>
              </a:rPr>
              <a:t>и</a:t>
            </a:r>
            <a:r>
              <a:rPr lang="ru-RU" dirty="0">
                <a:latin typeface="Times New Roman" pitchFamily="18" charset="0"/>
              </a:rPr>
              <a:t>ферической НС, </a:t>
            </a:r>
          </a:p>
          <a:p>
            <a:pPr>
              <a:buFontTx/>
              <a:buChar char="•"/>
            </a:pPr>
            <a:r>
              <a:rPr lang="ru-RU" dirty="0">
                <a:latin typeface="Arial" charset="0"/>
              </a:rPr>
              <a:t> З</a:t>
            </a:r>
            <a:r>
              <a:rPr lang="ru-RU" dirty="0">
                <a:latin typeface="Times New Roman" pitchFamily="18" charset="0"/>
              </a:rPr>
              <a:t>аболевания ЛОР – органов,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Заболевания дыхательных путей, 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Гинекологические заболевания, 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Заболевания почек и мочевыводящих путей,</a:t>
            </a:r>
            <a:endParaRPr lang="ru-RU" dirty="0">
              <a:latin typeface="Times New Roman" pitchFamily="18" charset="0"/>
            </a:endParaRP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Отморожения,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ДЦП,</a:t>
            </a:r>
          </a:p>
          <a:p>
            <a:pPr>
              <a:buFont typeface="Symbol" pitchFamily="18" charset="2"/>
              <a:buChar char="·"/>
            </a:pP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Энцефалопатия.</a:t>
            </a:r>
            <a:endParaRPr lang="ru-RU" dirty="0">
              <a:latin typeface="Arial" charset="0"/>
            </a:endParaRPr>
          </a:p>
          <a:p>
            <a:endParaRPr lang="ru-RU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ПРОТИВОПОКАЗАНИЯ</a:t>
            </a:r>
            <a:r>
              <a:rPr lang="ru-RU" sz="3600" b="1" dirty="0" smtClean="0">
                <a:latin typeface="Times New Roman" pitchFamily="18" charset="0"/>
              </a:rPr>
              <a:t>  </a:t>
            </a:r>
            <a:r>
              <a:rPr lang="ru-RU" sz="3600" b="1" dirty="0" err="1">
                <a:latin typeface="Times New Roman" pitchFamily="18" charset="0"/>
              </a:rPr>
              <a:t>П</a:t>
            </a:r>
            <a:r>
              <a:rPr lang="ru-RU" sz="3600" b="1" dirty="0" err="1">
                <a:latin typeface="Arial" charset="0"/>
              </a:rPr>
              <a:t>е</a:t>
            </a:r>
            <a:r>
              <a:rPr lang="ru-RU" sz="3600" b="1" dirty="0">
                <a:latin typeface="Times New Roman" pitchFamily="18" charset="0"/>
              </a:rPr>
              <a:t> ЭП УВЧ</a:t>
            </a: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</a:rPr>
              <a:t>Общие</a:t>
            </a:r>
          </a:p>
          <a:p>
            <a:pPr marL="269875" indent="-269875" algn="ctr"/>
            <a:r>
              <a:rPr lang="ru-RU" b="1" dirty="0">
                <a:latin typeface="Times New Roman" pitchFamily="18" charset="0"/>
              </a:rPr>
              <a:t>Специальные</a:t>
            </a:r>
          </a:p>
          <a:p>
            <a:pPr marL="269875" indent="-269875">
              <a:buFont typeface="Symbol" pitchFamily="18" charset="2"/>
              <a:buChar char="-"/>
            </a:pPr>
            <a:r>
              <a:rPr lang="ru-RU" dirty="0">
                <a:latin typeface="Times New Roman" pitchFamily="18" charset="0"/>
              </a:rPr>
              <a:t>Осумкованные гнойные процессы</a:t>
            </a: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r>
              <a:rPr lang="ru-RU" dirty="0">
                <a:latin typeface="Times New Roman" pitchFamily="18" charset="0"/>
              </a:rPr>
              <a:t>Хронические фиброзно-спаечные процессы</a:t>
            </a: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r>
              <a:rPr lang="ru-RU" dirty="0">
                <a:latin typeface="Times New Roman" pitchFamily="18" charset="0"/>
              </a:rPr>
              <a:t> Гипотония</a:t>
            </a: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r>
              <a:rPr lang="ru-RU" dirty="0">
                <a:latin typeface="Times New Roman" pitchFamily="18" charset="0"/>
              </a:rPr>
              <a:t>Беременность</a:t>
            </a: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endParaRPr lang="ru-RU" dirty="0">
              <a:latin typeface="Arial" charset="0"/>
            </a:endParaRPr>
          </a:p>
          <a:p>
            <a:pPr marL="269875" indent="-269875">
              <a:buFont typeface="Symbol" pitchFamily="18" charset="2"/>
              <a:buChar char="-"/>
            </a:pPr>
            <a:r>
              <a:rPr lang="ru-RU" dirty="0">
                <a:latin typeface="Times New Roman" pitchFamily="18" charset="0"/>
              </a:rPr>
              <a:t>Повышенная функция эндокринных желез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0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ПРОТИВОПОКАЗАНИЯ     </a:t>
            </a:r>
            <a:r>
              <a:rPr lang="ru-RU" sz="3200" b="1" dirty="0" err="1">
                <a:latin typeface="Times New Roman" pitchFamily="18" charset="0"/>
              </a:rPr>
              <a:t>Пе</a:t>
            </a:r>
            <a:r>
              <a:rPr lang="ru-RU" sz="3200" b="1" dirty="0">
                <a:latin typeface="Times New Roman" pitchFamily="18" charset="0"/>
              </a:rPr>
              <a:t> МП УВЧ</a:t>
            </a: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</a:rPr>
              <a:t>Общие</a:t>
            </a:r>
          </a:p>
          <a:p>
            <a:pPr marL="609600" indent="-609600" algn="ctr"/>
            <a:r>
              <a:rPr lang="ru-RU" b="1" dirty="0">
                <a:latin typeface="Times New Roman" pitchFamily="18" charset="0"/>
              </a:rPr>
              <a:t>Специальные</a:t>
            </a:r>
          </a:p>
          <a:p>
            <a:pPr marL="609600" indent="-609600" algn="ctr"/>
            <a:endParaRPr lang="ru-RU" b="1" dirty="0">
              <a:latin typeface="Times New Roman" pitchFamily="18" charset="0"/>
            </a:endParaRPr>
          </a:p>
          <a:p>
            <a:pPr marL="609600" indent="-609600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Острые </a:t>
            </a:r>
            <a:r>
              <a:rPr lang="ru-RU" dirty="0" smtClean="0">
                <a:latin typeface="Times New Roman" pitchFamily="18" charset="0"/>
              </a:rPr>
              <a:t>воспалительные процессы</a:t>
            </a:r>
          </a:p>
          <a:p>
            <a:pPr marL="609600" indent="-609600"/>
            <a:endParaRPr lang="ru-RU" dirty="0" smtClean="0">
              <a:latin typeface="Arial" charset="0"/>
            </a:endParaRPr>
          </a:p>
          <a:p>
            <a:pPr marL="609600" indent="-609600"/>
            <a:r>
              <a:rPr lang="ru-RU" dirty="0" smtClean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Нарушение </a:t>
            </a:r>
            <a:r>
              <a:rPr lang="ru-RU" dirty="0" smtClean="0">
                <a:latin typeface="Times New Roman" pitchFamily="18" charset="0"/>
              </a:rPr>
              <a:t>термической </a:t>
            </a:r>
            <a:r>
              <a:rPr lang="ru-RU" dirty="0">
                <a:latin typeface="Times New Roman" pitchFamily="18" charset="0"/>
              </a:rPr>
              <a:t>чувствительности</a:t>
            </a:r>
            <a:endParaRPr lang="ru-RU" dirty="0">
              <a:latin typeface="Arial" charset="0"/>
            </a:endParaRPr>
          </a:p>
          <a:p>
            <a:pPr marL="609600" indent="-609600">
              <a:buFont typeface="Symbol" pitchFamily="18" charset="2"/>
              <a:buNone/>
            </a:pPr>
            <a:endParaRPr lang="ru-RU" dirty="0">
              <a:latin typeface="Arial" charset="0"/>
            </a:endParaRPr>
          </a:p>
          <a:p>
            <a:pPr marL="609600" indent="-609600"/>
            <a:r>
              <a:rPr lang="ru-RU" dirty="0" smtClean="0">
                <a:latin typeface="Arial" charset="0"/>
              </a:rPr>
              <a:t> </a:t>
            </a:r>
            <a:r>
              <a:rPr lang="ru-RU" dirty="0">
                <a:latin typeface="Times New Roman" pitchFamily="18" charset="0"/>
              </a:rPr>
              <a:t>Гипотония</a:t>
            </a:r>
            <a:endParaRPr lang="ru-RU" dirty="0">
              <a:latin typeface="Arial" charset="0"/>
            </a:endParaRPr>
          </a:p>
          <a:p>
            <a:pPr marL="609600" indent="-609600">
              <a:buFontTx/>
              <a:buChar char="-"/>
            </a:pPr>
            <a:endParaRPr lang="ru-RU" dirty="0">
              <a:latin typeface="Arial" charset="0"/>
            </a:endParaRPr>
          </a:p>
          <a:p>
            <a:pPr marL="609600" indent="-609600"/>
            <a:r>
              <a:rPr lang="ru-RU" dirty="0" smtClean="0">
                <a:latin typeface="Arial" charset="0"/>
              </a:rPr>
              <a:t>   </a:t>
            </a:r>
            <a:r>
              <a:rPr lang="ru-RU" dirty="0">
                <a:latin typeface="Times New Roman" pitchFamily="18" charset="0"/>
              </a:rPr>
              <a:t>Беременность</a:t>
            </a:r>
            <a:endParaRPr lang="ru-RU" dirty="0">
              <a:latin typeface="Arial" charset="0"/>
            </a:endParaRPr>
          </a:p>
          <a:p>
            <a:pPr marL="609600" indent="-609600">
              <a:buFontTx/>
              <a:buChar char="-"/>
            </a:pPr>
            <a:endParaRPr lang="ru-RU" dirty="0">
              <a:latin typeface="Arial" charset="0"/>
            </a:endParaRPr>
          </a:p>
          <a:p>
            <a:pPr marL="609600" indent="-609600"/>
            <a:r>
              <a:rPr lang="ru-RU" dirty="0" smtClean="0">
                <a:latin typeface="Arial" charset="0"/>
              </a:rPr>
              <a:t>  </a:t>
            </a:r>
            <a:r>
              <a:rPr lang="ru-RU" dirty="0">
                <a:latin typeface="Times New Roman" pitchFamily="18" charset="0"/>
              </a:rPr>
              <a:t>Ярко выраженный отек ткани</a:t>
            </a:r>
            <a:endParaRPr lang="ru-RU" dirty="0">
              <a:latin typeface="Arial" charset="0"/>
            </a:endParaRPr>
          </a:p>
          <a:p>
            <a:pPr marL="609600" indent="-609600">
              <a:buFontTx/>
              <a:buChar char="-"/>
            </a:pPr>
            <a:endParaRPr lang="ru-RU" dirty="0">
              <a:latin typeface="Arial" charset="0"/>
            </a:endParaRPr>
          </a:p>
          <a:p>
            <a:pPr marL="609600" indent="-609600"/>
            <a:r>
              <a:rPr lang="ru-RU" dirty="0" smtClean="0">
                <a:latin typeface="Arial" charset="0"/>
              </a:rPr>
              <a:t>  </a:t>
            </a:r>
            <a:r>
              <a:rPr lang="ru-RU" dirty="0">
                <a:latin typeface="Times New Roman" pitchFamily="18" charset="0"/>
              </a:rPr>
              <a:t>Варикозное расширение вен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Вихревой ток Фуко</a:t>
            </a:r>
            <a:endParaRPr lang="ru-RU" dirty="0"/>
          </a:p>
        </p:txBody>
      </p:sp>
      <p:pic>
        <p:nvPicPr>
          <p:cNvPr id="1026" name="Picture 2" descr="C:\Users\U9-2214\Desktop\Открытый урок\1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76" y="1600200"/>
            <a:ext cx="6402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>
                <a:latin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ТЕХНИКА </a:t>
            </a:r>
            <a:r>
              <a:rPr lang="ru-RU" sz="2700" b="1" dirty="0">
                <a:latin typeface="Times New Roman" pitchFamily="18" charset="0"/>
              </a:rPr>
              <a:t>БЕЗОПАСНОСТИ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Arial" charset="0"/>
              </a:rPr>
              <a:t> </a:t>
            </a:r>
            <a:r>
              <a:rPr lang="ru-RU" sz="2400" smtClean="0">
                <a:latin typeface="Arial" charset="0"/>
              </a:rPr>
              <a:t> 1.</a:t>
            </a:r>
            <a:r>
              <a:rPr lang="ru-RU" sz="2400" smtClean="0">
                <a:latin typeface="Times New Roman" pitchFamily="18" charset="0"/>
              </a:rPr>
              <a:t>Заземлить </a:t>
            </a:r>
            <a:r>
              <a:rPr lang="ru-RU" sz="2400" dirty="0">
                <a:latin typeface="Times New Roman" pitchFamily="18" charset="0"/>
              </a:rPr>
              <a:t>аппарат</a:t>
            </a:r>
            <a:endParaRPr lang="en-US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2. </a:t>
            </a:r>
            <a:r>
              <a:rPr lang="ru-RU" sz="2400" dirty="0" smtClean="0">
                <a:latin typeface="Arial" charset="0"/>
              </a:rPr>
              <a:t>Д</a:t>
            </a:r>
            <a:r>
              <a:rPr lang="ru-RU" sz="2400" dirty="0" smtClean="0">
                <a:latin typeface="Times New Roman" pitchFamily="18" charset="0"/>
              </a:rPr>
              <a:t>еревянная </a:t>
            </a:r>
            <a:r>
              <a:rPr lang="ru-RU" sz="2400" dirty="0">
                <a:latin typeface="Times New Roman" pitchFamily="18" charset="0"/>
              </a:rPr>
              <a:t>кушетка или деревянный стул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3. </a:t>
            </a:r>
            <a:r>
              <a:rPr lang="ru-RU" sz="2400" dirty="0" smtClean="0">
                <a:latin typeface="Arial" charset="0"/>
              </a:rPr>
              <a:t>У</a:t>
            </a:r>
            <a:r>
              <a:rPr lang="ru-RU" sz="2400" dirty="0" smtClean="0">
                <a:latin typeface="Times New Roman" pitchFamily="18" charset="0"/>
              </a:rPr>
              <a:t>брать </a:t>
            </a:r>
            <a:r>
              <a:rPr lang="ru-RU" sz="2400" dirty="0">
                <a:latin typeface="Times New Roman" pitchFamily="18" charset="0"/>
              </a:rPr>
              <a:t>металл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4. </a:t>
            </a:r>
            <a:r>
              <a:rPr lang="ru-RU" sz="2400" dirty="0" smtClean="0">
                <a:latin typeface="Arial" charset="0"/>
              </a:rPr>
              <a:t>П</a:t>
            </a:r>
            <a:r>
              <a:rPr lang="ru-RU" sz="2400" dirty="0" smtClean="0">
                <a:latin typeface="Times New Roman" pitchFamily="18" charset="0"/>
              </a:rPr>
              <a:t>овязки</a:t>
            </a:r>
            <a:r>
              <a:rPr lang="ru-RU" sz="2400" dirty="0">
                <a:latin typeface="Times New Roman" pitchFamily="18" charset="0"/>
              </a:rPr>
              <a:t>, гипс, тело должны быть сухими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5. Фиксация </a:t>
            </a:r>
            <a:r>
              <a:rPr lang="ru-RU" sz="2400" dirty="0">
                <a:latin typeface="Times New Roman" pitchFamily="18" charset="0"/>
              </a:rPr>
              <a:t>электродов, воздушного зазора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6.  Фидера </a:t>
            </a:r>
            <a:r>
              <a:rPr lang="ru-RU" sz="2400" dirty="0">
                <a:latin typeface="Times New Roman" pitchFamily="18" charset="0"/>
              </a:rPr>
              <a:t>не должны перекрещиваться, касаться тела больного, корпуса аппарата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7. Обязательная </a:t>
            </a:r>
            <a:r>
              <a:rPr lang="ru-RU" sz="2400" dirty="0">
                <a:latin typeface="Times New Roman" pitchFamily="18" charset="0"/>
              </a:rPr>
              <a:t>настройка в резонанс</a:t>
            </a:r>
            <a:endParaRPr lang="ru-RU" sz="24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8. Поперечные </a:t>
            </a:r>
            <a:r>
              <a:rPr lang="ru-RU" sz="2400" dirty="0">
                <a:latin typeface="Times New Roman" pitchFamily="18" charset="0"/>
              </a:rPr>
              <a:t>воздействия на сердце запрещены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9. </a:t>
            </a:r>
            <a:r>
              <a:rPr lang="ru-RU" sz="2400" dirty="0" err="1" smtClean="0">
                <a:latin typeface="Times New Roman" pitchFamily="18" charset="0"/>
              </a:rPr>
              <a:t>Трансцеребральные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воздействия запрещены (за исключением спец. методик)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 10. Суммарный </a:t>
            </a:r>
            <a:r>
              <a:rPr lang="ru-RU" sz="2400" dirty="0">
                <a:latin typeface="Times New Roman" pitchFamily="18" charset="0"/>
              </a:rPr>
              <a:t>воздушный зазор не более 4 – 6см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69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ГРАФИЧЕСКИЙ ДИКТАНТ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b="1" dirty="0"/>
              <a:t>« </a:t>
            </a:r>
            <a:r>
              <a:rPr lang="ru-RU" b="1" i="1" dirty="0"/>
              <a:t>УВЧ- ТЕРАПИЯ </a:t>
            </a:r>
            <a:r>
              <a:rPr lang="ru-RU" dirty="0"/>
              <a:t>» </a:t>
            </a:r>
          </a:p>
          <a:p>
            <a:r>
              <a:rPr lang="ru-RU" dirty="0"/>
              <a:t>ДА  </a:t>
            </a:r>
          </a:p>
          <a:p>
            <a:r>
              <a:rPr lang="ru-RU" dirty="0"/>
              <a:t>НЕТ </a:t>
            </a:r>
          </a:p>
          <a:p>
            <a:endParaRPr lang="ru-RU" dirty="0"/>
          </a:p>
        </p:txBody>
      </p:sp>
      <p:sp>
        <p:nvSpPr>
          <p:cNvPr id="7" name="Арка 6"/>
          <p:cNvSpPr/>
          <p:nvPr/>
        </p:nvSpPr>
        <p:spPr>
          <a:xfrm>
            <a:off x="1691680" y="2294237"/>
            <a:ext cx="864096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1691680" y="3005634"/>
            <a:ext cx="864096" cy="4146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1. УВЧ-ИНДУКТОТЕРМИЯ   (МП УВЧ)  оказывает </a:t>
            </a:r>
            <a:r>
              <a:rPr lang="ru-RU" dirty="0" err="1"/>
              <a:t>разволокняющее</a:t>
            </a:r>
            <a:r>
              <a:rPr lang="ru-RU" dirty="0"/>
              <a:t> действие на соединительную ткань. </a:t>
            </a:r>
          </a:p>
          <a:p>
            <a:pPr>
              <a:lnSpc>
                <a:spcPct val="90000"/>
              </a:lnSpc>
            </a:pPr>
            <a:r>
              <a:rPr lang="ru-RU" dirty="0"/>
              <a:t>2. ЭП УВЧ расширяет магистральные сосуды.      </a:t>
            </a:r>
          </a:p>
          <a:p>
            <a:pPr>
              <a:lnSpc>
                <a:spcPct val="90000"/>
              </a:lnSpc>
            </a:pPr>
            <a:r>
              <a:rPr lang="ru-RU" dirty="0"/>
              <a:t>3. УВЧ- индуктотермия (МП УВЧ) применяется для лечения острых воспалительных процессов. </a:t>
            </a:r>
          </a:p>
          <a:p>
            <a:pPr>
              <a:lnSpc>
                <a:spcPct val="90000"/>
              </a:lnSpc>
            </a:pPr>
            <a:r>
              <a:rPr lang="ru-RU" dirty="0"/>
              <a:t>4. Выраженное </a:t>
            </a:r>
            <a:r>
              <a:rPr lang="ru-RU" dirty="0" err="1" smtClean="0"/>
              <a:t>дегидратационное</a:t>
            </a:r>
            <a:r>
              <a:rPr lang="ru-RU" dirty="0" smtClean="0"/>
              <a:t> </a:t>
            </a:r>
            <a:r>
              <a:rPr lang="ru-RU" dirty="0"/>
              <a:t>действие оказывает ЭП УВЧ.</a:t>
            </a:r>
          </a:p>
          <a:p>
            <a:pPr>
              <a:lnSpc>
                <a:spcPct val="90000"/>
              </a:lnSpc>
            </a:pPr>
            <a:r>
              <a:rPr lang="ru-RU" dirty="0"/>
              <a:t>5. Продольная методика ЭП УВЧ оказывает действие на глубоко расположенные ткани.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6. При проведении процедуры ЭП УВЧ эндогенное тепло образуется в тканях диэлектриках. </a:t>
            </a:r>
          </a:p>
          <a:p>
            <a:pPr>
              <a:lnSpc>
                <a:spcPct val="80000"/>
              </a:lnSpc>
            </a:pPr>
            <a:r>
              <a:rPr lang="ru-RU" dirty="0"/>
              <a:t>7. УВЧ-индуктотермия (МП УВЧ)  оказывает сосудорасширяющее действие в две фазы.     </a:t>
            </a:r>
          </a:p>
          <a:p>
            <a:pPr>
              <a:lnSpc>
                <a:spcPct val="80000"/>
              </a:lnSpc>
            </a:pPr>
            <a:r>
              <a:rPr lang="ru-RU" dirty="0"/>
              <a:t>8. Продолжительность процедуры ЭП УВЧ  на область носа ребенку в возрасте 7 лет составляет 7 минут</a:t>
            </a:r>
            <a:r>
              <a:rPr lang="ru-RU" b="1" dirty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/>
              <a:t> </a:t>
            </a:r>
            <a:r>
              <a:rPr lang="ru-RU" dirty="0"/>
              <a:t>9. УВЧ-индуктотермия  (МП УВЧ) способствует  разрастанию соединительной ткани. </a:t>
            </a:r>
          </a:p>
          <a:p>
            <a:pPr>
              <a:lnSpc>
                <a:spcPct val="80000"/>
              </a:lnSpc>
            </a:pPr>
            <a:r>
              <a:rPr lang="ru-RU" dirty="0"/>
              <a:t>10</a:t>
            </a:r>
            <a:r>
              <a:rPr lang="ru-RU" dirty="0" smtClean="0"/>
              <a:t>. </a:t>
            </a:r>
            <a:r>
              <a:rPr lang="ru-RU" dirty="0"/>
              <a:t>При проведении процедуры ЭП УВЧ  в тканях диэлектриках возникают токи смещения.   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УВЧ-ИНДУКТОТЕРМИЯ   (МП УВЧ)  оказывает </a:t>
            </a:r>
            <a:r>
              <a:rPr lang="ru-RU" dirty="0" err="1"/>
              <a:t>разволокняющее</a:t>
            </a:r>
            <a:r>
              <a:rPr lang="ru-RU" dirty="0"/>
              <a:t> действие на соединительную ткань.    </a:t>
            </a:r>
            <a:r>
              <a:rPr lang="ru-RU" dirty="0" smtClean="0"/>
              <a:t>                              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</a:p>
          <a:p>
            <a:endParaRPr lang="ru-RU" dirty="0"/>
          </a:p>
          <a:p>
            <a:r>
              <a:rPr lang="ru-RU" dirty="0"/>
              <a:t>2. ЭП УВЧ расширяет магистральные сосуды.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</a:p>
          <a:p>
            <a:endParaRPr lang="ru-RU" dirty="0"/>
          </a:p>
          <a:p>
            <a:r>
              <a:rPr lang="ru-RU" dirty="0"/>
              <a:t>3. УВЧ- индуктотермия (МП УВЧ) применяется для лечения острых воспалительных процессов.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</a:p>
          <a:p>
            <a:endParaRPr lang="ru-RU" dirty="0"/>
          </a:p>
          <a:p>
            <a:r>
              <a:rPr lang="ru-RU" dirty="0"/>
              <a:t>4. Выраженное </a:t>
            </a:r>
            <a:r>
              <a:rPr lang="ru-RU" dirty="0" err="1" smtClean="0"/>
              <a:t>дегидратационное</a:t>
            </a:r>
            <a:r>
              <a:rPr lang="ru-RU" dirty="0" smtClean="0"/>
              <a:t> </a:t>
            </a:r>
            <a:r>
              <a:rPr lang="ru-RU" dirty="0"/>
              <a:t>действие оказывает ЭП УВЧ.      </a:t>
            </a:r>
            <a:r>
              <a:rPr lang="ru-RU" dirty="0" smtClean="0"/>
              <a:t>      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</a:p>
          <a:p>
            <a:endParaRPr lang="ru-RU" dirty="0"/>
          </a:p>
          <a:p>
            <a:r>
              <a:rPr lang="ru-RU" dirty="0"/>
              <a:t>5. Продольная методика ЭП УВЧ оказывает действие на глубоко расположенные ткани.   </a:t>
            </a: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6. При проведении процедуры ЭП УВЧ эндогенное тепло образуется в тканях диэлектриках.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7. УВЧ-индуктотермия (МП УВЧ)  оказывает сосудорасширяющее действие в две фазы.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8. Продолжительность процедуры ЭП УВЧ  на область носа ребенку в возрасте 7 лет составляет </a:t>
            </a:r>
            <a:r>
              <a:rPr lang="ru-RU" dirty="0" smtClean="0"/>
              <a:t>    7 </a:t>
            </a:r>
            <a:r>
              <a:rPr lang="ru-RU" dirty="0"/>
              <a:t>минут</a:t>
            </a:r>
            <a:r>
              <a:rPr lang="ru-RU" b="1" dirty="0"/>
              <a:t>.  </a:t>
            </a: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9. УВЧ-индуктотермия  (МП УВЧ) способствует  разрастанию соединительной ткани.   </a:t>
            </a: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10</a:t>
            </a:r>
            <a:r>
              <a:rPr lang="ru-RU" dirty="0" smtClean="0"/>
              <a:t>. При </a:t>
            </a:r>
            <a:r>
              <a:rPr lang="ru-RU" dirty="0"/>
              <a:t>проведении процедуры ЭП УВЧ  в тканях диэлектриках возникают токи смещения.  </a:t>
            </a:r>
            <a:r>
              <a:rPr lang="ru-RU" dirty="0" smtClean="0"/>
              <a:t>          </a:t>
            </a:r>
            <a:r>
              <a:rPr lang="ru-RU" b="1" dirty="0">
                <a:solidFill>
                  <a:srgbClr val="00B050"/>
                </a:solidFill>
              </a:rPr>
              <a:t>Да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ЗАДАНИЯ ДЛЯ САМОСТОЯТЕЛЬНОЙ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Составить алгоритм проведения процедуры </a:t>
            </a:r>
            <a:r>
              <a:rPr lang="ru-RU" dirty="0" smtClean="0"/>
              <a:t>  </a:t>
            </a:r>
            <a:r>
              <a:rPr lang="ru-RU" dirty="0" err="1" smtClean="0"/>
              <a:t>Пе</a:t>
            </a:r>
            <a:r>
              <a:rPr lang="ru-RU" dirty="0" smtClean="0"/>
              <a:t> ЭП </a:t>
            </a:r>
            <a:r>
              <a:rPr lang="ru-RU" dirty="0"/>
              <a:t>УВЧ.</a:t>
            </a:r>
          </a:p>
          <a:p>
            <a:pPr marL="514350" indent="-514350">
              <a:buAutoNum type="arabicPeriod"/>
            </a:pPr>
            <a:r>
              <a:rPr lang="ru-RU" dirty="0"/>
              <a:t>Составить алгоритм проведения процедуры </a:t>
            </a:r>
            <a:r>
              <a:rPr lang="ru-RU" dirty="0" smtClean="0"/>
              <a:t> </a:t>
            </a:r>
            <a:r>
              <a:rPr lang="ru-RU" dirty="0" err="1" smtClean="0"/>
              <a:t>Пе</a:t>
            </a:r>
            <a:r>
              <a:rPr lang="ru-RU" dirty="0" smtClean="0"/>
              <a:t> МП </a:t>
            </a:r>
            <a:r>
              <a:rPr lang="ru-RU" dirty="0"/>
              <a:t>УВЧ.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Список рекомендуемой для слушателей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Техника и методики физиотерапевтических процедур (справочник). Под ред. Боголюбова В.М. – Филиал ОАО «ТОТ»: М – 2011.</a:t>
            </a:r>
          </a:p>
          <a:p>
            <a:r>
              <a:rPr lang="ru-RU" dirty="0"/>
              <a:t>Пономаренко Г.Н., </a:t>
            </a:r>
            <a:r>
              <a:rPr lang="ru-RU" dirty="0" err="1"/>
              <a:t>Улащик</a:t>
            </a:r>
            <a:r>
              <a:rPr lang="ru-RU" dirty="0"/>
              <a:t> В.С. Общая физиотерапия: учебник для студентов медицинских техникумов и колледжей – СПб.: 2011.</a:t>
            </a:r>
          </a:p>
          <a:p>
            <a:r>
              <a:rPr lang="ru-RU" dirty="0"/>
              <a:t>Пономаренко Г.Н. Физические методы лечения: Справочник. – СПб.: 2011.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7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6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поляризация атома</a:t>
            </a:r>
            <a:endParaRPr lang="ru-RU" dirty="0"/>
          </a:p>
        </p:txBody>
      </p:sp>
      <p:pic>
        <p:nvPicPr>
          <p:cNvPr id="4098" name="Picture 2" descr="C:\Users\U9-2214\Desktop\Открытый урок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8" y="1700808"/>
            <a:ext cx="4176465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9-2214\Desktop\Открытый урок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9992" y="1484783"/>
            <a:ext cx="4104456" cy="30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9-2214\Desktop\Открытый урок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76" y="1600200"/>
            <a:ext cx="6402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Дипольная поляризация</a:t>
            </a:r>
            <a:endParaRPr lang="ru-RU" dirty="0"/>
          </a:p>
        </p:txBody>
      </p:sp>
      <p:pic>
        <p:nvPicPr>
          <p:cNvPr id="1027" name="Picture 3" descr="C:\Users\U9-2214\Desktop\Открытый урок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683830"/>
            <a:ext cx="3960440" cy="42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9-2214\Desktop\Открытый урок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>Резонансное поглощение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U9-2214\Desktop\Открытый урок\7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76" y="1600200"/>
            <a:ext cx="6402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Дозирование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По мощности до 3-х лет -15-20 вт.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3-10 лет 30-40 вт.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старше 10 лет до70 вт</a:t>
            </a:r>
            <a:r>
              <a:rPr lang="ru-RU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По </a:t>
            </a:r>
            <a:r>
              <a:rPr lang="ru-RU" b="1" dirty="0"/>
              <a:t>ощущению тепла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атермическая доза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олиготермическая доза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термическая </a:t>
            </a:r>
            <a:r>
              <a:rPr lang="ru-RU" b="1" dirty="0" smtClean="0"/>
              <a:t>доза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По продолжительности процедуры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До 6 мес.3-5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6 мес. – 1 год 5-6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1-3 года   6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</a:t>
            </a:r>
            <a:r>
              <a:rPr lang="ru-RU" b="1" u="sng" dirty="0"/>
              <a:t>3-7 лет    7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7-9 лет    8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9 12 лет  9 мин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12-16 лет  10 мин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                     взрослым  10-15 мин.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       на область головы  минус 1 минуту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По </a:t>
            </a:r>
            <a:r>
              <a:rPr lang="ru-RU" b="1" dirty="0"/>
              <a:t>курсу       3-5-7-10</a:t>
            </a:r>
          </a:p>
          <a:p>
            <a:pPr>
              <a:lnSpc>
                <a:spcPct val="90000"/>
              </a:lnSpc>
            </a:pPr>
            <a:r>
              <a:rPr lang="ru-RU" b="1" dirty="0"/>
              <a:t>По свечению неоновой лампочки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4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1346</Words>
  <Application>Microsoft Office PowerPoint</Application>
  <PresentationFormat>Экран (4:3)</PresentationFormat>
  <Paragraphs>317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УВЧ-терапия</vt:lpstr>
      <vt:lpstr>Ток ионной проводимости</vt:lpstr>
      <vt:lpstr>Вихревой ток Фуко</vt:lpstr>
      <vt:lpstr>Электронная поляризация атома</vt:lpstr>
      <vt:lpstr>Дипольная поляризация</vt:lpstr>
      <vt:lpstr> Резонансное поглощение </vt:lpstr>
      <vt:lpstr>Дозирование</vt:lpstr>
      <vt:lpstr>Презентация PowerPoint</vt:lpstr>
      <vt:lpstr>ГРАФИЧЕСКИЙ ДИКТАНТ </vt:lpstr>
      <vt:lpstr>Презентация PowerPoint</vt:lpstr>
      <vt:lpstr>Презентация PowerPoint</vt:lpstr>
      <vt:lpstr>ответы</vt:lpstr>
      <vt:lpstr>Презентация PowerPoint</vt:lpstr>
      <vt:lpstr>ЗАДАНИЯ ДЛЯ САМОСТОЯТЕЛЬНОЙ ПОДГОТОВКИ</vt:lpstr>
      <vt:lpstr>Список рекомендуемой для слушателей литературы</vt:lpstr>
      <vt:lpstr>Презентация PowerPoint</vt:lpstr>
      <vt:lpstr>УВЧ</vt:lpstr>
      <vt:lpstr>УВЧ-терапия</vt:lpstr>
      <vt:lpstr>Презентация PowerPoint</vt:lpstr>
      <vt:lpstr>Два действующих фактора УВЧ </vt:lpstr>
      <vt:lpstr>Аппаратура</vt:lpstr>
      <vt:lpstr>Презентация PowerPoint</vt:lpstr>
      <vt:lpstr>Презентация PowerPoint</vt:lpstr>
      <vt:lpstr>Механизм действия</vt:lpstr>
      <vt:lpstr> Пе ЭП УВЧ</vt:lpstr>
      <vt:lpstr> Пе МП УВЧ </vt:lpstr>
      <vt:lpstr> Пе ЭП УВЧ </vt:lpstr>
      <vt:lpstr>Пе ЭП УВЧ </vt:lpstr>
      <vt:lpstr> Пе ЭП УВЧ </vt:lpstr>
      <vt:lpstr>Пе МП УВЧ  </vt:lpstr>
      <vt:lpstr> Пе ЭП УВЧ  Резонансное поглощение   </vt:lpstr>
      <vt:lpstr>Презентация PowerPoint</vt:lpstr>
      <vt:lpstr>лечебное  действие</vt:lpstr>
      <vt:lpstr>Дозирование</vt:lpstr>
      <vt:lpstr> ПОКАЗАНИЯ Пе ЭП УВЧ </vt:lpstr>
      <vt:lpstr> ПОКАЗАНИЯ  Пе МП  УВЧ                                                                                (УВЧ – ИНДУКТОТЕРМИЯ) </vt:lpstr>
      <vt:lpstr> ПРОТИВОПОКАЗАНИЯ  Пе ЭП УВЧ </vt:lpstr>
      <vt:lpstr> ПРОТИВОПОКАЗАНИЯ     Пе МП УВЧ </vt:lpstr>
      <vt:lpstr>  ТЕХНИКА БЕЗОПАСНОСТИ </vt:lpstr>
      <vt:lpstr>Презентация PowerPoint</vt:lpstr>
      <vt:lpstr>ГРАФИЧЕСКИЙ ДИКТАНТ </vt:lpstr>
      <vt:lpstr>Презентация PowerPoint</vt:lpstr>
      <vt:lpstr>Презентация PowerPoint</vt:lpstr>
      <vt:lpstr>ответы</vt:lpstr>
      <vt:lpstr>Презентация PowerPoint</vt:lpstr>
      <vt:lpstr>ЗАДАНИЯ ДЛЯ САМОСТОЯТЕЛЬНОЙ ПОДГОТОВКИ</vt:lpstr>
      <vt:lpstr>Список рекомендуемой для слушателей литературы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УВЧ</dc:title>
  <dc:creator>U9-2214</dc:creator>
  <cp:lastModifiedBy>U9-2214</cp:lastModifiedBy>
  <cp:revision>73</cp:revision>
  <dcterms:created xsi:type="dcterms:W3CDTF">2016-09-09T10:34:00Z</dcterms:created>
  <dcterms:modified xsi:type="dcterms:W3CDTF">2016-11-09T12:48:25Z</dcterms:modified>
</cp:coreProperties>
</file>