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1%81%D1%82%D0%BE%D1%80%D0%B8%D1%8F" TargetMode="External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1857388" cy="61279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725144"/>
            <a:ext cx="6400800" cy="1742340"/>
          </a:xfrm>
        </p:spPr>
        <p:txBody>
          <a:bodyPr>
            <a:normAutofit fontScale="925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Закрепление изученного материала</a:t>
            </a: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Урок-игра</a:t>
            </a:r>
          </a:p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Учитель: Стрельникова А.В.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57324" y="1214422"/>
            <a:ext cx="7286676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Правописание приставок.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с текстом. Комментированное письмо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1650" y="1988840"/>
            <a:ext cx="3980699" cy="398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781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Странная надпись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«Отколе </a:t>
            </a:r>
            <a:r>
              <a:rPr lang="ru-RU" sz="5400" b="1" dirty="0" err="1" smtClean="0">
                <a:solidFill>
                  <a:srgbClr val="00B050"/>
                </a:solidFill>
              </a:rPr>
              <a:t>сде</a:t>
            </a:r>
            <a:r>
              <a:rPr lang="ru-RU" sz="5400" b="1" dirty="0" smtClean="0">
                <a:solidFill>
                  <a:srgbClr val="00B050"/>
                </a:solidFill>
              </a:rPr>
              <a:t> отрока два?»</a:t>
            </a:r>
          </a:p>
          <a:p>
            <a:r>
              <a:rPr lang="ru-RU" sz="5400" dirty="0" smtClean="0"/>
              <a:t>Отрок - …</a:t>
            </a:r>
          </a:p>
          <a:p>
            <a:r>
              <a:rPr lang="ru-RU" sz="5400" dirty="0" smtClean="0"/>
              <a:t>Отколе - …</a:t>
            </a:r>
          </a:p>
          <a:p>
            <a:r>
              <a:rPr lang="ru-RU" sz="5400" dirty="0" err="1" smtClean="0"/>
              <a:t>Сде</a:t>
            </a:r>
            <a:r>
              <a:rPr lang="ru-RU" sz="5400" dirty="0" smtClean="0"/>
              <a:t> - …</a:t>
            </a:r>
          </a:p>
          <a:p>
            <a:pPr marL="0" indent="0">
              <a:buNone/>
            </a:pP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36966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Отколе – устаревшее наречие  «откуда» 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Отрок – мальчик от 7 до 15 лет</a:t>
            </a:r>
          </a:p>
          <a:p>
            <a:r>
              <a:rPr lang="ru-RU" sz="4400" b="1" dirty="0" err="1" smtClean="0">
                <a:solidFill>
                  <a:srgbClr val="FF0000"/>
                </a:solidFill>
              </a:rPr>
              <a:t>Сде</a:t>
            </a:r>
            <a:r>
              <a:rPr lang="ru-RU" sz="4400" b="1" dirty="0" smtClean="0">
                <a:solidFill>
                  <a:srgbClr val="FF0000"/>
                </a:solidFill>
              </a:rPr>
              <a:t> – это слово «здесь»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04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Этимологическая страничка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Паводок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/>
              <a:t>Какая приставка в этом слове? (па, обозначает «побочность», «дополнительность»)</a:t>
            </a:r>
          </a:p>
          <a:p>
            <a:pPr marL="0" indent="0">
              <a:buNone/>
            </a:pPr>
            <a:endParaRPr lang="ru-RU" sz="4000" b="1" dirty="0"/>
          </a:p>
          <a:p>
            <a:r>
              <a:rPr lang="ru-RU" sz="4000" b="1" dirty="0" smtClean="0"/>
              <a:t>Какие слова с этой приставкой вы знаете?</a:t>
            </a:r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1212557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274638"/>
            <a:ext cx="7560839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782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Лингвистическая </a:t>
            </a:r>
            <a:r>
              <a:rPr lang="ru-RU" b="1" dirty="0" err="1" smtClean="0">
                <a:solidFill>
                  <a:srgbClr val="FF0000"/>
                </a:solidFill>
              </a:rPr>
              <a:t>физминутка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Я произношу слова с </a:t>
            </a:r>
            <a:r>
              <a:rPr lang="ru-RU" b="1" dirty="0" err="1" smtClean="0"/>
              <a:t>с</a:t>
            </a:r>
            <a:r>
              <a:rPr lang="ru-RU" b="1" dirty="0" smtClean="0"/>
              <a:t> орфограммой </a:t>
            </a:r>
            <a:r>
              <a:rPr lang="ru-RU" b="1" dirty="0" smtClean="0">
                <a:solidFill>
                  <a:srgbClr val="00B050"/>
                </a:solidFill>
              </a:rPr>
              <a:t>«Буквы Ы-И после приставок, оканчивающихся на согласный» </a:t>
            </a:r>
            <a:r>
              <a:rPr lang="ru-RU" b="1" dirty="0" smtClean="0"/>
              <a:t>если в слове нужно написать Ы , вы делаете прыжок, если И – приседаете.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221088"/>
            <a:ext cx="3816424" cy="2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934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Цветной диктант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628800"/>
            <a:ext cx="4334313" cy="481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826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Творческий диктант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Списать текст, вставить приставки при-, пре-:</a:t>
            </a:r>
          </a:p>
          <a:p>
            <a:pPr marL="0" indent="0">
              <a:buNone/>
            </a:pPr>
            <a:r>
              <a:rPr lang="ru-RU" dirty="0" smtClean="0"/>
              <a:t>    У нас появился …забавный щенок. Сначала он немного …уныл, но его …весёлый характер помог ему …</a:t>
            </a:r>
            <a:r>
              <a:rPr lang="ru-RU" dirty="0" err="1" smtClean="0"/>
              <a:t>способиться</a:t>
            </a:r>
            <a:r>
              <a:rPr lang="ru-RU" dirty="0" smtClean="0"/>
              <a:t> к новой жизни. Скоро </a:t>
            </a:r>
            <a:r>
              <a:rPr lang="ru-RU" dirty="0" err="1" smtClean="0"/>
              <a:t>щенолк</a:t>
            </a:r>
            <a:r>
              <a:rPr lang="ru-RU" dirty="0" smtClean="0"/>
              <a:t> …</a:t>
            </a:r>
            <a:r>
              <a:rPr lang="ru-RU" dirty="0" err="1" smtClean="0"/>
              <a:t>вратился</a:t>
            </a:r>
            <a:r>
              <a:rPr lang="ru-RU" dirty="0" smtClean="0"/>
              <a:t> в члена семьи. Все к нему очень …вязались.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70011">
            <a:off x="5114566" y="3548894"/>
            <a:ext cx="2254811" cy="33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76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Домик для поросят почти построен. Осталось создать уют!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2348880"/>
            <a:ext cx="4514286" cy="3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859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Подведение итогов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Над какими орфограммами работали сегодня на уроке?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нового узнали на уроке?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 какими интересными фактами познакомились?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893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2000241"/>
            <a:ext cx="7171160" cy="2580887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672" y="4509120"/>
            <a:ext cx="6209856" cy="1800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Строительство дома для поросят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(выполнение заданий)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3108" y="1357298"/>
            <a:ext cx="6400800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263" y="1273975"/>
            <a:ext cx="4761905" cy="339047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Оценивание -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самооценка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Домашнее задание: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</a:rPr>
              <a:t>1. составить карточки-задания для соседа (для одноклассника)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  по теме «Правописание приставок»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</a:rPr>
              <a:t>2. </a:t>
            </a:r>
            <a:r>
              <a:rPr lang="ru-RU" b="1" smtClean="0">
                <a:solidFill>
                  <a:srgbClr val="0000FF"/>
                </a:solidFill>
              </a:rPr>
              <a:t>Написать мини-сочинение 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084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Спасибо за урок! Молодцы, ребята!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Вот и поросята радуются, что вы помогли построить им дом!!!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276872"/>
            <a:ext cx="669674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720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Индивидуальная работа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252520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 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Карточка № 1</a:t>
            </a:r>
          </a:p>
          <a:p>
            <a:pPr marL="0" indent="0">
              <a:buNone/>
            </a:pPr>
            <a:r>
              <a:rPr lang="ru-RU" sz="2800" dirty="0" smtClean="0"/>
              <a:t>  </a:t>
            </a:r>
            <a:r>
              <a:rPr lang="ru-RU" sz="2800" b="1" dirty="0" smtClean="0"/>
              <a:t>Образуйте от данных ниже слов новые слова с помощью приставок, оканчивающихся на согласную. Образец: история – предыстория.</a:t>
            </a:r>
          </a:p>
          <a:p>
            <a:pPr marL="0" indent="0">
              <a:buNone/>
            </a:pPr>
            <a:r>
              <a:rPr lang="ru-RU" sz="2800" b="1" dirty="0" smtClean="0"/>
              <a:t>     Интересный, играть, искать, идти, известный, исход.</a:t>
            </a:r>
          </a:p>
          <a:p>
            <a:pPr marL="0" indent="0">
              <a:buNone/>
            </a:pPr>
            <a:r>
              <a:rPr lang="ru-RU" sz="2800" b="1" dirty="0" smtClean="0"/>
              <a:t>Вопрос: Какие приставки не влияют на написание буквы И в корне? Приведите примеры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Карточка № 2</a:t>
            </a:r>
          </a:p>
          <a:p>
            <a:pPr marL="0" indent="0">
              <a:buNone/>
            </a:pPr>
            <a:r>
              <a:rPr lang="ru-RU" sz="2800" b="1" dirty="0" smtClean="0"/>
              <a:t>  Спишите, вставляя пропущенные буквы и знаки препинания, объясните выбор буквы и знака препинания.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</a:t>
            </a:r>
            <a:r>
              <a:rPr lang="ru-RU" sz="2800" b="1" dirty="0" err="1" smtClean="0"/>
              <a:t>Ра..списываться</a:t>
            </a:r>
            <a:r>
              <a:rPr lang="ru-RU" sz="2800" b="1" dirty="0" smtClean="0"/>
              <a:t> в документе нужно чётко.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Р..</a:t>
            </a:r>
            <a:r>
              <a:rPr lang="ru-RU" sz="2800" b="1" dirty="0" err="1" smtClean="0"/>
              <a:t>спись</a:t>
            </a:r>
            <a:r>
              <a:rPr lang="ru-RU" sz="2800" b="1" dirty="0" smtClean="0"/>
              <a:t> это живопись на стенах и потолках.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65942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5121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Орфографическая пятиминутка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Задание: укажите номер столбца, в котором варианты букв для каждого слова указаны верно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655249"/>
              </p:ext>
            </p:extLst>
          </p:nvPr>
        </p:nvGraphicFramePr>
        <p:xfrm>
          <a:off x="539552" y="1628801"/>
          <a:ext cx="8147248" cy="4888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461"/>
                <a:gridCol w="2072434"/>
                <a:gridCol w="1995677"/>
                <a:gridCol w="1699676"/>
              </a:tblGrid>
              <a:tr h="54397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67996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К..</a:t>
                      </a:r>
                      <a:r>
                        <a:rPr lang="ru-RU" sz="2800" dirty="0" err="1" smtClean="0">
                          <a:solidFill>
                            <a:srgbClr val="FF0000"/>
                          </a:solidFill>
                        </a:rPr>
                        <a:t>сательная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  <a:tr h="67996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Р..</a:t>
                      </a:r>
                      <a:r>
                        <a:rPr lang="ru-RU" sz="2800" dirty="0" err="1" smtClean="0">
                          <a:solidFill>
                            <a:srgbClr val="FF0000"/>
                          </a:solidFill>
                        </a:rPr>
                        <a:t>стения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  <a:tr h="67996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Кл..</a:t>
                      </a:r>
                      <a:r>
                        <a:rPr lang="ru-RU" sz="2800" dirty="0" err="1" smtClean="0">
                          <a:solidFill>
                            <a:srgbClr val="FF0000"/>
                          </a:solidFill>
                        </a:rPr>
                        <a:t>няться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  <a:tr h="679966"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rgbClr val="FF0000"/>
                          </a:solidFill>
                        </a:rPr>
                        <a:t>Р..сток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  <a:tr h="679966"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rgbClr val="FF0000"/>
                          </a:solidFill>
                        </a:rPr>
                        <a:t>Отр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..</a:t>
                      </a:r>
                      <a:r>
                        <a:rPr lang="ru-RU" sz="2800" dirty="0" err="1" smtClean="0">
                          <a:solidFill>
                            <a:srgbClr val="FF0000"/>
                          </a:solidFill>
                        </a:rPr>
                        <a:t>сль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880730"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rgbClr val="FF0000"/>
                          </a:solidFill>
                        </a:rPr>
                        <a:t>Прик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..</a:t>
                      </a:r>
                      <a:r>
                        <a:rPr lang="ru-RU" sz="2800" dirty="0" err="1" smtClean="0">
                          <a:solidFill>
                            <a:srgbClr val="FF0000"/>
                          </a:solidFill>
                        </a:rPr>
                        <a:t>сновение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9209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5121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Орфографическая пятиминутка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проверка 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473607"/>
              </p:ext>
            </p:extLst>
          </p:nvPr>
        </p:nvGraphicFramePr>
        <p:xfrm>
          <a:off x="539552" y="1628801"/>
          <a:ext cx="8147248" cy="482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461"/>
                <a:gridCol w="2072434"/>
                <a:gridCol w="1995677"/>
                <a:gridCol w="1699676"/>
              </a:tblGrid>
              <a:tr h="54397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67996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К..</a:t>
                      </a:r>
                      <a:r>
                        <a:rPr lang="ru-RU" sz="2400" dirty="0" err="1" smtClean="0">
                          <a:solidFill>
                            <a:srgbClr val="FF0000"/>
                          </a:solidFill>
                        </a:rPr>
                        <a:t>сательная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  <a:tr h="67996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Р..</a:t>
                      </a:r>
                      <a:r>
                        <a:rPr lang="ru-RU" sz="2400" dirty="0" err="1" smtClean="0">
                          <a:solidFill>
                            <a:srgbClr val="FF0000"/>
                          </a:solidFill>
                        </a:rPr>
                        <a:t>стения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  <a:tr h="67996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Кл..</a:t>
                      </a:r>
                      <a:r>
                        <a:rPr lang="ru-RU" sz="2400" dirty="0" err="1" smtClean="0">
                          <a:solidFill>
                            <a:srgbClr val="FF0000"/>
                          </a:solidFill>
                        </a:rPr>
                        <a:t>няться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  <a:tr h="679966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rgbClr val="FF0000"/>
                          </a:solidFill>
                        </a:rPr>
                        <a:t>Р..сток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79966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rgbClr val="FF0000"/>
                          </a:solidFill>
                        </a:rPr>
                        <a:t>Отр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..</a:t>
                      </a:r>
                      <a:r>
                        <a:rPr lang="ru-RU" sz="2400" dirty="0" err="1" smtClean="0">
                          <a:solidFill>
                            <a:srgbClr val="FF0000"/>
                          </a:solidFill>
                        </a:rPr>
                        <a:t>сль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80730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rgbClr val="FF0000"/>
                          </a:solidFill>
                        </a:rPr>
                        <a:t>Прик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..</a:t>
                      </a:r>
                      <a:r>
                        <a:rPr lang="ru-RU" sz="2400" dirty="0" err="1" smtClean="0">
                          <a:solidFill>
                            <a:srgbClr val="FF0000"/>
                          </a:solidFill>
                        </a:rPr>
                        <a:t>сновение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0535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Продолжаем строить домик!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919" y="1700808"/>
            <a:ext cx="6738161" cy="45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342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«Найди лишнее»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41682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Задание: вставить пропущенные буквы и найти лишнее.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Ни..</a:t>
            </a:r>
            <a:r>
              <a:rPr lang="ru-RU" sz="4000" b="1" dirty="0" err="1" smtClean="0">
                <a:solidFill>
                  <a:srgbClr val="7030A0"/>
                </a:solidFill>
              </a:rPr>
              <a:t>вергаться</a:t>
            </a:r>
            <a:r>
              <a:rPr lang="ru-RU" sz="4000" b="1" dirty="0" smtClean="0">
                <a:solidFill>
                  <a:srgbClr val="7030A0"/>
                </a:solidFill>
              </a:rPr>
              <a:t>, </a:t>
            </a:r>
            <a:r>
              <a:rPr lang="ru-RU" sz="4000" b="1" dirty="0" err="1" smtClean="0">
                <a:solidFill>
                  <a:srgbClr val="7030A0"/>
                </a:solidFill>
              </a:rPr>
              <a:t>ни..кий</a:t>
            </a:r>
            <a:r>
              <a:rPr lang="ru-RU" sz="4000" b="1" dirty="0" smtClean="0">
                <a:solidFill>
                  <a:srgbClr val="7030A0"/>
                </a:solidFill>
              </a:rPr>
              <a:t>, </a:t>
            </a:r>
            <a:r>
              <a:rPr lang="ru-RU" sz="4000" b="1" dirty="0" err="1" smtClean="0">
                <a:solidFill>
                  <a:srgbClr val="7030A0"/>
                </a:solidFill>
              </a:rPr>
              <a:t>ни..падать</a:t>
            </a:r>
            <a:r>
              <a:rPr lang="ru-RU" sz="4000" b="1" dirty="0" smtClean="0">
                <a:solidFill>
                  <a:srgbClr val="7030A0"/>
                </a:solidFill>
              </a:rPr>
              <a:t>  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3501008"/>
            <a:ext cx="5204736" cy="359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979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Осложнённое списывание.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Индивидуальная работа у доски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dirty="0" smtClean="0"/>
              <a:t>Задание: списать текст, раскрывая скобки и расставляя пропущенные знаки препинания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(По)тонкой нитке ручейка</a:t>
            </a:r>
          </a:p>
          <a:p>
            <a:pPr marL="0" indent="0">
              <a:buNone/>
            </a:pPr>
            <a:r>
              <a:rPr lang="ru-RU" dirty="0" smtClean="0"/>
              <a:t>    (</a:t>
            </a:r>
            <a:r>
              <a:rPr lang="ru-RU" dirty="0" err="1" smtClean="0"/>
              <a:t>С,з</a:t>
            </a:r>
            <a:r>
              <a:rPr lang="ru-RU" dirty="0" smtClean="0"/>
              <a:t>)бежал с </a:t>
            </a:r>
            <a:r>
              <a:rPr lang="ru-RU" dirty="0" err="1" smtClean="0"/>
              <a:t>пр</a:t>
            </a:r>
            <a:r>
              <a:rPr lang="ru-RU" dirty="0" smtClean="0"/>
              <a:t>(</a:t>
            </a:r>
            <a:r>
              <a:rPr lang="ru-RU" dirty="0" err="1" smtClean="0"/>
              <a:t>е,и</a:t>
            </a:r>
            <a:r>
              <a:rPr lang="ru-RU" dirty="0" smtClean="0"/>
              <a:t>)горка сне(</a:t>
            </a:r>
            <a:r>
              <a:rPr lang="ru-RU" dirty="0" err="1" smtClean="0"/>
              <a:t>г,к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    И на </a:t>
            </a:r>
            <a:r>
              <a:rPr lang="ru-RU" dirty="0" err="1" smtClean="0"/>
              <a:t>пр</a:t>
            </a:r>
            <a:r>
              <a:rPr lang="ru-RU" dirty="0" smtClean="0"/>
              <a:t>(</a:t>
            </a:r>
            <a:r>
              <a:rPr lang="ru-RU" dirty="0" err="1" smtClean="0"/>
              <a:t>е,и</a:t>
            </a:r>
            <a:r>
              <a:rPr lang="ru-RU" dirty="0" smtClean="0"/>
              <a:t>)горке вдруг </a:t>
            </a:r>
            <a:r>
              <a:rPr lang="ru-RU" dirty="0" err="1" smtClean="0"/>
              <a:t>цв</a:t>
            </a:r>
            <a:r>
              <a:rPr lang="ru-RU" dirty="0" smtClean="0"/>
              <a:t>(</a:t>
            </a:r>
            <a:r>
              <a:rPr lang="ru-RU" dirty="0" err="1" smtClean="0"/>
              <a:t>и,е</a:t>
            </a:r>
            <a:r>
              <a:rPr lang="ru-RU" dirty="0" smtClean="0"/>
              <a:t>)ток</a:t>
            </a:r>
          </a:p>
          <a:p>
            <a:pPr marL="0" indent="0">
              <a:buNone/>
            </a:pPr>
            <a:r>
              <a:rPr lang="ru-RU" dirty="0" smtClean="0"/>
              <a:t>    Ра(</a:t>
            </a:r>
            <a:r>
              <a:rPr lang="ru-RU" dirty="0" err="1" smtClean="0"/>
              <a:t>с,з</a:t>
            </a:r>
            <a:r>
              <a:rPr lang="ru-RU" dirty="0" smtClean="0"/>
              <a:t>)крылся раньше всех.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213207"/>
            <a:ext cx="3521492" cy="26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663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531440"/>
            <a:ext cx="8229600" cy="4896544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Археоло́гия</a:t>
            </a:r>
            <a:r>
              <a:rPr lang="ru-RU" dirty="0"/>
              <a:t> (</a:t>
            </a:r>
            <a:r>
              <a:rPr lang="ru-RU" dirty="0">
                <a:hlinkClick r:id="rId2" tooltip="Древнегреческий язык"/>
              </a:rPr>
              <a:t>др.-греч.</a:t>
            </a:r>
            <a:r>
              <a:rPr lang="ru-RU" dirty="0"/>
              <a:t> </a:t>
            </a:r>
            <a:r>
              <a:rPr lang="ru-RU" dirty="0" err="1"/>
              <a:t>ἀρχ</a:t>
            </a:r>
            <a:r>
              <a:rPr lang="ru-RU" dirty="0"/>
              <a:t>αῖος — древний и λόγος — слово, учение) — </a:t>
            </a:r>
            <a:r>
              <a:rPr lang="ru-RU" dirty="0">
                <a:hlinkClick r:id="rId3" tooltip="История"/>
              </a:rPr>
              <a:t>историческая дисциплина</a:t>
            </a:r>
            <a:r>
              <a:rPr lang="ru-RU" dirty="0"/>
              <a:t>, изучающая прошлое человечества по вещественным </a:t>
            </a:r>
            <a:r>
              <a:rPr lang="ru-RU" dirty="0" smtClean="0"/>
              <a:t>источникам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4293096"/>
            <a:ext cx="6264696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Археолог - ?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457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499</Words>
  <Application>Microsoft Office PowerPoint</Application>
  <PresentationFormat>Экран (4:3)</PresentationFormat>
  <Paragraphs>120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Тема Office</vt:lpstr>
      <vt:lpstr>Специальное оформление</vt:lpstr>
      <vt:lpstr> </vt:lpstr>
      <vt:lpstr>Презентация PowerPoint</vt:lpstr>
      <vt:lpstr>Индивидуальная работа</vt:lpstr>
      <vt:lpstr>Орфографическая пятиминутка Задание: укажите номер столбца, в котором варианты букв для каждого слова указаны верно</vt:lpstr>
      <vt:lpstr>Орфографическая пятиминутка проверка </vt:lpstr>
      <vt:lpstr>Продолжаем строить домик!</vt:lpstr>
      <vt:lpstr>Игра «Найди лишнее»</vt:lpstr>
      <vt:lpstr>Осложнённое списывание.  Индивидуальная работа у доски</vt:lpstr>
      <vt:lpstr>Археоло́гия (др.-греч. ἀρχαῖος — древний и λόγος — слово, учение) — историческая дисциплина, изучающая прошлое человечества по вещественным источникам</vt:lpstr>
      <vt:lpstr>Работа с текстом. Комментированное письмо</vt:lpstr>
      <vt:lpstr>Странная надпись</vt:lpstr>
      <vt:lpstr>Презентация PowerPoint</vt:lpstr>
      <vt:lpstr>Этимологическая страничка Паводок</vt:lpstr>
      <vt:lpstr>Презентация PowerPoint</vt:lpstr>
      <vt:lpstr>Лингвистическая физминутка</vt:lpstr>
      <vt:lpstr>Цветной диктант</vt:lpstr>
      <vt:lpstr>Творческий диктант</vt:lpstr>
      <vt:lpstr>Домик для поросят почти построен. Осталось создать уют!</vt:lpstr>
      <vt:lpstr>Подведение итогов</vt:lpstr>
      <vt:lpstr>Оценивание -  самооценка </vt:lpstr>
      <vt:lpstr>Спасибо за урок! Молодцы, ребята! Вот и поросята радуются, что вы помогли построить им дом!!!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</dc:title>
  <dc:creator>Аня</dc:creator>
  <cp:lastModifiedBy>Аня</cp:lastModifiedBy>
  <cp:revision>16</cp:revision>
  <dcterms:created xsi:type="dcterms:W3CDTF">2011-12-13T19:04:59Z</dcterms:created>
  <dcterms:modified xsi:type="dcterms:W3CDTF">2017-03-20T13:41:05Z</dcterms:modified>
</cp:coreProperties>
</file>