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72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76" r:id="rId13"/>
    <p:sldId id="277" r:id="rId14"/>
    <p:sldId id="265" r:id="rId15"/>
    <p:sldId id="271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3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5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86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9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77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3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1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6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2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3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3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3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9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E61F75-1358-4F12-B09A-2E09E34D0D15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05344"/>
            <a:ext cx="9144000" cy="1143001"/>
          </a:xfrm>
        </p:spPr>
        <p:txBody>
          <a:bodyPr>
            <a:normAutofit fontScale="90000"/>
          </a:bodyPr>
          <a:lstStyle/>
          <a:p>
            <a:r>
              <a:rPr lang="ru-RU" sz="9600" dirty="0" smtClean="0"/>
              <a:t>Плавание. </a:t>
            </a:r>
            <a:br>
              <a:rPr lang="ru-RU" sz="9600" dirty="0" smtClean="0"/>
            </a:br>
            <a:r>
              <a:rPr lang="ru-RU" sz="9600" dirty="0" smtClean="0"/>
              <a:t>Кроль на груди.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2348345"/>
            <a:ext cx="7315200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019" y="0"/>
            <a:ext cx="7889358" cy="1850065"/>
          </a:xfrm>
        </p:spPr>
        <p:txBody>
          <a:bodyPr>
            <a:normAutofit/>
          </a:bodyPr>
          <a:lstStyle/>
          <a:p>
            <a:r>
              <a:rPr lang="ru-RU" dirty="0"/>
              <a:t>Основная фаза (подтягивание и отталкивание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73618"/>
            <a:ext cx="11958084" cy="528438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Выполняется </a:t>
            </a:r>
            <a:r>
              <a:rPr lang="ru-RU" dirty="0"/>
              <a:t>за счет приведения и разгибания плеча, а также сгибания и разгибания руки в локтевом суставе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этой фазе гребка создаются основные силы, продвигающие пловца вперед. </a:t>
            </a:r>
            <a:endParaRPr lang="ru-RU" dirty="0" smtClean="0"/>
          </a:p>
          <a:p>
            <a:r>
              <a:rPr lang="ru-RU" dirty="0" smtClean="0"/>
              <a:t>Основная </a:t>
            </a:r>
            <a:r>
              <a:rPr lang="ru-RU" dirty="0"/>
              <a:t>часть гребка выполняется согнутой рукой (угол между плечом и предплечьем достигает 90-100°), кисть движется под продольной осью тела.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гребках пальцы сомкнуты, ладонь плоская. В первой части гребка локоть направлен в сторону и немного назад, во второй рука разворачивается локтем назад, а в завершающей части гребка пловец как бы отталкивается от воды кистью и предплечьем. </a:t>
            </a:r>
            <a:endParaRPr lang="ru-RU" dirty="0" smtClean="0"/>
          </a:p>
          <a:p>
            <a:r>
              <a:rPr lang="ru-RU" dirty="0" smtClean="0"/>
              <a:t>Основная </a:t>
            </a:r>
            <a:r>
              <a:rPr lang="ru-RU" dirty="0"/>
              <a:t>фаза гребка завершается у линии таза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Во время фазы подтягивания угол крена туловища достигает максимальной величины, с переходом к отталкиванию направление крена изменяется на противоположное.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2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592" y="-423473"/>
            <a:ext cx="10364451" cy="1596177"/>
          </a:xfrm>
        </p:spPr>
        <p:txBody>
          <a:bodyPr/>
          <a:lstStyle/>
          <a:p>
            <a:r>
              <a:rPr lang="ru-RU" dirty="0"/>
              <a:t>Выход руки из </a:t>
            </a:r>
            <a:r>
              <a:rPr lang="ru-RU" dirty="0" smtClean="0"/>
              <a:t>воды.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2773" y="2196970"/>
            <a:ext cx="4657060" cy="5671122"/>
          </a:xfrm>
        </p:spPr>
        <p:txBody>
          <a:bodyPr>
            <a:normAutofit/>
          </a:bodyPr>
          <a:lstStyle/>
          <a:p>
            <a:r>
              <a:rPr lang="ru-RU" dirty="0" smtClean="0"/>
              <a:t>Совпадает </a:t>
            </a:r>
            <a:r>
              <a:rPr lang="ru-RU" dirty="0"/>
              <a:t>с креном на противоположный бок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Над поверхностью воды появляется локоть, затем кисть, которая выходит из воды за линией таза у бедра.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79" y="793473"/>
            <a:ext cx="5950974" cy="58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43" y="-83386"/>
            <a:ext cx="10364451" cy="1596177"/>
          </a:xfrm>
        </p:spPr>
        <p:txBody>
          <a:bodyPr/>
          <a:lstStyle/>
          <a:p>
            <a:r>
              <a:rPr lang="ru-RU" dirty="0"/>
              <a:t>Движения над водой или </a:t>
            </a:r>
            <a:r>
              <a:rPr lang="ru-RU" dirty="0" smtClean="0"/>
              <a:t>пронос.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4897641"/>
            <a:ext cx="10363826" cy="3424107"/>
          </a:xfrm>
        </p:spPr>
        <p:txBody>
          <a:bodyPr/>
          <a:lstStyle/>
          <a:p>
            <a:r>
              <a:rPr lang="ru-RU" dirty="0" smtClean="0"/>
              <a:t>Выполняется </a:t>
            </a:r>
            <a:r>
              <a:rPr lang="ru-RU" dirty="0"/>
              <a:t>одной рукой в едином ритме с гребковым движением другой. </a:t>
            </a:r>
            <a:endParaRPr lang="ru-RU" dirty="0" smtClean="0"/>
          </a:p>
          <a:p>
            <a:r>
              <a:rPr lang="ru-RU" dirty="0" smtClean="0"/>
              <a:t>Необходимо </a:t>
            </a:r>
            <a:r>
              <a:rPr lang="ru-RU" dirty="0"/>
              <a:t>быстро пронести расслабленную и согнутую в локте руку (локоть направлен вверх-в сторону), ускоряя её к моменту входа в воду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начале проноса ладонь направлена назад и немного вверх.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18738"/>
            <a:ext cx="10896601" cy="36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555" y="0"/>
            <a:ext cx="10364451" cy="1596177"/>
          </a:xfrm>
        </p:spPr>
        <p:txBody>
          <a:bodyPr/>
          <a:lstStyle/>
          <a:p>
            <a:r>
              <a:rPr lang="ru-RU" dirty="0"/>
              <a:t>Вход руки в воду и </a:t>
            </a:r>
            <a:r>
              <a:rPr lang="ru-RU" dirty="0" smtClean="0"/>
              <a:t>наплыв.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5302" y="1318437"/>
            <a:ext cx="11546958" cy="55395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Скорость руки направлена вперед-вниз, горизонтальная скорость больше вертикальной. </a:t>
            </a:r>
            <a:endParaRPr lang="ru-RU" dirty="0" smtClean="0"/>
          </a:p>
          <a:p>
            <a:r>
              <a:rPr lang="ru-RU" dirty="0" smtClean="0"/>
              <a:t>Рука </a:t>
            </a:r>
            <a:r>
              <a:rPr lang="ru-RU" dirty="0"/>
              <a:t>входит в воду в точку, расположенную между продольной осью тела и параллельной линией, условно проведенной через плечевой сустав. </a:t>
            </a:r>
            <a:endParaRPr lang="ru-RU" dirty="0" smtClean="0"/>
          </a:p>
          <a:p>
            <a:r>
              <a:rPr lang="ru-RU" dirty="0" smtClean="0"/>
              <a:t>Кисть </a:t>
            </a:r>
            <a:r>
              <a:rPr lang="ru-RU" dirty="0"/>
              <a:t>под острым углом входит в воду, когда рука еще согнута и окончательно рука распрямляется во время наплыва. </a:t>
            </a:r>
            <a:endParaRPr lang="ru-RU" dirty="0" smtClean="0"/>
          </a:p>
          <a:p>
            <a:r>
              <a:rPr lang="ru-RU" dirty="0" smtClean="0"/>
              <a:t>Последовательность </a:t>
            </a:r>
            <a:r>
              <a:rPr lang="ru-RU" dirty="0"/>
              <a:t>погружения: кисть, предплечье, плечо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Далее расслабленная рука вытягивается вперед в обтекаемом положении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конце наплыва кисть разворачивается перпендикулярно движению, и рука начинает сгибаться в локте.</a:t>
            </a:r>
          </a:p>
        </p:txBody>
      </p:sp>
    </p:spTree>
    <p:extLst>
      <p:ext uri="{BB962C8B-B14F-4D97-AF65-F5344CB8AC3E}">
        <p14:creationId xmlns:p14="http://schemas.microsoft.com/office/powerpoint/2010/main" val="383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992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Движение ног.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537" y="4154329"/>
            <a:ext cx="11492971" cy="3424107"/>
          </a:xfrm>
        </p:spPr>
        <p:txBody>
          <a:bodyPr/>
          <a:lstStyle/>
          <a:p>
            <a:r>
              <a:rPr lang="ru-RU" dirty="0"/>
              <a:t>Пловцы выполняют 6, 4, или 2 удара ногами на два гребка руками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Ноги пловца ритмично и умеренно сгибаясь и разгибаясь в тазобедренном, коленном и голеностопном суставах, перемещаются попеременно вверх и вниз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Рабочая часть движения ноги - удар сверху вниз. При этом бедро движется с некоторым опережением по отношению к голени и стопе.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6" y="307321"/>
            <a:ext cx="6149384" cy="38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4" y="2658140"/>
            <a:ext cx="10632346" cy="4048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5253" y="283110"/>
            <a:ext cx="11263211" cy="3424107"/>
          </a:xfrm>
        </p:spPr>
        <p:txBody>
          <a:bodyPr>
            <a:normAutofit/>
          </a:bodyPr>
          <a:lstStyle/>
          <a:p>
            <a:r>
              <a:rPr lang="ru-RU" sz="2400" dirty="0"/>
              <a:t>Носки ног оттянуты и развёрнуты немного внутрь, большие пальцы почти соприкасаются. </a:t>
            </a:r>
          </a:p>
          <a:p>
            <a:r>
              <a:rPr lang="ru-RU" sz="2400" dirty="0" smtClean="0"/>
              <a:t>Когда </a:t>
            </a:r>
            <a:r>
              <a:rPr lang="ru-RU" sz="2400" dirty="0"/>
              <a:t>скорость плавания максимально увеличивается, ноги сильнее сгибаются в коленях, стопа по лодыжку выходит из воды, размах движения увеличивается.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401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738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Дыхание.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2065" y="1388896"/>
            <a:ext cx="5769934" cy="5469104"/>
          </a:xfrm>
        </p:spPr>
        <p:txBody>
          <a:bodyPr>
            <a:normAutofit/>
          </a:bodyPr>
          <a:lstStyle/>
          <a:p>
            <a:r>
              <a:rPr lang="ru-RU" dirty="0"/>
              <a:t>Дыхание при плавании кролем согласовывается с движениями рук.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выполнения вдоха нужно не резко повернуть лицо в сторону руки, оканчивающий в этот момент гребок (другая рука делает наплыв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Начало вдоха приходится на выход из воды руки, одноименной стороне вдоха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Вдох выполняется ртом и длится около 0,3-0,5 секунды. </a:t>
            </a:r>
            <a:endParaRPr lang="ru-RU" dirty="0" smtClean="0"/>
          </a:p>
          <a:p>
            <a:r>
              <a:rPr lang="ru-RU" dirty="0" smtClean="0"/>
              <a:t>Завершается </a:t>
            </a:r>
            <a:r>
              <a:rPr lang="ru-RU" dirty="0"/>
              <a:t>вдох в самом начале проноса руки по воздуху.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5" y="680484"/>
            <a:ext cx="6215579" cy="57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2971" y="0"/>
            <a:ext cx="11746058" cy="3424107"/>
          </a:xfrm>
        </p:spPr>
        <p:txBody>
          <a:bodyPr/>
          <a:lstStyle/>
          <a:p>
            <a:r>
              <a:rPr lang="ru-RU" dirty="0"/>
              <a:t>Обратное движение головы в исходное положение выполняется без задержек, не резко и по времени совпадает с началом проноса руки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После погружения лица в воду пловец начинает сразу осуществлять плавный выдох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Соотношение дыхания с циклом движений может быть различным: от 1 цикла движений и одного акта дыхания, до 2-3 циклов движений руками и 1 вдоха-выдоха (на коротких дистанциях).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32" y="2592503"/>
            <a:ext cx="9518335" cy="41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741" y="5409414"/>
            <a:ext cx="10364451" cy="1596177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конец!!!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09" y="0"/>
            <a:ext cx="7463516" cy="5409414"/>
          </a:xfrm>
        </p:spPr>
      </p:pic>
    </p:spTree>
    <p:extLst>
      <p:ext uri="{BB962C8B-B14F-4D97-AF65-F5344CB8AC3E}">
        <p14:creationId xmlns:p14="http://schemas.microsoft.com/office/powerpoint/2010/main" val="39570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5955" y="1101438"/>
            <a:ext cx="3637445" cy="5458690"/>
          </a:xfrm>
        </p:spPr>
        <p:txBody>
          <a:bodyPr/>
          <a:lstStyle/>
          <a:p>
            <a:r>
              <a:rPr lang="ru-RU" dirty="0"/>
              <a:t>Кроль – стиль плавания на груди, при движении которым пловец совершает широкие гребки вдоль тела попеременно правой и левой руками, и одновременно постоянно выполняет удары ногами в вертикальной плоскости (по принципу работы ножниц).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01438"/>
            <a:ext cx="7324198" cy="50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87830" y="311726"/>
            <a:ext cx="3941617" cy="6234545"/>
          </a:xfrm>
        </p:spPr>
        <p:txBody>
          <a:bodyPr>
            <a:normAutofit/>
          </a:bodyPr>
          <a:lstStyle/>
          <a:p>
            <a:r>
              <a:rPr lang="ru-RU" dirty="0"/>
              <a:t>Лицо спортсмена почти постоянно находится в воде; периодически, во время одного из гребков он поворачивает голову в сторону, поднимая лицо из воды для того, чтобы сделать вдох. </a:t>
            </a:r>
            <a:endParaRPr lang="ru-RU" dirty="0" smtClean="0"/>
          </a:p>
          <a:p>
            <a:r>
              <a:rPr lang="ru-RU" dirty="0"/>
              <a:t>Плавание кролем позволяет развить наибольшую скорость. </a:t>
            </a:r>
          </a:p>
          <a:p>
            <a:r>
              <a:rPr lang="ru-RU" dirty="0"/>
              <a:t>Этот стиль плавания всегда используется на соревнованиях, когда правила разрешают плавать вольным стилем.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5" y="724435"/>
            <a:ext cx="7987625" cy="53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8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718" y="402744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Техника плавания.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25023" y="1828801"/>
            <a:ext cx="3168502" cy="4635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Цикл движений при плавании кролем на груди состоит </a:t>
            </a:r>
            <a:r>
              <a:rPr lang="ru-RU" sz="2400" dirty="0" smtClean="0"/>
              <a:t>из:</a:t>
            </a:r>
          </a:p>
          <a:p>
            <a:r>
              <a:rPr lang="ru-RU" dirty="0" smtClean="0"/>
              <a:t> </a:t>
            </a:r>
            <a:r>
              <a:rPr lang="ru-RU" dirty="0"/>
              <a:t>двух попеременных движений рук (гребков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попеременных движений </a:t>
            </a:r>
            <a:r>
              <a:rPr lang="ru-RU" dirty="0" smtClean="0"/>
              <a:t>ног</a:t>
            </a:r>
          </a:p>
          <a:p>
            <a:r>
              <a:rPr lang="ru-RU" dirty="0" smtClean="0"/>
              <a:t> </a:t>
            </a:r>
            <a:r>
              <a:rPr lang="ru-RU" dirty="0"/>
              <a:t>вдоха и выдоха.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" y="2190307"/>
            <a:ext cx="8304395" cy="408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Положение тела.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6533" y="4840129"/>
            <a:ext cx="10363826" cy="3424107"/>
          </a:xfrm>
        </p:spPr>
        <p:txBody>
          <a:bodyPr/>
          <a:lstStyle/>
          <a:p>
            <a:r>
              <a:rPr lang="ru-RU" dirty="0"/>
              <a:t>Положение тела пловца в воде максимально приближено к горизонтальному. Угол атаки меняется в зависимости от скорости и индивидуальных особенностей спортсмена от 0 до 10° (чем выше скорость, тем меньше угол). Высокое положение тела пловца в воде достигается за счёт качественного гребка руками.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6" y="1030129"/>
            <a:ext cx="1143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8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023" y="4218709"/>
            <a:ext cx="11118897" cy="2327564"/>
          </a:xfrm>
        </p:spPr>
        <p:txBody>
          <a:bodyPr>
            <a:normAutofit fontScale="92500"/>
          </a:bodyPr>
          <a:lstStyle/>
          <a:p>
            <a:r>
              <a:rPr lang="ru-RU" dirty="0"/>
              <a:t>Ступни ног на достаточной для эффективного удара глубине (около 30-40 см). </a:t>
            </a:r>
            <a:endParaRPr lang="ru-RU" dirty="0" smtClean="0"/>
          </a:p>
          <a:p>
            <a:r>
              <a:rPr lang="ru-RU" dirty="0"/>
              <a:t>Плечи располагаются выше бедер, тем самым, облегчая выход рук из воды и пронос, также давая возможность при выполнении гребка активно включать мышцы </a:t>
            </a:r>
            <a:r>
              <a:rPr lang="ru-RU" dirty="0" smtClean="0"/>
              <a:t>туловища.</a:t>
            </a:r>
          </a:p>
          <a:p>
            <a:r>
              <a:rPr lang="ru-RU" dirty="0"/>
              <a:t>. Положение головы на продольной оси тела. Лицо обращено вперёд – вниз, мышцы шеи почти не напрягаются.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71" y="148856"/>
            <a:ext cx="9144000" cy="39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625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Движение рук.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7975" y="1080655"/>
            <a:ext cx="5632498" cy="5631871"/>
          </a:xfrm>
        </p:spPr>
        <p:txBody>
          <a:bodyPr>
            <a:normAutofit/>
          </a:bodyPr>
          <a:lstStyle/>
          <a:p>
            <a:r>
              <a:rPr lang="ru-RU" dirty="0"/>
              <a:t>Гребок руками - основной источник движущих сил. </a:t>
            </a:r>
            <a:endParaRPr lang="ru-RU" dirty="0" smtClean="0"/>
          </a:p>
          <a:p>
            <a:r>
              <a:rPr lang="ru-RU" dirty="0"/>
              <a:t>Для создания силы тяги первостепенное значение имеет положение и характер движений кисти во время гребка. </a:t>
            </a:r>
            <a:endParaRPr lang="ru-RU" dirty="0" smtClean="0"/>
          </a:p>
          <a:p>
            <a:r>
              <a:rPr lang="ru-RU" dirty="0"/>
              <a:t>Функция кисти во время гребка - создание непрерывной опоры о воду. </a:t>
            </a:r>
            <a:endParaRPr lang="ru-RU" dirty="0" smtClean="0"/>
          </a:p>
          <a:p>
            <a:r>
              <a:rPr lang="ru-RU" dirty="0"/>
              <a:t>Первая половина гребка должна выполняться с так называемым «высоким положением локтя», что даёт возможность уже в начальной фазе гребка опереться рукой о воду под оптимальным с точки зрения биомеханики углом.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73" y="153589"/>
            <a:ext cx="4394488" cy="6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3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3447" y="311728"/>
            <a:ext cx="8728989" cy="562494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Цикл движения рук можно разделить на фазы: </a:t>
            </a:r>
            <a:endParaRPr lang="ru-RU" sz="2800" dirty="0" smtClean="0"/>
          </a:p>
          <a:p>
            <a:r>
              <a:rPr lang="ru-RU" dirty="0" smtClean="0"/>
              <a:t>Опорная </a:t>
            </a:r>
            <a:r>
              <a:rPr lang="ru-RU" dirty="0"/>
              <a:t>часть (захват воды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Основная фаза (подтягивание и отталкивание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Выход </a:t>
            </a:r>
            <a:r>
              <a:rPr lang="ru-RU" dirty="0"/>
              <a:t>руки из </a:t>
            </a:r>
            <a:r>
              <a:rPr lang="ru-RU" dirty="0" smtClean="0"/>
              <a:t>воды. </a:t>
            </a:r>
          </a:p>
          <a:p>
            <a:r>
              <a:rPr lang="ru-RU" dirty="0" smtClean="0"/>
              <a:t>Движения </a:t>
            </a:r>
            <a:r>
              <a:rPr lang="ru-RU" dirty="0"/>
              <a:t>над водой или </a:t>
            </a:r>
            <a:r>
              <a:rPr lang="ru-RU" dirty="0" smtClean="0"/>
              <a:t>пронос. </a:t>
            </a:r>
          </a:p>
          <a:p>
            <a:r>
              <a:rPr lang="ru-RU" dirty="0" smtClean="0"/>
              <a:t>Вход </a:t>
            </a:r>
            <a:r>
              <a:rPr lang="ru-RU" dirty="0"/>
              <a:t>руки в воду или </a:t>
            </a:r>
            <a:r>
              <a:rPr lang="ru-RU" dirty="0" smtClean="0"/>
              <a:t>наплыв.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5" y="1953491"/>
            <a:ext cx="69619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35745" y="318977"/>
            <a:ext cx="4015249" cy="653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Опорная часть (захват воды</a:t>
            </a:r>
            <a:r>
              <a:rPr lang="ru-RU" sz="2800" dirty="0" smtClean="0"/>
              <a:t>).</a:t>
            </a:r>
          </a:p>
          <a:p>
            <a:r>
              <a:rPr lang="ru-RU" dirty="0" smtClean="0"/>
              <a:t>Рука </a:t>
            </a:r>
            <a:r>
              <a:rPr lang="ru-RU" dirty="0"/>
              <a:t>выполняет энергичное опорное движение вперед-вниз, сгибаясь в локтевом суставе (угол между плечом и предплечьем 130-140°) и быстро выходит в положение для выполнения основной части гребка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 концу этой фазы рука сравнительно жестко фиксирована в своих суставах, локоть удерживается выше кисти.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" y="1252416"/>
            <a:ext cx="7357731" cy="47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2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108</TotalTime>
  <Words>947</Words>
  <Application>Microsoft Office PowerPoint</Application>
  <PresentationFormat>Широкоэкранный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Tw Cen MT</vt:lpstr>
      <vt:lpstr>Капля</vt:lpstr>
      <vt:lpstr>Плавание.  Кроль на груди.</vt:lpstr>
      <vt:lpstr>Презентация PowerPoint</vt:lpstr>
      <vt:lpstr>Презентация PowerPoint</vt:lpstr>
      <vt:lpstr>Техника плавания.</vt:lpstr>
      <vt:lpstr>Положение тела.</vt:lpstr>
      <vt:lpstr>Презентация PowerPoint</vt:lpstr>
      <vt:lpstr>Движение рук.</vt:lpstr>
      <vt:lpstr>Презентация PowerPoint</vt:lpstr>
      <vt:lpstr>Презентация PowerPoint</vt:lpstr>
      <vt:lpstr>Основная фаза (подтягивание и отталкивание).</vt:lpstr>
      <vt:lpstr>Выход руки из воды.</vt:lpstr>
      <vt:lpstr>Движения над водой или пронос.</vt:lpstr>
      <vt:lpstr>Вход руки в воду и наплыв.</vt:lpstr>
      <vt:lpstr>Движение ног.</vt:lpstr>
      <vt:lpstr>Презентация PowerPoint</vt:lpstr>
      <vt:lpstr>Дыхание.</vt:lpstr>
      <vt:lpstr>Презентация PowerPoint</vt:lpstr>
      <vt:lpstr>конец!!!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Плавание.  Кроль</dc:title>
  <dc:creator>Галина</dc:creator>
  <cp:lastModifiedBy>Галина</cp:lastModifiedBy>
  <cp:revision>13</cp:revision>
  <dcterms:created xsi:type="dcterms:W3CDTF">2017-03-22T20:47:30Z</dcterms:created>
  <dcterms:modified xsi:type="dcterms:W3CDTF">2017-03-22T23:03:48Z</dcterms:modified>
</cp:coreProperties>
</file>